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9" r:id="rId2"/>
    <p:sldId id="280" r:id="rId3"/>
    <p:sldId id="281" r:id="rId4"/>
    <p:sldId id="282" r:id="rId5"/>
    <p:sldId id="287" r:id="rId6"/>
    <p:sldId id="286" r:id="rId7"/>
    <p:sldId id="283" r:id="rId8"/>
    <p:sldId id="285" r:id="rId9"/>
    <p:sldId id="284" r:id="rId10"/>
    <p:sldId id="289" r:id="rId11"/>
    <p:sldId id="290" r:id="rId12"/>
    <p:sldId id="288" r:id="rId13"/>
    <p:sldId id="291" r:id="rId14"/>
    <p:sldId id="292" r:id="rId15"/>
    <p:sldId id="293" r:id="rId16"/>
    <p:sldId id="306" r:id="rId17"/>
    <p:sldId id="294" r:id="rId18"/>
    <p:sldId id="295" r:id="rId19"/>
    <p:sldId id="296" r:id="rId20"/>
    <p:sldId id="297" r:id="rId21"/>
    <p:sldId id="298" r:id="rId22"/>
    <p:sldId id="299" r:id="rId23"/>
    <p:sldId id="300" r:id="rId24"/>
    <p:sldId id="301" r:id="rId25"/>
    <p:sldId id="303" r:id="rId26"/>
    <p:sldId id="304" r:id="rId27"/>
    <p:sldId id="302" r:id="rId28"/>
    <p:sldId id="305" r:id="rId29"/>
    <p:sldId id="307" r:id="rId30"/>
    <p:sldId id="3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1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C5840-7B9C-4DF5-830F-AE2EB6E9ADEE}" type="datetimeFigureOut">
              <a:rPr lang="en-GB" smtClean="0"/>
              <a:t>28/03/2022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6B5DF-3D77-4B48-AC2C-C00E02356CBD}" type="slidenum">
              <a:rPr lang="en-GB" smtClean="0"/>
              <a:t>‹#›</a:t>
            </a:fld>
            <a:endParaRPr lang="en-GB"/>
          </a:p>
        </p:txBody>
      </p:sp>
    </p:spTree>
    <p:extLst>
      <p:ext uri="{BB962C8B-B14F-4D97-AF65-F5344CB8AC3E}">
        <p14:creationId xmlns:p14="http://schemas.microsoft.com/office/powerpoint/2010/main" val="390697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6B5DF-3D77-4B48-AC2C-C00E02356CBD}" type="slidenum">
              <a:rPr lang="en-GB" smtClean="0"/>
              <a:t>12</a:t>
            </a:fld>
            <a:endParaRPr lang="en-GB"/>
          </a:p>
        </p:txBody>
      </p:sp>
    </p:spTree>
    <p:extLst>
      <p:ext uri="{BB962C8B-B14F-4D97-AF65-F5344CB8AC3E}">
        <p14:creationId xmlns:p14="http://schemas.microsoft.com/office/powerpoint/2010/main" val="366671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6B5DF-3D77-4B48-AC2C-C00E02356CBD}" type="slidenum">
              <a:rPr lang="en-GB" smtClean="0"/>
              <a:t>20</a:t>
            </a:fld>
            <a:endParaRPr lang="en-GB"/>
          </a:p>
        </p:txBody>
      </p:sp>
    </p:spTree>
    <p:extLst>
      <p:ext uri="{BB962C8B-B14F-4D97-AF65-F5344CB8AC3E}">
        <p14:creationId xmlns:p14="http://schemas.microsoft.com/office/powerpoint/2010/main" val="292946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6B5DF-3D77-4B48-AC2C-C00E02356CBD}" type="slidenum">
              <a:rPr lang="en-GB" smtClean="0"/>
              <a:t>22</a:t>
            </a:fld>
            <a:endParaRPr lang="en-GB"/>
          </a:p>
        </p:txBody>
      </p:sp>
    </p:spTree>
    <p:extLst>
      <p:ext uri="{BB962C8B-B14F-4D97-AF65-F5344CB8AC3E}">
        <p14:creationId xmlns:p14="http://schemas.microsoft.com/office/powerpoint/2010/main" val="297238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6B5DF-3D77-4B48-AC2C-C00E02356CBD}" type="slidenum">
              <a:rPr lang="en-GB" smtClean="0"/>
              <a:t>30</a:t>
            </a:fld>
            <a:endParaRPr lang="en-GB"/>
          </a:p>
        </p:txBody>
      </p:sp>
    </p:spTree>
    <p:extLst>
      <p:ext uri="{BB962C8B-B14F-4D97-AF65-F5344CB8AC3E}">
        <p14:creationId xmlns:p14="http://schemas.microsoft.com/office/powerpoint/2010/main" val="41866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6FF1-97AD-4AB2-ADAC-8940182335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3B0AFA-384B-4655-838C-41F516692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DDE58C-F87F-4430-878F-F73357453FCD}"/>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69BD9231-83A3-41CA-9B37-ABE8AAC806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00FA3-628E-4426-95CD-94C920E545FB}"/>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529004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511A-DEC9-4E8C-B562-AC4D43BA94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3FEB9C-C6E5-4BB4-A9EA-49214147E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430FA6-D456-470E-B784-484506BB669F}"/>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64163166-3DF7-4DE6-ACD1-CD844E934E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EE647-E35B-4E77-B303-7F3806562CEC}"/>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97360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DFBA1-C000-4392-B37B-50F8AE66D6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33DE5A-05D1-4B53-8BBD-9BFC0636D0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31BE33-5F68-4083-8DC1-B5814944A290}"/>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5E07F696-75C7-4F60-96FC-EF26B72C7A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8FE31D-563B-4634-AAF5-E49A2BAEA80D}"/>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15503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5D6E-DB6C-47F5-AAAC-7DAA4B5596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FBC576-0281-44F5-B68F-59834E9645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D14DFA-17E4-4669-A771-4C21A7EADB7A}"/>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0D00F928-BEA1-4B48-859F-ED8BBFE412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CEFF0-3A9E-4F1C-A264-593ADD4E0B2F}"/>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53144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B66E-53B5-494F-90C8-348D03EDF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3B1846-D5B8-4497-AC95-BB673F4346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37BBF-CB98-4222-8AF7-9479216341E5}"/>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31FA1743-73A7-4FE9-9DCA-53CCAA5DF9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E3CE58-638B-4C7A-A7FD-C31E72BC8A4C}"/>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336128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3A-5C13-4005-B4FA-E7CF06FB1D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FC3B4E-7793-4CC7-A893-6367AFE92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5AB5F2-0DA0-4252-9756-33A5C48C46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70A22F-B3B9-40DD-9288-2EBCA066D9F7}"/>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6" name="Footer Placeholder 5">
            <a:extLst>
              <a:ext uri="{FF2B5EF4-FFF2-40B4-BE49-F238E27FC236}">
                <a16:creationId xmlns:a16="http://schemas.microsoft.com/office/drawing/2014/main" id="{50743923-9961-4870-985A-2D8189686C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21521E-5F30-44D2-B1F5-57E7E92B32F9}"/>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389923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0B48-0E28-4FD9-91FC-29FDCF6DDA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5D355F-2C08-4CC4-92F2-26580909F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32B7A-DF0C-4EFE-9362-A01039A93B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F27953-327D-4423-A1F3-F1320FCA9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D3F5CD-F7C3-4B39-A0F9-183E11475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63A99D-7D5E-40EF-9038-086FBEE88CE6}"/>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8" name="Footer Placeholder 7">
            <a:extLst>
              <a:ext uri="{FF2B5EF4-FFF2-40B4-BE49-F238E27FC236}">
                <a16:creationId xmlns:a16="http://schemas.microsoft.com/office/drawing/2014/main" id="{17F6699F-CE70-4A96-BA5C-0F2D9C0B8E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AD6251-FD5D-4F1F-941E-F22B10214E66}"/>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32009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0C9F-7E48-4187-BE21-1EC5C4982A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BF3DAC-E296-46FA-ACF7-E918F6CD039F}"/>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4" name="Footer Placeholder 3">
            <a:extLst>
              <a:ext uri="{FF2B5EF4-FFF2-40B4-BE49-F238E27FC236}">
                <a16:creationId xmlns:a16="http://schemas.microsoft.com/office/drawing/2014/main" id="{51D1471B-B95F-4368-A99C-9BD9C70A11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8CEED5F-2B21-47A2-A653-851D80AA517C}"/>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57106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8A05B-0762-4701-9667-9D781B264737}"/>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3" name="Footer Placeholder 2">
            <a:extLst>
              <a:ext uri="{FF2B5EF4-FFF2-40B4-BE49-F238E27FC236}">
                <a16:creationId xmlns:a16="http://schemas.microsoft.com/office/drawing/2014/main" id="{D284D4FD-E94A-41CC-82E6-A4FB4E95C0B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A81A2D-BDD5-4836-BEAF-E8AE50BE24B6}"/>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227919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F077-1FD7-4B73-8E78-9C807AC5D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E45F27-01C3-4D91-B2B4-BBE7F94191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2A4708-683A-4AA3-B676-541A0C864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0359F-632B-43BE-8B2A-4BAE5E3B4012}"/>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6" name="Footer Placeholder 5">
            <a:extLst>
              <a:ext uri="{FF2B5EF4-FFF2-40B4-BE49-F238E27FC236}">
                <a16:creationId xmlns:a16="http://schemas.microsoft.com/office/drawing/2014/main" id="{D820193E-3267-4F38-99B5-F9D73859CD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ED25B1-83AB-4BCD-BA13-7A7EE7FBB8E3}"/>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251643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54F2-683E-42C0-96DC-0F6CEA284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A8E0E8-BAB0-4174-A70F-2E9D5CD1F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A205BD-9487-4125-8683-545CA22AB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1261B-4120-41E1-AA38-2EEC67547CB7}"/>
              </a:ext>
            </a:extLst>
          </p:cNvPr>
          <p:cNvSpPr>
            <a:spLocks noGrp="1"/>
          </p:cNvSpPr>
          <p:nvPr>
            <p:ph type="dt" sz="half" idx="10"/>
          </p:nvPr>
        </p:nvSpPr>
        <p:spPr/>
        <p:txBody>
          <a:bodyPr/>
          <a:lstStyle/>
          <a:p>
            <a:fld id="{9D5AC0BC-A62D-4276-9519-7E1B8C150C40}" type="datetimeFigureOut">
              <a:rPr lang="en-GB" smtClean="0"/>
              <a:t>28/03/2022</a:t>
            </a:fld>
            <a:endParaRPr lang="en-GB"/>
          </a:p>
        </p:txBody>
      </p:sp>
      <p:sp>
        <p:nvSpPr>
          <p:cNvPr id="6" name="Footer Placeholder 5">
            <a:extLst>
              <a:ext uri="{FF2B5EF4-FFF2-40B4-BE49-F238E27FC236}">
                <a16:creationId xmlns:a16="http://schemas.microsoft.com/office/drawing/2014/main" id="{6759BEB6-C9B9-4A00-80CF-49EF0148BC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F85971-BDA5-4DE0-960E-289B4F346850}"/>
              </a:ext>
            </a:extLst>
          </p:cNvPr>
          <p:cNvSpPr>
            <a:spLocks noGrp="1"/>
          </p:cNvSpPr>
          <p:nvPr>
            <p:ph type="sldNum" sz="quarter" idx="12"/>
          </p:nvPr>
        </p:nvSpPr>
        <p:spPr/>
        <p:txBody>
          <a:bodyPr/>
          <a:lstStyle/>
          <a:p>
            <a:fld id="{387618A9-0CF7-48CD-B7EB-8AEE1C396687}" type="slidenum">
              <a:rPr lang="en-GB" smtClean="0"/>
              <a:t>‹#›</a:t>
            </a:fld>
            <a:endParaRPr lang="en-GB"/>
          </a:p>
        </p:txBody>
      </p:sp>
    </p:spTree>
    <p:extLst>
      <p:ext uri="{BB962C8B-B14F-4D97-AF65-F5344CB8AC3E}">
        <p14:creationId xmlns:p14="http://schemas.microsoft.com/office/powerpoint/2010/main" val="178528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6115B-F98A-4366-9972-B73532244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8CF178-06CF-4663-AF3F-B730563BA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2D318-9120-4981-A959-A97A0F080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AC0BC-A62D-4276-9519-7E1B8C150C40}" type="datetimeFigureOut">
              <a:rPr lang="en-GB" smtClean="0"/>
              <a:t>28/03/2022</a:t>
            </a:fld>
            <a:endParaRPr lang="en-GB"/>
          </a:p>
        </p:txBody>
      </p:sp>
      <p:sp>
        <p:nvSpPr>
          <p:cNvPr id="5" name="Footer Placeholder 4">
            <a:extLst>
              <a:ext uri="{FF2B5EF4-FFF2-40B4-BE49-F238E27FC236}">
                <a16:creationId xmlns:a16="http://schemas.microsoft.com/office/drawing/2014/main" id="{E06BD22E-1F89-4391-AF89-E0B2F9FB4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36F0A3-E4D5-4D06-8372-BC6D24556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618A9-0CF7-48CD-B7EB-8AEE1C396687}" type="slidenum">
              <a:rPr lang="en-GB" smtClean="0"/>
              <a:t>‹#›</a:t>
            </a:fld>
            <a:endParaRPr lang="en-GB"/>
          </a:p>
        </p:txBody>
      </p:sp>
    </p:spTree>
    <p:extLst>
      <p:ext uri="{BB962C8B-B14F-4D97-AF65-F5344CB8AC3E}">
        <p14:creationId xmlns:p14="http://schemas.microsoft.com/office/powerpoint/2010/main" val="3444110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380.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image" Target="../media/image39.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3.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90.pn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50.png"/><Relationship Id="rId13" Type="http://schemas.openxmlformats.org/officeDocument/2006/relationships/image" Target="../media/image90.png"/><Relationship Id="rId3" Type="http://schemas.openxmlformats.org/officeDocument/2006/relationships/image" Target="../media/image84.png"/><Relationship Id="rId7" Type="http://schemas.openxmlformats.org/officeDocument/2006/relationships/image" Target="../media/image840.png"/><Relationship Id="rId12"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870.png"/><Relationship Id="rId4" Type="http://schemas.openxmlformats.org/officeDocument/2006/relationships/image" Target="../media/image85.png"/><Relationship Id="rId9" Type="http://schemas.openxmlformats.org/officeDocument/2006/relationships/image" Target="../media/image860.png"/><Relationship Id="rId1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54.png"/><Relationship Id="rId7" Type="http://schemas.openxmlformats.org/officeDocument/2006/relationships/image" Target="../media/image15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6.png"/><Relationship Id="rId5" Type="http://schemas.openxmlformats.org/officeDocument/2006/relationships/image" Target="../media/image151.png"/><Relationship Id="rId10" Type="http://schemas.openxmlformats.org/officeDocument/2006/relationships/image" Target="../media/image148.png"/><Relationship Id="rId4" Type="http://schemas.openxmlformats.org/officeDocument/2006/relationships/image" Target="../media/image149.png"/><Relationship Id="rId9" Type="http://schemas.openxmlformats.org/officeDocument/2006/relationships/image" Target="../media/image15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0.png"/><Relationship Id="rId7" Type="http://schemas.openxmlformats.org/officeDocument/2006/relationships/image" Target="../media/image19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0.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4AA3B-D330-4E78-9DC3-8372F720AD9D}"/>
              </a:ext>
            </a:extLst>
          </p:cNvPr>
          <p:cNvSpPr txBox="1"/>
          <p:nvPr/>
        </p:nvSpPr>
        <p:spPr>
          <a:xfrm>
            <a:off x="3446877" y="1151453"/>
            <a:ext cx="5298245" cy="22467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Chapter </a:t>
            </a:r>
            <a:r>
              <a:rPr lang="en-GB" sz="7000" dirty="0">
                <a:solidFill>
                  <a:prstClr val="black"/>
                </a:solidFill>
                <a:latin typeface="Times New Roman" panose="02020603050405020304" pitchFamily="18" charset="0"/>
                <a:cs typeface="Times New Roman" panose="02020603050405020304" pitchFamily="18" charset="0"/>
              </a:rPr>
              <a:t>Five</a:t>
            </a:r>
            <a:endParaRPr kumimoji="0" lang="ar-IQ" sz="7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ctr">
              <a:defRPr/>
            </a:pPr>
            <a:r>
              <a:rPr lang="en-GB" sz="7000" dirty="0">
                <a:solidFill>
                  <a:prstClr val="black"/>
                </a:solidFill>
                <a:latin typeface="Times New Roman" panose="02020603050405020304" pitchFamily="18" charset="0"/>
                <a:cs typeface="Times New Roman" panose="02020603050405020304" pitchFamily="18" charset="0"/>
              </a:rPr>
              <a:t>Circuits</a:t>
            </a:r>
          </a:p>
        </p:txBody>
      </p:sp>
    </p:spTree>
    <p:extLst>
      <p:ext uri="{BB962C8B-B14F-4D97-AF65-F5344CB8AC3E}">
        <p14:creationId xmlns:p14="http://schemas.microsoft.com/office/powerpoint/2010/main" val="3291233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D4E1-2EDF-4B8D-895E-620F0A02B0D6}"/>
              </a:ext>
            </a:extLst>
          </p:cNvPr>
          <p:cNvPicPr>
            <a:picLocks noChangeAspect="1"/>
          </p:cNvPicPr>
          <p:nvPr/>
        </p:nvPicPr>
        <p:blipFill>
          <a:blip r:embed="rId2"/>
          <a:stretch>
            <a:fillRect/>
          </a:stretch>
        </p:blipFill>
        <p:spPr>
          <a:xfrm>
            <a:off x="0" y="0"/>
            <a:ext cx="12192000" cy="2057934"/>
          </a:xfrm>
          <a:prstGeom prst="rect">
            <a:avLst/>
          </a:prstGeom>
        </p:spPr>
      </p:pic>
      <p:sp>
        <p:nvSpPr>
          <p:cNvPr id="3" name="Rectangle 2">
            <a:extLst>
              <a:ext uri="{FF2B5EF4-FFF2-40B4-BE49-F238E27FC236}">
                <a16:creationId xmlns:a16="http://schemas.microsoft.com/office/drawing/2014/main" id="{C8C6C973-C492-4137-B753-BC42602D2EF5}"/>
              </a:ext>
            </a:extLst>
          </p:cNvPr>
          <p:cNvSpPr/>
          <p:nvPr/>
        </p:nvSpPr>
        <p:spPr>
          <a:xfrm>
            <a:off x="4032209" y="2057934"/>
            <a:ext cx="3791423" cy="523220"/>
          </a:xfrm>
          <a:prstGeom prst="rect">
            <a:avLst/>
          </a:prstGeom>
        </p:spPr>
        <p:txBody>
          <a:bodyPr wrap="none">
            <a:spAutoFit/>
          </a:bodyPr>
          <a:lstStyle/>
          <a:p>
            <a:r>
              <a:rPr lang="pt-BR" sz="2800" dirty="0">
                <a:latin typeface="Times New Roman" panose="02020603050405020304" pitchFamily="18" charset="0"/>
                <a:cs typeface="Times New Roman" panose="02020603050405020304" pitchFamily="18" charset="0"/>
              </a:rPr>
              <a:t>(a) all tie; (b) R1, R2, R3</a:t>
            </a:r>
            <a:endParaRPr lang="en-GB"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46EE323-D612-4B1E-B8E0-026A16E09AEE}"/>
              </a:ext>
            </a:extLst>
          </p:cNvPr>
          <p:cNvSpPr/>
          <p:nvPr/>
        </p:nvSpPr>
        <p:spPr>
          <a:xfrm>
            <a:off x="0" y="2883799"/>
            <a:ext cx="4107215" cy="584775"/>
          </a:xfrm>
          <a:prstGeom prst="rect">
            <a:avLst/>
          </a:prstGeom>
        </p:spPr>
        <p:txBody>
          <a:bodyPr wrap="none">
            <a:spAutoFit/>
          </a:bodyPr>
          <a:lstStyle/>
          <a:p>
            <a:r>
              <a:rPr lang="en-GB" sz="3200" b="1" dirty="0">
                <a:latin typeface="Times New Roman" panose="02020603050405020304" pitchFamily="18" charset="0"/>
                <a:cs typeface="Times New Roman" panose="02020603050405020304" pitchFamily="18" charset="0"/>
              </a:rPr>
              <a:t>Resistances in Parallel</a:t>
            </a:r>
          </a:p>
        </p:txBody>
      </p:sp>
      <p:pic>
        <p:nvPicPr>
          <p:cNvPr id="5" name="Picture 4">
            <a:extLst>
              <a:ext uri="{FF2B5EF4-FFF2-40B4-BE49-F238E27FC236}">
                <a16:creationId xmlns:a16="http://schemas.microsoft.com/office/drawing/2014/main" id="{2C18540A-14E8-485A-A5D9-FB0E303A70E7}"/>
              </a:ext>
            </a:extLst>
          </p:cNvPr>
          <p:cNvPicPr>
            <a:picLocks noChangeAspect="1"/>
          </p:cNvPicPr>
          <p:nvPr/>
        </p:nvPicPr>
        <p:blipFill>
          <a:blip r:embed="rId3"/>
          <a:stretch>
            <a:fillRect/>
          </a:stretch>
        </p:blipFill>
        <p:spPr>
          <a:xfrm>
            <a:off x="449362" y="3542351"/>
            <a:ext cx="4509768" cy="3088355"/>
          </a:xfrm>
          <a:prstGeom prst="rect">
            <a:avLst/>
          </a:prstGeom>
        </p:spPr>
      </p:pic>
      <p:pic>
        <p:nvPicPr>
          <p:cNvPr id="6" name="Picture 5">
            <a:extLst>
              <a:ext uri="{FF2B5EF4-FFF2-40B4-BE49-F238E27FC236}">
                <a16:creationId xmlns:a16="http://schemas.microsoft.com/office/drawing/2014/main" id="{33A5ECD6-3F7A-4EFE-935B-543CEABD6D06}"/>
              </a:ext>
            </a:extLst>
          </p:cNvPr>
          <p:cNvPicPr>
            <a:picLocks noChangeAspect="1"/>
          </p:cNvPicPr>
          <p:nvPr/>
        </p:nvPicPr>
        <p:blipFill>
          <a:blip r:embed="rId4"/>
          <a:stretch>
            <a:fillRect/>
          </a:stretch>
        </p:blipFill>
        <p:spPr>
          <a:xfrm>
            <a:off x="8895111" y="3771098"/>
            <a:ext cx="3296890" cy="2823963"/>
          </a:xfrm>
          <a:prstGeom prst="rect">
            <a:avLst/>
          </a:prstGeom>
        </p:spPr>
      </p:pic>
      <p:pic>
        <p:nvPicPr>
          <p:cNvPr id="7" name="Picture 6">
            <a:extLst>
              <a:ext uri="{FF2B5EF4-FFF2-40B4-BE49-F238E27FC236}">
                <a16:creationId xmlns:a16="http://schemas.microsoft.com/office/drawing/2014/main" id="{0E1DB4B5-94F7-4D13-89AC-8D7F919B4F0A}"/>
              </a:ext>
            </a:extLst>
          </p:cNvPr>
          <p:cNvPicPr>
            <a:picLocks noChangeAspect="1"/>
          </p:cNvPicPr>
          <p:nvPr/>
        </p:nvPicPr>
        <p:blipFill>
          <a:blip r:embed="rId5"/>
          <a:stretch>
            <a:fillRect/>
          </a:stretch>
        </p:blipFill>
        <p:spPr>
          <a:xfrm>
            <a:off x="5152834" y="4385905"/>
            <a:ext cx="3616133" cy="929371"/>
          </a:xfrm>
          <a:prstGeom prst="rect">
            <a:avLst/>
          </a:prstGeom>
        </p:spPr>
      </p:pic>
      <p:pic>
        <p:nvPicPr>
          <p:cNvPr id="8" name="Picture 7">
            <a:extLst>
              <a:ext uri="{FF2B5EF4-FFF2-40B4-BE49-F238E27FC236}">
                <a16:creationId xmlns:a16="http://schemas.microsoft.com/office/drawing/2014/main" id="{57A61369-90C9-4B8F-A03A-9E642D2825E3}"/>
              </a:ext>
            </a:extLst>
          </p:cNvPr>
          <p:cNvPicPr>
            <a:picLocks noChangeAspect="1"/>
          </p:cNvPicPr>
          <p:nvPr/>
        </p:nvPicPr>
        <p:blipFill>
          <a:blip r:embed="rId6"/>
          <a:stretch>
            <a:fillRect/>
          </a:stretch>
        </p:blipFill>
        <p:spPr>
          <a:xfrm>
            <a:off x="4032209" y="3176186"/>
            <a:ext cx="5237105" cy="929371"/>
          </a:xfrm>
          <a:prstGeom prst="rect">
            <a:avLst/>
          </a:prstGeom>
        </p:spPr>
      </p:pic>
    </p:spTree>
    <p:extLst>
      <p:ext uri="{BB962C8B-B14F-4D97-AF65-F5344CB8AC3E}">
        <p14:creationId xmlns:p14="http://schemas.microsoft.com/office/powerpoint/2010/main" val="13540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0C8C95-52C8-48C0-B405-021789D0A4AB}"/>
              </a:ext>
            </a:extLst>
          </p:cNvPr>
          <p:cNvSpPr/>
          <p:nvPr/>
        </p:nvSpPr>
        <p:spPr>
          <a:xfrm>
            <a:off x="0" y="0"/>
            <a:ext cx="3127010" cy="461665"/>
          </a:xfrm>
          <a:prstGeom prst="rect">
            <a:avLst/>
          </a:prstGeom>
        </p:spPr>
        <p:txBody>
          <a:bodyPr wrap="none">
            <a:spAutoFit/>
          </a:bodyPr>
          <a:lstStyle/>
          <a:p>
            <a:r>
              <a:rPr lang="en-GB" sz="2400" b="1" dirty="0">
                <a:latin typeface="Times New Roman" panose="02020603050405020304" pitchFamily="18" charset="0"/>
                <a:cs typeface="Times New Roman" panose="02020603050405020304" pitchFamily="18" charset="0"/>
              </a:rPr>
              <a:t>Sample Problem 27.02</a:t>
            </a:r>
          </a:p>
        </p:txBody>
      </p:sp>
      <p:grpSp>
        <p:nvGrpSpPr>
          <p:cNvPr id="8" name="Group 7">
            <a:extLst>
              <a:ext uri="{FF2B5EF4-FFF2-40B4-BE49-F238E27FC236}">
                <a16:creationId xmlns:a16="http://schemas.microsoft.com/office/drawing/2014/main" id="{18D80D1E-6B17-48B1-B656-32371895413F}"/>
              </a:ext>
            </a:extLst>
          </p:cNvPr>
          <p:cNvGrpSpPr/>
          <p:nvPr/>
        </p:nvGrpSpPr>
        <p:grpSpPr>
          <a:xfrm>
            <a:off x="7259769" y="59449"/>
            <a:ext cx="3417244" cy="3119065"/>
            <a:chOff x="7142769" y="276997"/>
            <a:chExt cx="3417244" cy="3119065"/>
          </a:xfrm>
        </p:grpSpPr>
        <p:pic>
          <p:nvPicPr>
            <p:cNvPr id="3" name="Picture 2">
              <a:extLst>
                <a:ext uri="{FF2B5EF4-FFF2-40B4-BE49-F238E27FC236}">
                  <a16:creationId xmlns:a16="http://schemas.microsoft.com/office/drawing/2014/main" id="{81188E8F-5B3A-4E78-BA36-BD1081DC61B5}"/>
                </a:ext>
              </a:extLst>
            </p:cNvPr>
            <p:cNvPicPr>
              <a:picLocks noChangeAspect="1"/>
            </p:cNvPicPr>
            <p:nvPr/>
          </p:nvPicPr>
          <p:blipFill rotWithShape="1">
            <a:blip r:embed="rId2"/>
            <a:srcRect l="4451" t="1943" r="6235" b="5078"/>
            <a:stretch/>
          </p:blipFill>
          <p:spPr>
            <a:xfrm>
              <a:off x="7242047" y="461665"/>
              <a:ext cx="3317966" cy="274973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A9DF4CB-1341-480B-8404-A66947690C85}"/>
                    </a:ext>
                  </a:extLst>
                </p:cNvPr>
                <p:cNvSpPr txBox="1"/>
                <p:nvPr/>
              </p:nvSpPr>
              <p:spPr>
                <a:xfrm>
                  <a:off x="8054563" y="276997"/>
                  <a:ext cx="6844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20</m:t>
                        </m:r>
                        <m:r>
                          <a:rPr lang="en-GB" sz="2400" b="0" i="1" smtClean="0">
                            <a:latin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Ω</m:t>
                        </m:r>
                      </m:oMath>
                    </m:oMathPara>
                  </a14:m>
                  <a:endParaRPr lang="en-GB" sz="2400" dirty="0"/>
                </a:p>
              </p:txBody>
            </p:sp>
          </mc:Choice>
          <mc:Fallback xmlns="">
            <p:sp>
              <p:nvSpPr>
                <p:cNvPr id="4" name="TextBox 3">
                  <a:extLst>
                    <a:ext uri="{FF2B5EF4-FFF2-40B4-BE49-F238E27FC236}">
                      <a16:creationId xmlns:a16="http://schemas.microsoft.com/office/drawing/2014/main" id="{FA9DF4CB-1341-480B-8404-A66947690C85}"/>
                    </a:ext>
                  </a:extLst>
                </p:cNvPr>
                <p:cNvSpPr txBox="1">
                  <a:spLocks noRot="1" noChangeAspect="1" noMove="1" noResize="1" noEditPoints="1" noAdjustHandles="1" noChangeArrowheads="1" noChangeShapeType="1" noTextEdit="1"/>
                </p:cNvSpPr>
                <p:nvPr/>
              </p:nvSpPr>
              <p:spPr>
                <a:xfrm>
                  <a:off x="8054563" y="276997"/>
                  <a:ext cx="684483" cy="369332"/>
                </a:xfrm>
                <a:prstGeom prst="rect">
                  <a:avLst/>
                </a:prstGeom>
                <a:blipFill>
                  <a:blip r:embed="rId3"/>
                  <a:stretch>
                    <a:fillRect l="-9735" r="-10619"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8C9856-0B12-451C-9A88-9D660E133E46}"/>
                    </a:ext>
                  </a:extLst>
                </p:cNvPr>
                <p:cNvSpPr txBox="1"/>
                <p:nvPr/>
              </p:nvSpPr>
              <p:spPr>
                <a:xfrm>
                  <a:off x="9467958" y="276997"/>
                  <a:ext cx="6844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3</m:t>
                        </m:r>
                        <m:r>
                          <a:rPr lang="en-GB" sz="2400" b="0" i="1" smtClean="0">
                            <a:latin typeface="Cambria Math" panose="02040503050406030204" pitchFamily="18" charset="0"/>
                          </a:rPr>
                          <m:t>0</m:t>
                        </m:r>
                        <m:r>
                          <a:rPr lang="en-GB" sz="2400" b="0" i="1" smtClean="0">
                            <a:latin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Ω</m:t>
                        </m:r>
                      </m:oMath>
                    </m:oMathPara>
                  </a14:m>
                  <a:endParaRPr lang="en-GB" sz="2400" dirty="0"/>
                </a:p>
              </p:txBody>
            </p:sp>
          </mc:Choice>
          <mc:Fallback xmlns="">
            <p:sp>
              <p:nvSpPr>
                <p:cNvPr id="5" name="TextBox 4">
                  <a:extLst>
                    <a:ext uri="{FF2B5EF4-FFF2-40B4-BE49-F238E27FC236}">
                      <a16:creationId xmlns:a16="http://schemas.microsoft.com/office/drawing/2014/main" id="{BA8C9856-0B12-451C-9A88-9D660E133E46}"/>
                    </a:ext>
                  </a:extLst>
                </p:cNvPr>
                <p:cNvSpPr txBox="1">
                  <a:spLocks noRot="1" noChangeAspect="1" noMove="1" noResize="1" noEditPoints="1" noAdjustHandles="1" noChangeArrowheads="1" noChangeShapeType="1" noTextEdit="1"/>
                </p:cNvSpPr>
                <p:nvPr/>
              </p:nvSpPr>
              <p:spPr>
                <a:xfrm>
                  <a:off x="9467958" y="276997"/>
                  <a:ext cx="684483" cy="369332"/>
                </a:xfrm>
                <a:prstGeom prst="rect">
                  <a:avLst/>
                </a:prstGeom>
                <a:blipFill>
                  <a:blip r:embed="rId4"/>
                  <a:stretch>
                    <a:fillRect l="-9735" r="-10619"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7C6E9D-3FA7-4E5B-A7F8-88A6F26969E7}"/>
                    </a:ext>
                  </a:extLst>
                </p:cNvPr>
                <p:cNvSpPr txBox="1"/>
                <p:nvPr/>
              </p:nvSpPr>
              <p:spPr>
                <a:xfrm>
                  <a:off x="8302751" y="1651864"/>
                  <a:ext cx="6844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20</m:t>
                        </m:r>
                        <m:r>
                          <a:rPr lang="en-GB" sz="2400" b="0" i="1" smtClean="0">
                            <a:latin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Ω</m:t>
                        </m:r>
                      </m:oMath>
                    </m:oMathPara>
                  </a14:m>
                  <a:endParaRPr lang="en-GB" sz="2400" dirty="0"/>
                </a:p>
              </p:txBody>
            </p:sp>
          </mc:Choice>
          <mc:Fallback xmlns="">
            <p:sp>
              <p:nvSpPr>
                <p:cNvPr id="6" name="TextBox 5">
                  <a:extLst>
                    <a:ext uri="{FF2B5EF4-FFF2-40B4-BE49-F238E27FC236}">
                      <a16:creationId xmlns:a16="http://schemas.microsoft.com/office/drawing/2014/main" id="{D87C6E9D-3FA7-4E5B-A7F8-88A6F26969E7}"/>
                    </a:ext>
                  </a:extLst>
                </p:cNvPr>
                <p:cNvSpPr txBox="1">
                  <a:spLocks noRot="1" noChangeAspect="1" noMove="1" noResize="1" noEditPoints="1" noAdjustHandles="1" noChangeArrowheads="1" noChangeShapeType="1" noTextEdit="1"/>
                </p:cNvSpPr>
                <p:nvPr/>
              </p:nvSpPr>
              <p:spPr>
                <a:xfrm>
                  <a:off x="8302751" y="1651864"/>
                  <a:ext cx="684483" cy="369332"/>
                </a:xfrm>
                <a:prstGeom prst="rect">
                  <a:avLst/>
                </a:prstGeom>
                <a:blipFill>
                  <a:blip r:embed="rId5"/>
                  <a:stretch>
                    <a:fillRect l="-9821" r="-11607" b="-65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7E06E4-DB61-4077-BD1B-0024CC56E147}"/>
                    </a:ext>
                  </a:extLst>
                </p:cNvPr>
                <p:cNvSpPr txBox="1"/>
                <p:nvPr/>
              </p:nvSpPr>
              <p:spPr>
                <a:xfrm>
                  <a:off x="8177349" y="3026730"/>
                  <a:ext cx="5145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8</m:t>
                        </m:r>
                        <m:r>
                          <a:rPr lang="en-GB" sz="2400" b="0" i="1" smtClean="0">
                            <a:latin typeface="Cambria Math" panose="02040503050406030204" pitchFamily="18" charset="0"/>
                          </a:rPr>
                          <m:t> </m:t>
                        </m:r>
                        <m:r>
                          <m:rPr>
                            <m:sty m:val="p"/>
                          </m:rPr>
                          <a:rPr lang="el-GR" sz="2400" b="0" i="1" smtClean="0">
                            <a:latin typeface="Cambria Math" panose="02040503050406030204" pitchFamily="18" charset="0"/>
                            <a:ea typeface="Cambria Math" panose="02040503050406030204" pitchFamily="18" charset="0"/>
                          </a:rPr>
                          <m:t>Ω</m:t>
                        </m:r>
                      </m:oMath>
                    </m:oMathPara>
                  </a14:m>
                  <a:endParaRPr lang="en-GB" sz="2400" dirty="0"/>
                </a:p>
              </p:txBody>
            </p:sp>
          </mc:Choice>
          <mc:Fallback xmlns="">
            <p:sp>
              <p:nvSpPr>
                <p:cNvPr id="7" name="TextBox 6">
                  <a:extLst>
                    <a:ext uri="{FF2B5EF4-FFF2-40B4-BE49-F238E27FC236}">
                      <a16:creationId xmlns:a16="http://schemas.microsoft.com/office/drawing/2014/main" id="{577E06E4-DB61-4077-BD1B-0024CC56E147}"/>
                    </a:ext>
                  </a:extLst>
                </p:cNvPr>
                <p:cNvSpPr txBox="1">
                  <a:spLocks noRot="1" noChangeAspect="1" noMove="1" noResize="1" noEditPoints="1" noAdjustHandles="1" noChangeArrowheads="1" noChangeShapeType="1" noTextEdit="1"/>
                </p:cNvSpPr>
                <p:nvPr/>
              </p:nvSpPr>
              <p:spPr>
                <a:xfrm>
                  <a:off x="8177349" y="3026730"/>
                  <a:ext cx="514564" cy="369332"/>
                </a:xfrm>
                <a:prstGeom prst="rect">
                  <a:avLst/>
                </a:prstGeom>
                <a:blipFill>
                  <a:blip r:embed="rId6"/>
                  <a:stretch>
                    <a:fillRect l="-14286" r="-14286"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BBC8F8-4E3D-4260-BA3F-EA96EC84C0DB}"/>
                    </a:ext>
                  </a:extLst>
                </p:cNvPr>
                <p:cNvSpPr txBox="1"/>
                <p:nvPr/>
              </p:nvSpPr>
              <p:spPr>
                <a:xfrm>
                  <a:off x="7142769" y="1233373"/>
                  <a:ext cx="581891" cy="369332"/>
                </a:xfrm>
                <a:prstGeom prst="rect">
                  <a:avLst/>
                </a:prstGeom>
                <a:noFill/>
              </p:spPr>
              <p:txBody>
                <a:bodyPr wrap="none" lIns="0" tIns="0" rIns="0" bIns="0" rtlCol="0">
                  <a:spAutoFit/>
                </a:bodyPr>
                <a:lstStyle/>
                <a:p>
                  <a14:m>
                    <m:oMath xmlns:m="http://schemas.openxmlformats.org/officeDocument/2006/math">
                      <m:r>
                        <a:rPr lang="en-GB" sz="2400" i="1" smtClean="0">
                          <a:latin typeface="Cambria Math" panose="02040503050406030204" pitchFamily="18" charset="0"/>
                        </a:rPr>
                        <m:t>1</m:t>
                      </m:r>
                      <m:r>
                        <a:rPr lang="en-GB" sz="2400" b="0" i="1" smtClean="0">
                          <a:latin typeface="Cambria Math" panose="02040503050406030204" pitchFamily="18" charset="0"/>
                        </a:rPr>
                        <m:t>2</m:t>
                      </m:r>
                      <m:r>
                        <a:rPr lang="en-GB" sz="2400" b="0" i="1" smtClean="0">
                          <a:latin typeface="Cambria Math" panose="02040503050406030204" pitchFamily="18" charset="0"/>
                        </a:rPr>
                        <m:t> </m:t>
                      </m:r>
                    </m:oMath>
                  </a14:m>
                  <a:r>
                    <a:rPr lang="en-GB" sz="2400" dirty="0"/>
                    <a:t>V</a:t>
                  </a:r>
                </a:p>
              </p:txBody>
            </p:sp>
          </mc:Choice>
          <mc:Fallback xmlns="">
            <p:sp>
              <p:nvSpPr>
                <p:cNvPr id="10" name="TextBox 9">
                  <a:extLst>
                    <a:ext uri="{FF2B5EF4-FFF2-40B4-BE49-F238E27FC236}">
                      <a16:creationId xmlns:a16="http://schemas.microsoft.com/office/drawing/2014/main" id="{C2BBC8F8-4E3D-4260-BA3F-EA96EC84C0DB}"/>
                    </a:ext>
                  </a:extLst>
                </p:cNvPr>
                <p:cNvSpPr txBox="1">
                  <a:spLocks noRot="1" noChangeAspect="1" noMove="1" noResize="1" noEditPoints="1" noAdjustHandles="1" noChangeArrowheads="1" noChangeShapeType="1" noTextEdit="1"/>
                </p:cNvSpPr>
                <p:nvPr/>
              </p:nvSpPr>
              <p:spPr>
                <a:xfrm>
                  <a:off x="7142769" y="1233373"/>
                  <a:ext cx="581891" cy="369332"/>
                </a:xfrm>
                <a:prstGeom prst="rect">
                  <a:avLst/>
                </a:prstGeom>
                <a:blipFill>
                  <a:blip r:embed="rId7"/>
                  <a:stretch>
                    <a:fillRect l="-18947" t="-24590" r="-30526" b="-4918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F486258-6589-42C6-B9BA-DBCAC4AFB01D}"/>
                  </a:ext>
                </a:extLst>
              </p:cNvPr>
              <p:cNvSpPr txBox="1"/>
              <p:nvPr/>
            </p:nvSpPr>
            <p:spPr>
              <a:xfrm>
                <a:off x="83602" y="961424"/>
                <a:ext cx="513345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2</m:t>
                          </m:r>
                        </m:sub>
                      </m:sSub>
                      <m:r>
                        <a:rPr lang="en-GB" sz="2800" b="0" i="1" smtClean="0">
                          <a:latin typeface="Cambria Math" panose="02040503050406030204" pitchFamily="18" charset="0"/>
                        </a:rPr>
                        <m:t> </m:t>
                      </m:r>
                      <m:r>
                        <a:rPr lang="en-GB" sz="2800" b="0" i="1" smtClean="0">
                          <a:latin typeface="Cambria Math" panose="02040503050406030204" pitchFamily="18" charset="0"/>
                        </a:rPr>
                        <m:t>𝑎𝑛𝑑</m:t>
                      </m:r>
                      <m:r>
                        <a:rPr lang="en-GB" sz="2800" b="0" i="1" smtClean="0">
                          <a:latin typeface="Cambria Math" panose="02040503050406030204" pitchFamily="18" charset="0"/>
                        </a:rPr>
                        <m:t> </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3</m:t>
                          </m:r>
                        </m:sub>
                      </m:sSub>
                      <m:r>
                        <a:rPr lang="en-GB" sz="2800" b="0" i="1" smtClean="0">
                          <a:latin typeface="Cambria Math" panose="02040503050406030204" pitchFamily="18" charset="0"/>
                        </a:rPr>
                        <m:t> </m:t>
                      </m:r>
                      <m:r>
                        <a:rPr lang="en-GB" sz="2800" b="0" i="1" smtClean="0">
                          <a:latin typeface="Cambria Math" panose="02040503050406030204" pitchFamily="18" charset="0"/>
                        </a:rPr>
                        <m:t>𝑎𝑟𝑒</m:t>
                      </m:r>
                      <m:r>
                        <a:rPr lang="en-GB" sz="2800" b="0" i="1" smtClean="0">
                          <a:latin typeface="Cambria Math" panose="02040503050406030204" pitchFamily="18" charset="0"/>
                        </a:rPr>
                        <m:t> </m:t>
                      </m:r>
                      <m:r>
                        <a:rPr lang="en-GB" sz="2800" b="0" i="1" smtClean="0">
                          <a:latin typeface="Cambria Math" panose="02040503050406030204" pitchFamily="18" charset="0"/>
                        </a:rPr>
                        <m:t>𝑝𝑎𝑟𝑟𝑎𝑙𝑙𝑒𝑙</m:t>
                      </m:r>
                      <m:r>
                        <a:rPr lang="en-GB" sz="2800" b="0" i="1" smtClean="0">
                          <a:latin typeface="Cambria Math" panose="02040503050406030204" pitchFamily="18" charset="0"/>
                        </a:rPr>
                        <m:t>, </m:t>
                      </m:r>
                      <m:r>
                        <a:rPr lang="en-GB" sz="2800" b="0" i="1" smtClean="0">
                          <a:latin typeface="Cambria Math" panose="02040503050406030204" pitchFamily="18" charset="0"/>
                        </a:rPr>
                        <m:t>𝑤</m:t>
                      </m:r>
                      <m:r>
                        <a:rPr lang="en-GB" sz="2800" b="0" i="1" smtClean="0">
                          <a:latin typeface="Cambria Math" panose="02040503050406030204" pitchFamily="18" charset="0"/>
                        </a:rPr>
                        <m:t>h</m:t>
                      </m:r>
                      <m:r>
                        <a:rPr lang="en-GB" sz="2800" b="0" i="1" smtClean="0">
                          <a:latin typeface="Cambria Math" panose="02040503050406030204" pitchFamily="18" charset="0"/>
                        </a:rPr>
                        <m:t>𝑦</m:t>
                      </m:r>
                      <m:r>
                        <a:rPr lang="en-GB" sz="2800" b="0" i="1" smtClean="0">
                          <a:latin typeface="Cambria Math" panose="02040503050406030204" pitchFamily="18" charset="0"/>
                        </a:rPr>
                        <m:t> ? </m:t>
                      </m:r>
                    </m:oMath>
                  </m:oMathPara>
                </a14:m>
                <a:endParaRPr lang="en-GB" sz="2800" dirty="0"/>
              </a:p>
            </p:txBody>
          </p:sp>
        </mc:Choice>
        <mc:Fallback xmlns="">
          <p:sp>
            <p:nvSpPr>
              <p:cNvPr id="11" name="TextBox 10">
                <a:extLst>
                  <a:ext uri="{FF2B5EF4-FFF2-40B4-BE49-F238E27FC236}">
                    <a16:creationId xmlns:a16="http://schemas.microsoft.com/office/drawing/2014/main" id="{1F486258-6589-42C6-B9BA-DBCAC4AFB01D}"/>
                  </a:ext>
                </a:extLst>
              </p:cNvPr>
              <p:cNvSpPr txBox="1">
                <a:spLocks noRot="1" noChangeAspect="1" noMove="1" noResize="1" noEditPoints="1" noAdjustHandles="1" noChangeArrowheads="1" noChangeShapeType="1" noTextEdit="1"/>
              </p:cNvSpPr>
              <p:nvPr/>
            </p:nvSpPr>
            <p:spPr>
              <a:xfrm>
                <a:off x="83602" y="961424"/>
                <a:ext cx="5133457" cy="52322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5A10C2F-6EB8-453C-A65F-C69F0ED2E7AC}"/>
                  </a:ext>
                </a:extLst>
              </p:cNvPr>
              <p:cNvSpPr txBox="1"/>
              <p:nvPr/>
            </p:nvSpPr>
            <p:spPr>
              <a:xfrm>
                <a:off x="586880" y="1511450"/>
                <a:ext cx="330160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1</m:t>
                          </m:r>
                        </m:sub>
                      </m:sSub>
                      <m:r>
                        <a:rPr lang="en-GB" sz="2800" b="0" i="1" smtClean="0">
                          <a:latin typeface="Cambria Math" panose="02040503050406030204" pitchFamily="18" charset="0"/>
                        </a:rPr>
                        <m:t> </m:t>
                      </m:r>
                      <m:r>
                        <a:rPr lang="en-GB" sz="2800" b="0" i="1" smtClean="0">
                          <a:latin typeface="Cambria Math" panose="02040503050406030204" pitchFamily="18" charset="0"/>
                        </a:rPr>
                        <m:t>𝑑𝑖𝑣𝑖𝑑𝑒</m:t>
                      </m:r>
                      <m:r>
                        <a:rPr lang="en-GB" sz="2800" b="0" i="1" smtClean="0">
                          <a:latin typeface="Cambria Math" panose="02040503050406030204" pitchFamily="18" charset="0"/>
                        </a:rPr>
                        <m:t> </m:t>
                      </m:r>
                      <m:r>
                        <a:rPr lang="en-GB" sz="2800" b="0" i="1" smtClean="0">
                          <a:latin typeface="Cambria Math" panose="02040503050406030204" pitchFamily="18" charset="0"/>
                        </a:rPr>
                        <m:t>𝑡𝑜</m:t>
                      </m:r>
                      <m:r>
                        <a:rPr lang="en-GB" sz="2800" b="0" i="1" smtClean="0">
                          <a:latin typeface="Cambria Math" panose="02040503050406030204" pitchFamily="18" charset="0"/>
                        </a:rPr>
                        <m:t> </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2</m:t>
                          </m:r>
                        </m:sub>
                      </m:sSub>
                      <m:r>
                        <a:rPr lang="en-GB" sz="2800" b="0" i="1" smtClean="0">
                          <a:latin typeface="Cambria Math" panose="02040503050406030204" pitchFamily="18" charset="0"/>
                        </a:rPr>
                        <m:t> </m:t>
                      </m:r>
                      <m:r>
                        <a:rPr lang="en-GB" sz="2800" b="0" i="1" smtClean="0">
                          <a:latin typeface="Cambria Math" panose="02040503050406030204" pitchFamily="18" charset="0"/>
                        </a:rPr>
                        <m:t>𝑎𝑛𝑑</m:t>
                      </m:r>
                      <m:r>
                        <a:rPr lang="en-GB" sz="2800" b="0" i="1" smtClean="0">
                          <a:latin typeface="Cambria Math" panose="02040503050406030204" pitchFamily="18" charset="0"/>
                        </a:rPr>
                        <m:t> </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3</m:t>
                          </m:r>
                        </m:sub>
                      </m:sSub>
                    </m:oMath>
                  </m:oMathPara>
                </a14:m>
                <a:endParaRPr lang="en-GB" sz="2800" dirty="0"/>
              </a:p>
            </p:txBody>
          </p:sp>
        </mc:Choice>
        <mc:Fallback xmlns="">
          <p:sp>
            <p:nvSpPr>
              <p:cNvPr id="12" name="TextBox 11">
                <a:extLst>
                  <a:ext uri="{FF2B5EF4-FFF2-40B4-BE49-F238E27FC236}">
                    <a16:creationId xmlns:a16="http://schemas.microsoft.com/office/drawing/2014/main" id="{15A10C2F-6EB8-453C-A65F-C69F0ED2E7AC}"/>
                  </a:ext>
                </a:extLst>
              </p:cNvPr>
              <p:cNvSpPr txBox="1">
                <a:spLocks noRot="1" noChangeAspect="1" noMove="1" noResize="1" noEditPoints="1" noAdjustHandles="1" noChangeArrowheads="1" noChangeShapeType="1" noTextEdit="1"/>
              </p:cNvSpPr>
              <p:nvPr/>
            </p:nvSpPr>
            <p:spPr>
              <a:xfrm>
                <a:off x="586880" y="1511450"/>
                <a:ext cx="3301608" cy="43088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46D94DF-DAF4-4AB1-8C93-E2832BE6E91A}"/>
                  </a:ext>
                </a:extLst>
              </p:cNvPr>
              <p:cNvSpPr txBox="1"/>
              <p:nvPr/>
            </p:nvSpPr>
            <p:spPr>
              <a:xfrm>
                <a:off x="132880" y="2534296"/>
                <a:ext cx="590892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2</m:t>
                          </m:r>
                        </m:sub>
                      </m:sSub>
                      <m:r>
                        <a:rPr lang="en-GB" sz="2800" b="0" i="1" smtClean="0">
                          <a:latin typeface="Cambria Math" panose="02040503050406030204" pitchFamily="18" charset="0"/>
                        </a:rPr>
                        <m:t> </m:t>
                      </m:r>
                      <m:r>
                        <a:rPr lang="en-GB" sz="2800" b="0" i="1" smtClean="0">
                          <a:latin typeface="Cambria Math" panose="02040503050406030204" pitchFamily="18" charset="0"/>
                        </a:rPr>
                        <m:t>𝑎𝑛𝑑</m:t>
                      </m:r>
                      <m:r>
                        <a:rPr lang="en-GB" sz="2800" b="0" i="1" smtClean="0">
                          <a:latin typeface="Cambria Math" panose="02040503050406030204" pitchFamily="18" charset="0"/>
                        </a:rPr>
                        <m:t> </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3</m:t>
                          </m:r>
                        </m:sub>
                      </m:sSub>
                      <m:r>
                        <a:rPr lang="en-GB" sz="2800" b="0" i="1" smtClean="0">
                          <a:latin typeface="Cambria Math" panose="02040503050406030204" pitchFamily="18" charset="0"/>
                        </a:rPr>
                        <m:t> </m:t>
                      </m:r>
                      <m:r>
                        <a:rPr lang="en-GB" sz="2800" b="0" i="1" smtClean="0">
                          <a:latin typeface="Cambria Math" panose="02040503050406030204" pitchFamily="18" charset="0"/>
                        </a:rPr>
                        <m:t>𝑎𝑟𝑒</m:t>
                      </m:r>
                      <m:r>
                        <a:rPr lang="en-GB" sz="2800" b="0" i="1" smtClean="0">
                          <a:latin typeface="Cambria Math" panose="02040503050406030204" pitchFamily="18" charset="0"/>
                        </a:rPr>
                        <m:t> </m:t>
                      </m:r>
                      <m:r>
                        <a:rPr lang="en-GB" sz="2800" b="0" i="1" smtClean="0">
                          <a:latin typeface="Cambria Math" panose="02040503050406030204" pitchFamily="18" charset="0"/>
                        </a:rPr>
                        <m:t>𝑠𝑒𝑟𝑖𝑒𝑠</m:t>
                      </m:r>
                      <m:r>
                        <a:rPr lang="en-GB" sz="2800" b="0" i="1" smtClean="0">
                          <a:latin typeface="Cambria Math" panose="02040503050406030204" pitchFamily="18" charset="0"/>
                        </a:rPr>
                        <m:t> </m:t>
                      </m:r>
                      <m:r>
                        <a:rPr lang="en-GB" sz="2800" b="0" i="1" smtClean="0">
                          <a:latin typeface="Cambria Math" panose="02040503050406030204" pitchFamily="18" charset="0"/>
                        </a:rPr>
                        <m:t>𝑤𝑖𝑡</m:t>
                      </m:r>
                      <m:r>
                        <a:rPr lang="en-GB" sz="2800" b="0" i="1" smtClean="0">
                          <a:latin typeface="Cambria Math" panose="02040503050406030204" pitchFamily="18" charset="0"/>
                        </a:rPr>
                        <m:t>h</m:t>
                      </m:r>
                      <m:r>
                        <a:rPr lang="en-GB" sz="2800" b="0" i="1" smtClean="0">
                          <a:latin typeface="Cambria Math" panose="02040503050406030204" pitchFamily="18" charset="0"/>
                        </a:rPr>
                        <m:t> </m:t>
                      </m:r>
                      <m:sSub>
                        <m:sSubPr>
                          <m:ctrlPr>
                            <a:rPr lang="en-GB" sz="2800" i="1">
                              <a:latin typeface="Cambria Math" panose="02040503050406030204" pitchFamily="18" charset="0"/>
                            </a:rPr>
                          </m:ctrlPr>
                        </m:sSubPr>
                        <m:e>
                          <m:r>
                            <a:rPr lang="en-GB" sz="2800" i="1">
                              <a:latin typeface="Cambria Math" panose="02040503050406030204" pitchFamily="18" charset="0"/>
                            </a:rPr>
                            <m:t>𝑅</m:t>
                          </m:r>
                        </m:e>
                        <m:sub>
                          <m:r>
                            <a:rPr lang="en-GB" sz="2800" b="0" i="1" smtClean="0">
                              <a:latin typeface="Cambria Math" panose="02040503050406030204" pitchFamily="18" charset="0"/>
                            </a:rPr>
                            <m:t>4</m:t>
                          </m:r>
                        </m:sub>
                      </m:sSub>
                      <m:r>
                        <a:rPr lang="en-GB" sz="2800" b="0" i="1" smtClean="0">
                          <a:latin typeface="Cambria Math" panose="02040503050406030204" pitchFamily="18" charset="0"/>
                        </a:rPr>
                        <m:t>, </m:t>
                      </m:r>
                      <m:r>
                        <a:rPr lang="en-GB" sz="2800" b="0" i="1" smtClean="0">
                          <a:latin typeface="Cambria Math" panose="02040503050406030204" pitchFamily="18" charset="0"/>
                        </a:rPr>
                        <m:t>𝑤</m:t>
                      </m:r>
                      <m:r>
                        <a:rPr lang="en-GB" sz="2800" b="0" i="1" smtClean="0">
                          <a:latin typeface="Cambria Math" panose="02040503050406030204" pitchFamily="18" charset="0"/>
                        </a:rPr>
                        <m:t>h</m:t>
                      </m:r>
                      <m:r>
                        <a:rPr lang="en-GB" sz="2800" b="0" i="1" smtClean="0">
                          <a:latin typeface="Cambria Math" panose="02040503050406030204" pitchFamily="18" charset="0"/>
                        </a:rPr>
                        <m:t>𝑦</m:t>
                      </m:r>
                      <m:r>
                        <a:rPr lang="en-GB" sz="2800" b="0" i="1" smtClean="0">
                          <a:latin typeface="Cambria Math" panose="02040503050406030204" pitchFamily="18" charset="0"/>
                        </a:rPr>
                        <m:t> ? </m:t>
                      </m:r>
                    </m:oMath>
                  </m:oMathPara>
                </a14:m>
                <a:endParaRPr lang="en-GB" sz="2800" dirty="0"/>
              </a:p>
            </p:txBody>
          </p:sp>
        </mc:Choice>
        <mc:Fallback xmlns="">
          <p:sp>
            <p:nvSpPr>
              <p:cNvPr id="15" name="TextBox 14">
                <a:extLst>
                  <a:ext uri="{FF2B5EF4-FFF2-40B4-BE49-F238E27FC236}">
                    <a16:creationId xmlns:a16="http://schemas.microsoft.com/office/drawing/2014/main" id="{746D94DF-DAF4-4AB1-8C93-E2832BE6E91A}"/>
                  </a:ext>
                </a:extLst>
              </p:cNvPr>
              <p:cNvSpPr txBox="1">
                <a:spLocks noRot="1" noChangeAspect="1" noMove="1" noResize="1" noEditPoints="1" noAdjustHandles="1" noChangeArrowheads="1" noChangeShapeType="1" noTextEdit="1"/>
              </p:cNvSpPr>
              <p:nvPr/>
            </p:nvSpPr>
            <p:spPr>
              <a:xfrm>
                <a:off x="132880" y="2534296"/>
                <a:ext cx="5908925" cy="52322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D33752F-37C3-46AF-9697-2369D16BC2C9}"/>
                  </a:ext>
                </a:extLst>
              </p:cNvPr>
              <p:cNvSpPr txBox="1"/>
              <p:nvPr/>
            </p:nvSpPr>
            <p:spPr>
              <a:xfrm>
                <a:off x="1328108" y="3120141"/>
                <a:ext cx="181915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4</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2</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3</m:t>
                          </m:r>
                        </m:sub>
                      </m:sSub>
                    </m:oMath>
                  </m:oMathPara>
                </a14:m>
                <a:endParaRPr lang="en-GB" sz="2800" dirty="0"/>
              </a:p>
            </p:txBody>
          </p:sp>
        </mc:Choice>
        <mc:Fallback xmlns="">
          <p:sp>
            <p:nvSpPr>
              <p:cNvPr id="16" name="TextBox 15">
                <a:extLst>
                  <a:ext uri="{FF2B5EF4-FFF2-40B4-BE49-F238E27FC236}">
                    <a16:creationId xmlns:a16="http://schemas.microsoft.com/office/drawing/2014/main" id="{0D33752F-37C3-46AF-9697-2369D16BC2C9}"/>
                  </a:ext>
                </a:extLst>
              </p:cNvPr>
              <p:cNvSpPr txBox="1">
                <a:spLocks noRot="1" noChangeAspect="1" noMove="1" noResize="1" noEditPoints="1" noAdjustHandles="1" noChangeArrowheads="1" noChangeShapeType="1" noTextEdit="1"/>
              </p:cNvSpPr>
              <p:nvPr/>
            </p:nvSpPr>
            <p:spPr>
              <a:xfrm>
                <a:off x="1328108" y="3120141"/>
                <a:ext cx="1819152" cy="43088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E665111-9F13-4D08-816C-688CBF1D3203}"/>
                  </a:ext>
                </a:extLst>
              </p:cNvPr>
              <p:cNvSpPr txBox="1"/>
              <p:nvPr/>
            </p:nvSpPr>
            <p:spPr>
              <a:xfrm>
                <a:off x="1316130" y="2040783"/>
                <a:ext cx="181088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1</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2</m:t>
                          </m:r>
                        </m:sub>
                      </m:sSub>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𝑖</m:t>
                          </m:r>
                        </m:e>
                        <m:sub>
                          <m:r>
                            <a:rPr lang="en-GB" sz="2800" b="0" i="1" smtClean="0">
                              <a:latin typeface="Cambria Math" panose="02040503050406030204" pitchFamily="18" charset="0"/>
                            </a:rPr>
                            <m:t>3</m:t>
                          </m:r>
                        </m:sub>
                      </m:sSub>
                    </m:oMath>
                  </m:oMathPara>
                </a14:m>
                <a:endParaRPr lang="en-GB" sz="2800" dirty="0"/>
              </a:p>
            </p:txBody>
          </p:sp>
        </mc:Choice>
        <mc:Fallback xmlns="">
          <p:sp>
            <p:nvSpPr>
              <p:cNvPr id="17" name="TextBox 16">
                <a:extLst>
                  <a:ext uri="{FF2B5EF4-FFF2-40B4-BE49-F238E27FC236}">
                    <a16:creationId xmlns:a16="http://schemas.microsoft.com/office/drawing/2014/main" id="{0E665111-9F13-4D08-816C-688CBF1D3203}"/>
                  </a:ext>
                </a:extLst>
              </p:cNvPr>
              <p:cNvSpPr txBox="1">
                <a:spLocks noRot="1" noChangeAspect="1" noMove="1" noResize="1" noEditPoints="1" noAdjustHandles="1" noChangeArrowheads="1" noChangeShapeType="1" noTextEdit="1"/>
              </p:cNvSpPr>
              <p:nvPr/>
            </p:nvSpPr>
            <p:spPr>
              <a:xfrm>
                <a:off x="1316130" y="2040783"/>
                <a:ext cx="1810880" cy="43088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F49DC0D-3EA2-4718-AF05-0F241B05B973}"/>
                  </a:ext>
                </a:extLst>
              </p:cNvPr>
              <p:cNvSpPr txBox="1"/>
              <p:nvPr/>
            </p:nvSpPr>
            <p:spPr>
              <a:xfrm>
                <a:off x="380629" y="3649475"/>
                <a:ext cx="4934428" cy="882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800" b="0" i="1" smtClean="0">
                              <a:latin typeface="Cambria Math" panose="02040503050406030204" pitchFamily="18" charset="0"/>
                            </a:rPr>
                          </m:ctrlPr>
                        </m:fPr>
                        <m:num>
                          <m:r>
                            <a:rPr lang="en-GB" sz="2800" b="0" i="1" smtClean="0">
                              <a:latin typeface="Cambria Math" panose="02040503050406030204" pitchFamily="18" charset="0"/>
                            </a:rPr>
                            <m:t>1</m:t>
                          </m:r>
                        </m:num>
                        <m:den>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23</m:t>
                              </m:r>
                            </m:sub>
                          </m:sSub>
                        </m:den>
                      </m:f>
                      <m:r>
                        <a:rPr lang="en-GB" sz="2800" b="0" i="1" smtClean="0">
                          <a:latin typeface="Cambria Math" panose="02040503050406030204" pitchFamily="18" charset="0"/>
                        </a:rPr>
                        <m:t>=</m:t>
                      </m:r>
                      <m:f>
                        <m:fPr>
                          <m:ctrlPr>
                            <a:rPr lang="en-GB" sz="2800" b="0" i="1" smtClean="0">
                              <a:latin typeface="Cambria Math" panose="02040503050406030204" pitchFamily="18" charset="0"/>
                            </a:rPr>
                          </m:ctrlPr>
                        </m:fPr>
                        <m:num>
                          <m:r>
                            <a:rPr lang="en-GB" sz="2800" b="0" i="1" smtClean="0">
                              <a:latin typeface="Cambria Math" panose="02040503050406030204" pitchFamily="18" charset="0"/>
                            </a:rPr>
                            <m:t>1</m:t>
                          </m:r>
                        </m:num>
                        <m:den>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2</m:t>
                              </m:r>
                            </m:sub>
                          </m:sSub>
                        </m:den>
                      </m:f>
                      <m:r>
                        <a:rPr lang="en-GB" sz="2800" b="0" i="1" smtClean="0">
                          <a:latin typeface="Cambria Math" panose="02040503050406030204" pitchFamily="18" charset="0"/>
                        </a:rPr>
                        <m:t>+</m:t>
                      </m:r>
                      <m:f>
                        <m:fPr>
                          <m:ctrlPr>
                            <a:rPr lang="en-GB" sz="2800" b="0" i="1" smtClean="0">
                              <a:latin typeface="Cambria Math" panose="02040503050406030204" pitchFamily="18" charset="0"/>
                            </a:rPr>
                          </m:ctrlPr>
                        </m:fPr>
                        <m:num>
                          <m:r>
                            <a:rPr lang="en-GB" sz="2800" b="0" i="1" smtClean="0">
                              <a:latin typeface="Cambria Math" panose="02040503050406030204" pitchFamily="18" charset="0"/>
                            </a:rPr>
                            <m:t>1</m:t>
                          </m:r>
                        </m:num>
                        <m:den>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3</m:t>
                              </m:r>
                            </m:sub>
                          </m:sSub>
                        </m:den>
                      </m:f>
                      <m:r>
                        <a:rPr lang="en-GB" sz="2800" b="0" i="1" smtClean="0">
                          <a:latin typeface="Cambria Math" panose="02040503050406030204" pitchFamily="18" charset="0"/>
                        </a:rPr>
                        <m:t>  −→ </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𝑅</m:t>
                          </m:r>
                        </m:e>
                        <m:sub>
                          <m:r>
                            <a:rPr lang="en-GB" sz="2800" b="0" i="1" smtClean="0">
                              <a:latin typeface="Cambria Math" panose="02040503050406030204" pitchFamily="18" charset="0"/>
                            </a:rPr>
                            <m:t>23</m:t>
                          </m:r>
                        </m:sub>
                      </m:sSub>
                      <m:r>
                        <a:rPr lang="en-GB" sz="2800" b="0" i="1" smtClean="0">
                          <a:latin typeface="Cambria Math" panose="02040503050406030204" pitchFamily="18" charset="0"/>
                        </a:rPr>
                        <m:t>=</m:t>
                      </m:r>
                      <m:r>
                        <a:rPr lang="en-GB" sz="2800" b="0" i="1" smtClean="0">
                          <a:latin typeface="Cambria Math" panose="02040503050406030204" pitchFamily="18" charset="0"/>
                        </a:rPr>
                        <m:t>12</m:t>
                      </m:r>
                      <m:r>
                        <m:rPr>
                          <m:sty m:val="p"/>
                        </m:rPr>
                        <a:rPr lang="el-GR" sz="2800" b="0" i="1" smtClean="0">
                          <a:latin typeface="Cambria Math" panose="02040503050406030204" pitchFamily="18" charset="0"/>
                          <a:ea typeface="Cambria Math" panose="02040503050406030204" pitchFamily="18" charset="0"/>
                        </a:rPr>
                        <m:t>Ω</m:t>
                      </m:r>
                    </m:oMath>
                  </m:oMathPara>
                </a14:m>
                <a:endParaRPr lang="en-GB" sz="3200" dirty="0"/>
              </a:p>
            </p:txBody>
          </p:sp>
        </mc:Choice>
        <mc:Fallback xmlns="">
          <p:sp>
            <p:nvSpPr>
              <p:cNvPr id="18" name="TextBox 17">
                <a:extLst>
                  <a:ext uri="{FF2B5EF4-FFF2-40B4-BE49-F238E27FC236}">
                    <a16:creationId xmlns:a16="http://schemas.microsoft.com/office/drawing/2014/main" id="{EF49DC0D-3EA2-4718-AF05-0F241B05B973}"/>
                  </a:ext>
                </a:extLst>
              </p:cNvPr>
              <p:cNvSpPr txBox="1">
                <a:spLocks noRot="1" noChangeAspect="1" noMove="1" noResize="1" noEditPoints="1" noAdjustHandles="1" noChangeArrowheads="1" noChangeShapeType="1" noTextEdit="1"/>
              </p:cNvSpPr>
              <p:nvPr/>
            </p:nvSpPr>
            <p:spPr>
              <a:xfrm>
                <a:off x="380629" y="3649475"/>
                <a:ext cx="4934428" cy="882101"/>
              </a:xfrm>
              <a:prstGeom prst="rect">
                <a:avLst/>
              </a:prstGeom>
              <a:blipFill>
                <a:blip r:embed="rId14"/>
                <a:stretch>
                  <a:fillRect/>
                </a:stretch>
              </a:blipFill>
            </p:spPr>
            <p:txBody>
              <a:bodyPr/>
              <a:lstStyle/>
              <a:p>
                <a:r>
                  <a:rPr lang="en-GB">
                    <a:noFill/>
                  </a:rPr>
                  <a:t> </a:t>
                </a:r>
              </a:p>
            </p:txBody>
          </p:sp>
        </mc:Fallback>
      </mc:AlternateContent>
      <p:pic>
        <p:nvPicPr>
          <p:cNvPr id="19" name="Picture 18">
            <a:extLst>
              <a:ext uri="{FF2B5EF4-FFF2-40B4-BE49-F238E27FC236}">
                <a16:creationId xmlns:a16="http://schemas.microsoft.com/office/drawing/2014/main" id="{7629543F-BFBE-4453-A028-5624A725C1E6}"/>
              </a:ext>
            </a:extLst>
          </p:cNvPr>
          <p:cNvPicPr>
            <a:picLocks noChangeAspect="1"/>
          </p:cNvPicPr>
          <p:nvPr/>
        </p:nvPicPr>
        <p:blipFill rotWithShape="1">
          <a:blip r:embed="rId15"/>
          <a:srcRect t="17356" b="20984"/>
          <a:stretch/>
        </p:blipFill>
        <p:spPr>
          <a:xfrm>
            <a:off x="83602" y="4765328"/>
            <a:ext cx="4770556" cy="414049"/>
          </a:xfrm>
          <a:prstGeom prst="rect">
            <a:avLst/>
          </a:prstGeom>
        </p:spPr>
      </p:pic>
      <p:pic>
        <p:nvPicPr>
          <p:cNvPr id="20" name="Picture 19">
            <a:extLst>
              <a:ext uri="{FF2B5EF4-FFF2-40B4-BE49-F238E27FC236}">
                <a16:creationId xmlns:a16="http://schemas.microsoft.com/office/drawing/2014/main" id="{059C55B2-09B9-4EC2-BC6F-C1AD1ABF97E9}"/>
              </a:ext>
            </a:extLst>
          </p:cNvPr>
          <p:cNvPicPr>
            <a:picLocks noChangeAspect="1"/>
          </p:cNvPicPr>
          <p:nvPr/>
        </p:nvPicPr>
        <p:blipFill>
          <a:blip r:embed="rId16"/>
          <a:stretch>
            <a:fillRect/>
          </a:stretch>
        </p:blipFill>
        <p:spPr>
          <a:xfrm>
            <a:off x="83602" y="5340351"/>
            <a:ext cx="5456750" cy="412003"/>
          </a:xfrm>
          <a:prstGeom prst="rect">
            <a:avLst/>
          </a:prstGeom>
        </p:spPr>
      </p:pic>
      <p:pic>
        <p:nvPicPr>
          <p:cNvPr id="21" name="Picture 20">
            <a:extLst>
              <a:ext uri="{FF2B5EF4-FFF2-40B4-BE49-F238E27FC236}">
                <a16:creationId xmlns:a16="http://schemas.microsoft.com/office/drawing/2014/main" id="{74E3FCAF-F992-48C1-917D-A7AC4AB11937}"/>
              </a:ext>
            </a:extLst>
          </p:cNvPr>
          <p:cNvPicPr>
            <a:picLocks noChangeAspect="1"/>
          </p:cNvPicPr>
          <p:nvPr/>
        </p:nvPicPr>
        <p:blipFill>
          <a:blip r:embed="rId17"/>
          <a:stretch>
            <a:fillRect/>
          </a:stretch>
        </p:blipFill>
        <p:spPr>
          <a:xfrm>
            <a:off x="820346" y="5998479"/>
            <a:ext cx="2703142" cy="833233"/>
          </a:xfrm>
          <a:prstGeom prst="rect">
            <a:avLst/>
          </a:prstGeom>
        </p:spPr>
      </p:pic>
      <p:sp>
        <p:nvSpPr>
          <p:cNvPr id="22" name="Rectangle 21">
            <a:extLst>
              <a:ext uri="{FF2B5EF4-FFF2-40B4-BE49-F238E27FC236}">
                <a16:creationId xmlns:a16="http://schemas.microsoft.com/office/drawing/2014/main" id="{68B24C26-CDDF-40EF-8C11-9FB324EA00EA}"/>
              </a:ext>
            </a:extLst>
          </p:cNvPr>
          <p:cNvSpPr/>
          <p:nvPr/>
        </p:nvSpPr>
        <p:spPr>
          <a:xfrm>
            <a:off x="48476" y="501597"/>
            <a:ext cx="5056490" cy="400110"/>
          </a:xfrm>
          <a:prstGeom prst="rect">
            <a:avLst/>
          </a:prstGeom>
        </p:spPr>
        <p:txBody>
          <a:bodyPr wrap="square">
            <a:spAutoFit/>
          </a:bodyPr>
          <a:lstStyle/>
          <a:p>
            <a:r>
              <a:rPr lang="en-US" sz="2000" b="1" dirty="0">
                <a:solidFill>
                  <a:srgbClr val="231F20"/>
                </a:solidFill>
                <a:latin typeface="Times New Roman" panose="02020603050405020304" pitchFamily="18" charset="0"/>
                <a:cs typeface="Times New Roman" panose="02020603050405020304" pitchFamily="18" charset="0"/>
              </a:rPr>
              <a:t>(a) What is the current through the battery?</a:t>
            </a:r>
            <a:r>
              <a:rPr lang="en-US" sz="2000" b="1" dirty="0">
                <a:latin typeface="Times New Roman" panose="02020603050405020304" pitchFamily="18" charset="0"/>
                <a:cs typeface="Times New Roman" panose="02020603050405020304" pitchFamily="18" charset="0"/>
              </a:rPr>
              <a:t> </a:t>
            </a:r>
            <a:endParaRPr lang="en-GB" sz="2000" b="1"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ECA6B3B-8C8C-4940-9AA3-216E541F2F08}"/>
              </a:ext>
            </a:extLst>
          </p:cNvPr>
          <p:cNvPicPr>
            <a:picLocks noChangeAspect="1"/>
          </p:cNvPicPr>
          <p:nvPr/>
        </p:nvPicPr>
        <p:blipFill>
          <a:blip r:embed="rId18"/>
          <a:stretch>
            <a:fillRect/>
          </a:stretch>
        </p:blipFill>
        <p:spPr>
          <a:xfrm>
            <a:off x="8856046" y="3817127"/>
            <a:ext cx="3317966" cy="2325755"/>
          </a:xfrm>
          <a:prstGeom prst="rect">
            <a:avLst/>
          </a:prstGeom>
        </p:spPr>
      </p:pic>
      <p:pic>
        <p:nvPicPr>
          <p:cNvPr id="25" name="Picture 24">
            <a:extLst>
              <a:ext uri="{FF2B5EF4-FFF2-40B4-BE49-F238E27FC236}">
                <a16:creationId xmlns:a16="http://schemas.microsoft.com/office/drawing/2014/main" id="{774976C9-CD05-4866-8B4A-BD71E9193746}"/>
              </a:ext>
            </a:extLst>
          </p:cNvPr>
          <p:cNvPicPr>
            <a:picLocks noChangeAspect="1"/>
          </p:cNvPicPr>
          <p:nvPr/>
        </p:nvPicPr>
        <p:blipFill>
          <a:blip r:embed="rId19"/>
          <a:stretch>
            <a:fillRect/>
          </a:stretch>
        </p:blipFill>
        <p:spPr>
          <a:xfrm>
            <a:off x="5993239" y="3812582"/>
            <a:ext cx="2768753" cy="2754154"/>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BA3BD4F-F34D-4B33-9AA7-A8891ECDAD7F}"/>
                  </a:ext>
                </a:extLst>
              </p:cNvPr>
              <p:cNvSpPr txBox="1"/>
              <p:nvPr/>
            </p:nvSpPr>
            <p:spPr>
              <a:xfrm rot="16200000">
                <a:off x="6375530" y="1480671"/>
                <a:ext cx="13122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latin typeface="Cambria Math" panose="02040503050406030204" pitchFamily="18" charset="0"/>
                        </a:rPr>
                        <m:t>𝑖</m:t>
                      </m:r>
                      <m:r>
                        <a:rPr lang="en-GB" sz="3200" b="0" i="1" smtClean="0">
                          <a:latin typeface="Cambria Math" panose="02040503050406030204" pitchFamily="18" charset="0"/>
                        </a:rPr>
                        <m:t>=???</m:t>
                      </m:r>
                    </m:oMath>
                  </m:oMathPara>
                </a14:m>
                <a:endParaRPr lang="en-GB" sz="3200" dirty="0"/>
              </a:p>
            </p:txBody>
          </p:sp>
        </mc:Choice>
        <mc:Fallback xmlns="">
          <p:sp>
            <p:nvSpPr>
              <p:cNvPr id="26" name="TextBox 25">
                <a:extLst>
                  <a:ext uri="{FF2B5EF4-FFF2-40B4-BE49-F238E27FC236}">
                    <a16:creationId xmlns:a16="http://schemas.microsoft.com/office/drawing/2014/main" id="{0BA3BD4F-F34D-4B33-9AA7-A8891ECDAD7F}"/>
                  </a:ext>
                </a:extLst>
              </p:cNvPr>
              <p:cNvSpPr txBox="1">
                <a:spLocks noRot="1" noChangeAspect="1" noMove="1" noResize="1" noEditPoints="1" noAdjustHandles="1" noChangeArrowheads="1" noChangeShapeType="1" noTextEdit="1"/>
              </p:cNvSpPr>
              <p:nvPr/>
            </p:nvSpPr>
            <p:spPr>
              <a:xfrm rot="16200000">
                <a:off x="6375530" y="1480671"/>
                <a:ext cx="1312219" cy="492443"/>
              </a:xfrm>
              <a:prstGeom prst="rect">
                <a:avLst/>
              </a:prstGeom>
              <a:blipFill>
                <a:blip r:embed="rId20"/>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24EBFA08-3338-4006-80DF-08C7BA5227F8}"/>
              </a:ext>
            </a:extLst>
          </p:cNvPr>
          <p:cNvSpPr txBox="1"/>
          <p:nvPr/>
        </p:nvSpPr>
        <p:spPr>
          <a:xfrm rot="18657981">
            <a:off x="2010536" y="1870088"/>
            <a:ext cx="5386411" cy="584775"/>
          </a:xfrm>
          <a:prstGeom prst="rect">
            <a:avLst/>
          </a:prstGeom>
          <a:noFill/>
        </p:spPr>
        <p:txBody>
          <a:bodyPr wrap="none" rtlCol="0">
            <a:spAutoFit/>
          </a:bodyPr>
          <a:lstStyle/>
          <a:p>
            <a:r>
              <a:rPr lang="en-GB" sz="3200" dirty="0">
                <a:latin typeface="Times New Roman" panose="02020603050405020304" pitchFamily="18" charset="0"/>
                <a:cs typeface="Times New Roman" panose="02020603050405020304" pitchFamily="18" charset="0"/>
              </a:rPr>
              <a:t>Which resistances are parallel ?</a:t>
            </a:r>
          </a:p>
        </p:txBody>
      </p:sp>
    </p:spTree>
    <p:extLst>
      <p:ext uri="{BB962C8B-B14F-4D97-AF65-F5344CB8AC3E}">
        <p14:creationId xmlns:p14="http://schemas.microsoft.com/office/powerpoint/2010/main" val="31039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par>
                          <p:cTn id="27" fill="hold">
                            <p:stCondLst>
                              <p:cond delay="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100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22" grpId="0"/>
      <p:bldP spid="26"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C5CA22F-E17C-4F8C-AC64-740E62CB2CB1}"/>
                  </a:ext>
                </a:extLst>
              </p:cNvPr>
              <p:cNvSpPr/>
              <p:nvPr/>
            </p:nvSpPr>
            <p:spPr>
              <a:xfrm>
                <a:off x="0" y="0"/>
                <a:ext cx="583768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(b) What is the current </a:t>
                </a:r>
                <a14:m>
                  <m:oMath xmlns:m="http://schemas.openxmlformats.org/officeDocument/2006/math">
                    <m:sSub>
                      <m:sSubPr>
                        <m:ctrlPr>
                          <a:rPr lang="en-US" sz="2800" i="1" smtClean="0">
                            <a:latin typeface="Cambria Math" panose="02040503050406030204" pitchFamily="18" charset="0"/>
                            <a:cs typeface="Times New Roman" panose="02020603050405020304" pitchFamily="18" charset="0"/>
                          </a:rPr>
                        </m:ctrlPr>
                      </m:sSubPr>
                      <m:e>
                        <m:r>
                          <a:rPr lang="en-GB" sz="2800" b="0" i="1" smtClean="0">
                            <a:latin typeface="Cambria Math" panose="02040503050406030204" pitchFamily="18" charset="0"/>
                            <a:cs typeface="Times New Roman" panose="02020603050405020304" pitchFamily="18" charset="0"/>
                          </a:rPr>
                          <m:t>𝑖</m:t>
                        </m:r>
                      </m:e>
                      <m:sub>
                        <m:r>
                          <a:rPr lang="en-GB" sz="2800" b="0" i="1" smtClean="0">
                            <a:latin typeface="Cambria Math" panose="02040503050406030204" pitchFamily="18" charset="0"/>
                            <a:cs typeface="Times New Roman" panose="02020603050405020304" pitchFamily="18" charset="0"/>
                          </a:rPr>
                          <m:t>2</m:t>
                        </m:r>
                      </m:sub>
                    </m:sSub>
                  </m:oMath>
                </a14:m>
                <a:r>
                  <a:rPr lang="en-US" sz="2800" dirty="0">
                    <a:latin typeface="Times New Roman" panose="02020603050405020304" pitchFamily="18" charset="0"/>
                    <a:cs typeface="Times New Roman" panose="02020603050405020304" pitchFamily="18" charset="0"/>
                  </a:rPr>
                  <a:t> through </a:t>
                </a:r>
                <a14:m>
                  <m:oMath xmlns:m="http://schemas.openxmlformats.org/officeDocument/2006/math">
                    <m:sSub>
                      <m:sSubPr>
                        <m:ctrlPr>
                          <a:rPr lang="en-US" sz="2800" i="1" smtClean="0">
                            <a:latin typeface="Cambria Math" panose="02040503050406030204" pitchFamily="18" charset="0"/>
                            <a:cs typeface="Times New Roman" panose="02020603050405020304" pitchFamily="18" charset="0"/>
                          </a:rPr>
                        </m:ctrlPr>
                      </m:sSubPr>
                      <m:e>
                        <m:r>
                          <a:rPr lang="en-GB" sz="2800" b="0" i="1" smtClean="0">
                            <a:latin typeface="Cambria Math" panose="02040503050406030204" pitchFamily="18" charset="0"/>
                            <a:cs typeface="Times New Roman" panose="02020603050405020304" pitchFamily="18" charset="0"/>
                          </a:rPr>
                          <m:t>𝑅</m:t>
                        </m:r>
                      </m:e>
                      <m:sub>
                        <m:r>
                          <a:rPr lang="en-GB" sz="2800" b="0" i="1" smtClean="0">
                            <a:latin typeface="Cambria Math" panose="02040503050406030204" pitchFamily="18" charset="0"/>
                            <a:cs typeface="Times New Roman" panose="02020603050405020304" pitchFamily="18" charset="0"/>
                          </a:rPr>
                          <m:t>2</m:t>
                        </m:r>
                      </m:sub>
                    </m:sSub>
                  </m:oMath>
                </a14:m>
                <a:r>
                  <a:rPr lang="en-US" sz="2800"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CC5CA22F-E17C-4F8C-AC64-740E62CB2CB1}"/>
                  </a:ext>
                </a:extLst>
              </p:cNvPr>
              <p:cNvSpPr>
                <a:spLocks noRot="1" noChangeAspect="1" noMove="1" noResize="1" noEditPoints="1" noAdjustHandles="1" noChangeArrowheads="1" noChangeShapeType="1" noTextEdit="1"/>
              </p:cNvSpPr>
              <p:nvPr/>
            </p:nvSpPr>
            <p:spPr>
              <a:xfrm>
                <a:off x="0" y="0"/>
                <a:ext cx="5837688" cy="523220"/>
              </a:xfrm>
              <a:prstGeom prst="rect">
                <a:avLst/>
              </a:prstGeom>
              <a:blipFill>
                <a:blip r:embed="rId3"/>
                <a:stretch>
                  <a:fillRect l="-2088" t="-11628" b="-31395"/>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2BBAA46B-19DB-455C-B75B-4434BAFCA29E}"/>
              </a:ext>
            </a:extLst>
          </p:cNvPr>
          <p:cNvPicPr>
            <a:picLocks noChangeAspect="1"/>
          </p:cNvPicPr>
          <p:nvPr/>
        </p:nvPicPr>
        <p:blipFill>
          <a:blip r:embed="rId4"/>
          <a:stretch>
            <a:fillRect/>
          </a:stretch>
        </p:blipFill>
        <p:spPr>
          <a:xfrm>
            <a:off x="229906" y="876353"/>
            <a:ext cx="6191794" cy="582033"/>
          </a:xfrm>
          <a:prstGeom prst="rect">
            <a:avLst/>
          </a:prstGeom>
        </p:spPr>
      </p:pic>
      <p:pic>
        <p:nvPicPr>
          <p:cNvPr id="4" name="Picture 3">
            <a:extLst>
              <a:ext uri="{FF2B5EF4-FFF2-40B4-BE49-F238E27FC236}">
                <a16:creationId xmlns:a16="http://schemas.microsoft.com/office/drawing/2014/main" id="{1EE3C566-0055-47A7-97C5-2005DC5A9BFB}"/>
              </a:ext>
            </a:extLst>
          </p:cNvPr>
          <p:cNvPicPr>
            <a:picLocks noChangeAspect="1"/>
          </p:cNvPicPr>
          <p:nvPr/>
        </p:nvPicPr>
        <p:blipFill>
          <a:blip r:embed="rId5"/>
          <a:stretch>
            <a:fillRect/>
          </a:stretch>
        </p:blipFill>
        <p:spPr>
          <a:xfrm>
            <a:off x="229906" y="1612778"/>
            <a:ext cx="5517751" cy="1170351"/>
          </a:xfrm>
          <a:prstGeom prst="rect">
            <a:avLst/>
          </a:prstGeom>
        </p:spPr>
      </p:pic>
      <p:pic>
        <p:nvPicPr>
          <p:cNvPr id="5" name="Picture 4">
            <a:extLst>
              <a:ext uri="{FF2B5EF4-FFF2-40B4-BE49-F238E27FC236}">
                <a16:creationId xmlns:a16="http://schemas.microsoft.com/office/drawing/2014/main" id="{F6F9920E-9281-45D6-8AB2-79870AD3FBDC}"/>
              </a:ext>
            </a:extLst>
          </p:cNvPr>
          <p:cNvPicPr>
            <a:picLocks noChangeAspect="1"/>
          </p:cNvPicPr>
          <p:nvPr/>
        </p:nvPicPr>
        <p:blipFill>
          <a:blip r:embed="rId6"/>
          <a:stretch>
            <a:fillRect/>
          </a:stretch>
        </p:blipFill>
        <p:spPr>
          <a:xfrm>
            <a:off x="7390894" y="386660"/>
            <a:ext cx="4571200" cy="2737975"/>
          </a:xfrm>
          <a:prstGeom prst="rect">
            <a:avLst/>
          </a:prstGeom>
        </p:spPr>
      </p:pic>
      <p:pic>
        <p:nvPicPr>
          <p:cNvPr id="6" name="Picture 5">
            <a:extLst>
              <a:ext uri="{FF2B5EF4-FFF2-40B4-BE49-F238E27FC236}">
                <a16:creationId xmlns:a16="http://schemas.microsoft.com/office/drawing/2014/main" id="{D38C604D-7870-405E-BD74-507ED6C008EC}"/>
              </a:ext>
            </a:extLst>
          </p:cNvPr>
          <p:cNvPicPr>
            <a:picLocks noChangeAspect="1"/>
          </p:cNvPicPr>
          <p:nvPr/>
        </p:nvPicPr>
        <p:blipFill>
          <a:blip r:embed="rId7"/>
          <a:stretch>
            <a:fillRect/>
          </a:stretch>
        </p:blipFill>
        <p:spPr>
          <a:xfrm>
            <a:off x="7390892" y="3307515"/>
            <a:ext cx="4571201" cy="2712531"/>
          </a:xfrm>
          <a:prstGeom prst="rect">
            <a:avLst/>
          </a:prstGeom>
        </p:spPr>
      </p:pic>
    </p:spTree>
    <p:extLst>
      <p:ext uri="{BB962C8B-B14F-4D97-AF65-F5344CB8AC3E}">
        <p14:creationId xmlns:p14="http://schemas.microsoft.com/office/powerpoint/2010/main" val="33120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66668FE-1BC4-4D2E-BC81-8477E86E26DE}"/>
                  </a:ext>
                </a:extLst>
              </p:cNvPr>
              <p:cNvSpPr/>
              <p:nvPr/>
            </p:nvSpPr>
            <p:spPr>
              <a:xfrm>
                <a:off x="0" y="0"/>
                <a:ext cx="5622254" cy="523220"/>
              </a:xfrm>
              <a:prstGeom prst="rect">
                <a:avLst/>
              </a:prstGeom>
            </p:spPr>
            <p:txBody>
              <a:bodyPr wrap="square">
                <a:spAutoFit/>
              </a:bodyPr>
              <a:lstStyle/>
              <a:p>
                <a:r>
                  <a:rPr lang="en-US" sz="2800" dirty="0">
                    <a:solidFill>
                      <a:srgbClr val="231F20"/>
                    </a:solidFill>
                    <a:latin typeface="Times New Roman" panose="02020603050405020304" pitchFamily="18" charset="0"/>
                    <a:cs typeface="Times New Roman" panose="02020603050405020304" pitchFamily="18" charset="0"/>
                  </a:rPr>
                  <a:t>(c) What is the current </a:t>
                </a:r>
                <a14:m>
                  <m:oMath xmlns:m="http://schemas.openxmlformats.org/officeDocument/2006/math">
                    <m:sSub>
                      <m:sSubPr>
                        <m:ctrlPr>
                          <a:rPr lang="en-US" sz="2800" i="1" smtClean="0">
                            <a:solidFill>
                              <a:srgbClr val="231F20"/>
                            </a:solidFill>
                            <a:latin typeface="Cambria Math" panose="02040503050406030204" pitchFamily="18" charset="0"/>
                            <a:cs typeface="Times New Roman" panose="02020603050405020304" pitchFamily="18" charset="0"/>
                          </a:rPr>
                        </m:ctrlPr>
                      </m:sSubPr>
                      <m:e>
                        <m:r>
                          <a:rPr lang="en-GB" sz="2800" b="0" i="1" smtClean="0">
                            <a:solidFill>
                              <a:srgbClr val="231F20"/>
                            </a:solidFill>
                            <a:latin typeface="Cambria Math" panose="02040503050406030204" pitchFamily="18" charset="0"/>
                            <a:cs typeface="Times New Roman" panose="02020603050405020304" pitchFamily="18" charset="0"/>
                          </a:rPr>
                          <m:t>𝑖</m:t>
                        </m:r>
                      </m:e>
                      <m:sub>
                        <m:r>
                          <a:rPr lang="en-GB" sz="2800" b="0" i="1" smtClean="0">
                            <a:solidFill>
                              <a:srgbClr val="231F20"/>
                            </a:solidFill>
                            <a:latin typeface="Cambria Math" panose="02040503050406030204" pitchFamily="18" charset="0"/>
                            <a:cs typeface="Times New Roman" panose="02020603050405020304" pitchFamily="18" charset="0"/>
                          </a:rPr>
                          <m:t>3</m:t>
                        </m:r>
                      </m:sub>
                    </m:sSub>
                  </m:oMath>
                </a14:m>
                <a:r>
                  <a:rPr lang="en-US" sz="2800" dirty="0">
                    <a:solidFill>
                      <a:srgbClr val="231F20"/>
                    </a:solidFill>
                    <a:latin typeface="Times New Roman" panose="02020603050405020304" pitchFamily="18" charset="0"/>
                    <a:cs typeface="Times New Roman" panose="02020603050405020304" pitchFamily="18" charset="0"/>
                  </a:rPr>
                  <a:t> through </a:t>
                </a:r>
                <a14:m>
                  <m:oMath xmlns:m="http://schemas.openxmlformats.org/officeDocument/2006/math">
                    <m:sSub>
                      <m:sSubPr>
                        <m:ctrlPr>
                          <a:rPr lang="en-US" sz="2800" i="1" smtClean="0">
                            <a:solidFill>
                              <a:srgbClr val="231F20"/>
                            </a:solidFill>
                            <a:latin typeface="Cambria Math" panose="02040503050406030204" pitchFamily="18" charset="0"/>
                            <a:cs typeface="Times New Roman" panose="02020603050405020304" pitchFamily="18" charset="0"/>
                          </a:rPr>
                        </m:ctrlPr>
                      </m:sSubPr>
                      <m:e>
                        <m:r>
                          <a:rPr lang="en-GB" sz="2800" b="0" i="1" smtClean="0">
                            <a:solidFill>
                              <a:srgbClr val="231F20"/>
                            </a:solidFill>
                            <a:latin typeface="Cambria Math" panose="02040503050406030204" pitchFamily="18" charset="0"/>
                            <a:cs typeface="Times New Roman" panose="02020603050405020304" pitchFamily="18" charset="0"/>
                          </a:rPr>
                          <m:t>𝑅</m:t>
                        </m:r>
                      </m:e>
                      <m:sub>
                        <m:r>
                          <a:rPr lang="en-GB" sz="2800" b="0" i="1" smtClean="0">
                            <a:solidFill>
                              <a:srgbClr val="231F20"/>
                            </a:solidFill>
                            <a:latin typeface="Cambria Math" panose="02040503050406030204" pitchFamily="18" charset="0"/>
                            <a:cs typeface="Times New Roman" panose="02020603050405020304" pitchFamily="18" charset="0"/>
                          </a:rPr>
                          <m:t>3</m:t>
                        </m:r>
                      </m:sub>
                    </m:sSub>
                  </m:oMath>
                </a14:m>
                <a:r>
                  <a:rPr lang="en-US" sz="2800" dirty="0">
                    <a:solidFill>
                      <a:srgbClr val="231F20"/>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566668FE-1BC4-4D2E-BC81-8477E86E26DE}"/>
                  </a:ext>
                </a:extLst>
              </p:cNvPr>
              <p:cNvSpPr>
                <a:spLocks noRot="1" noChangeAspect="1" noMove="1" noResize="1" noEditPoints="1" noAdjustHandles="1" noChangeArrowheads="1" noChangeShapeType="1" noTextEdit="1"/>
              </p:cNvSpPr>
              <p:nvPr/>
            </p:nvSpPr>
            <p:spPr>
              <a:xfrm>
                <a:off x="0" y="0"/>
                <a:ext cx="5622254" cy="523220"/>
              </a:xfrm>
              <a:prstGeom prst="rect">
                <a:avLst/>
              </a:prstGeom>
              <a:blipFill>
                <a:blip r:embed="rId2"/>
                <a:stretch>
                  <a:fillRect l="-2169" t="-11628" r="-1085" b="-31395"/>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D808B09F-463F-45C4-AEA1-EE6C78A55E30}"/>
              </a:ext>
            </a:extLst>
          </p:cNvPr>
          <p:cNvPicPr>
            <a:picLocks noChangeAspect="1"/>
          </p:cNvPicPr>
          <p:nvPr/>
        </p:nvPicPr>
        <p:blipFill>
          <a:blip r:embed="rId3"/>
          <a:stretch>
            <a:fillRect/>
          </a:stretch>
        </p:blipFill>
        <p:spPr>
          <a:xfrm>
            <a:off x="376402" y="3783658"/>
            <a:ext cx="2523309" cy="832249"/>
          </a:xfrm>
          <a:prstGeom prst="rect">
            <a:avLst/>
          </a:prstGeom>
        </p:spPr>
      </p:pic>
      <p:pic>
        <p:nvPicPr>
          <p:cNvPr id="5" name="Picture 4">
            <a:extLst>
              <a:ext uri="{FF2B5EF4-FFF2-40B4-BE49-F238E27FC236}">
                <a16:creationId xmlns:a16="http://schemas.microsoft.com/office/drawing/2014/main" id="{8ECA7360-6F18-404D-93D0-319B7089ACC3}"/>
              </a:ext>
            </a:extLst>
          </p:cNvPr>
          <p:cNvPicPr>
            <a:picLocks noChangeAspect="1"/>
          </p:cNvPicPr>
          <p:nvPr/>
        </p:nvPicPr>
        <p:blipFill>
          <a:blip r:embed="rId4"/>
          <a:stretch>
            <a:fillRect/>
          </a:stretch>
        </p:blipFill>
        <p:spPr>
          <a:xfrm>
            <a:off x="376402" y="5086013"/>
            <a:ext cx="4581959" cy="1063862"/>
          </a:xfrm>
          <a:prstGeom prst="rect">
            <a:avLst/>
          </a:prstGeom>
        </p:spPr>
      </p:pic>
      <p:pic>
        <p:nvPicPr>
          <p:cNvPr id="6" name="Picture 5">
            <a:extLst>
              <a:ext uri="{FF2B5EF4-FFF2-40B4-BE49-F238E27FC236}">
                <a16:creationId xmlns:a16="http://schemas.microsoft.com/office/drawing/2014/main" id="{DE3E7CA9-9FF1-47C7-8BC8-7772CD8EB059}"/>
              </a:ext>
            </a:extLst>
          </p:cNvPr>
          <p:cNvPicPr>
            <a:picLocks noChangeAspect="1"/>
          </p:cNvPicPr>
          <p:nvPr/>
        </p:nvPicPr>
        <p:blipFill>
          <a:blip r:embed="rId5"/>
          <a:stretch>
            <a:fillRect/>
          </a:stretch>
        </p:blipFill>
        <p:spPr>
          <a:xfrm>
            <a:off x="376402" y="708126"/>
            <a:ext cx="5546243" cy="2777044"/>
          </a:xfrm>
          <a:prstGeom prst="rect">
            <a:avLst/>
          </a:prstGeom>
        </p:spPr>
      </p:pic>
      <p:pic>
        <p:nvPicPr>
          <p:cNvPr id="7" name="Picture 6">
            <a:extLst>
              <a:ext uri="{FF2B5EF4-FFF2-40B4-BE49-F238E27FC236}">
                <a16:creationId xmlns:a16="http://schemas.microsoft.com/office/drawing/2014/main" id="{F0955AC5-826A-47A5-949E-78D456B3E27B}"/>
              </a:ext>
            </a:extLst>
          </p:cNvPr>
          <p:cNvPicPr>
            <a:picLocks noChangeAspect="1"/>
          </p:cNvPicPr>
          <p:nvPr/>
        </p:nvPicPr>
        <p:blipFill>
          <a:blip r:embed="rId6"/>
          <a:stretch>
            <a:fillRect/>
          </a:stretch>
        </p:blipFill>
        <p:spPr>
          <a:xfrm>
            <a:off x="6153838" y="708127"/>
            <a:ext cx="5636230" cy="2777044"/>
          </a:xfrm>
          <a:prstGeom prst="rect">
            <a:avLst/>
          </a:prstGeom>
        </p:spPr>
      </p:pic>
    </p:spTree>
    <p:extLst>
      <p:ext uri="{BB962C8B-B14F-4D97-AF65-F5344CB8AC3E}">
        <p14:creationId xmlns:p14="http://schemas.microsoft.com/office/powerpoint/2010/main" val="33404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1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2968D-F6CA-4D8C-A7B3-01F61BFD6E2C}"/>
              </a:ext>
            </a:extLst>
          </p:cNvPr>
          <p:cNvSpPr txBox="1"/>
          <p:nvPr/>
        </p:nvSpPr>
        <p:spPr>
          <a:xfrm>
            <a:off x="0" y="0"/>
            <a:ext cx="3529108"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Capacitor in Series</a:t>
            </a:r>
          </a:p>
        </p:txBody>
      </p:sp>
      <p:pic>
        <p:nvPicPr>
          <p:cNvPr id="19" name="Picture 18">
            <a:extLst>
              <a:ext uri="{FF2B5EF4-FFF2-40B4-BE49-F238E27FC236}">
                <a16:creationId xmlns:a16="http://schemas.microsoft.com/office/drawing/2014/main" id="{F9E7DB4F-9B87-4210-A4DF-F43E4BBECA94}"/>
              </a:ext>
            </a:extLst>
          </p:cNvPr>
          <p:cNvPicPr>
            <a:picLocks noChangeAspect="1"/>
          </p:cNvPicPr>
          <p:nvPr/>
        </p:nvPicPr>
        <p:blipFill rotWithShape="1">
          <a:blip r:embed="rId2"/>
          <a:srcRect r="14035" b="8131"/>
          <a:stretch/>
        </p:blipFill>
        <p:spPr>
          <a:xfrm>
            <a:off x="8685861" y="828224"/>
            <a:ext cx="3506139" cy="6026465"/>
          </a:xfrm>
          <a:prstGeom prst="rect">
            <a:avLst/>
          </a:prstGeom>
        </p:spPr>
      </p:pic>
      <p:pic>
        <p:nvPicPr>
          <p:cNvPr id="21" name="Picture 20">
            <a:extLst>
              <a:ext uri="{FF2B5EF4-FFF2-40B4-BE49-F238E27FC236}">
                <a16:creationId xmlns:a16="http://schemas.microsoft.com/office/drawing/2014/main" id="{7D5ED3F7-02E1-4AD4-B48F-EAB14C8E4803}"/>
              </a:ext>
            </a:extLst>
          </p:cNvPr>
          <p:cNvPicPr>
            <a:picLocks noChangeAspect="1"/>
          </p:cNvPicPr>
          <p:nvPr/>
        </p:nvPicPr>
        <p:blipFill>
          <a:blip r:embed="rId3"/>
          <a:stretch>
            <a:fillRect/>
          </a:stretch>
        </p:blipFill>
        <p:spPr>
          <a:xfrm>
            <a:off x="3835215" y="80249"/>
            <a:ext cx="5734050" cy="840615"/>
          </a:xfrm>
          <a:prstGeom prst="rect">
            <a:avLst/>
          </a:prstGeom>
        </p:spPr>
      </p:pic>
      <p:pic>
        <p:nvPicPr>
          <p:cNvPr id="23" name="Picture 22">
            <a:extLst>
              <a:ext uri="{FF2B5EF4-FFF2-40B4-BE49-F238E27FC236}">
                <a16:creationId xmlns:a16="http://schemas.microsoft.com/office/drawing/2014/main" id="{336C597A-3436-4D1A-BAF2-4752CC4EE04F}"/>
              </a:ext>
            </a:extLst>
          </p:cNvPr>
          <p:cNvPicPr>
            <a:picLocks noChangeAspect="1"/>
          </p:cNvPicPr>
          <p:nvPr/>
        </p:nvPicPr>
        <p:blipFill rotWithShape="1">
          <a:blip r:embed="rId4"/>
          <a:srcRect l="2243"/>
          <a:stretch/>
        </p:blipFill>
        <p:spPr>
          <a:xfrm>
            <a:off x="0" y="4470873"/>
            <a:ext cx="5959290" cy="2383816"/>
          </a:xfrm>
          <a:prstGeom prst="rect">
            <a:avLst/>
          </a:prstGeom>
        </p:spPr>
      </p:pic>
      <p:pic>
        <p:nvPicPr>
          <p:cNvPr id="24" name="Picture 23">
            <a:extLst>
              <a:ext uri="{FF2B5EF4-FFF2-40B4-BE49-F238E27FC236}">
                <a16:creationId xmlns:a16="http://schemas.microsoft.com/office/drawing/2014/main" id="{7779D249-C509-4997-B5C6-375E903C42B9}"/>
              </a:ext>
            </a:extLst>
          </p:cNvPr>
          <p:cNvPicPr>
            <a:picLocks noChangeAspect="1"/>
          </p:cNvPicPr>
          <p:nvPr/>
        </p:nvPicPr>
        <p:blipFill>
          <a:blip r:embed="rId5"/>
          <a:stretch>
            <a:fillRect/>
          </a:stretch>
        </p:blipFill>
        <p:spPr>
          <a:xfrm>
            <a:off x="5872563" y="4514727"/>
            <a:ext cx="3081001" cy="2344885"/>
          </a:xfrm>
          <a:prstGeom prst="rect">
            <a:avLst/>
          </a:prstGeom>
        </p:spPr>
      </p:pic>
      <p:pic>
        <p:nvPicPr>
          <p:cNvPr id="25" name="Picture 24">
            <a:extLst>
              <a:ext uri="{FF2B5EF4-FFF2-40B4-BE49-F238E27FC236}">
                <a16:creationId xmlns:a16="http://schemas.microsoft.com/office/drawing/2014/main" id="{9EE03C9A-B882-4B88-9F6D-C0A4325AA15F}"/>
              </a:ext>
            </a:extLst>
          </p:cNvPr>
          <p:cNvPicPr>
            <a:picLocks noChangeAspect="1"/>
          </p:cNvPicPr>
          <p:nvPr/>
        </p:nvPicPr>
        <p:blipFill>
          <a:blip r:embed="rId6"/>
          <a:stretch>
            <a:fillRect/>
          </a:stretch>
        </p:blipFill>
        <p:spPr>
          <a:xfrm>
            <a:off x="0" y="3031138"/>
            <a:ext cx="8566409" cy="1356711"/>
          </a:xfrm>
          <a:prstGeom prst="rect">
            <a:avLst/>
          </a:prstGeom>
        </p:spPr>
      </p:pic>
      <p:pic>
        <p:nvPicPr>
          <p:cNvPr id="22" name="Picture 21">
            <a:extLst>
              <a:ext uri="{FF2B5EF4-FFF2-40B4-BE49-F238E27FC236}">
                <a16:creationId xmlns:a16="http://schemas.microsoft.com/office/drawing/2014/main" id="{BD3FB395-AD46-40C2-A6AF-64A02D0C9063}"/>
              </a:ext>
            </a:extLst>
          </p:cNvPr>
          <p:cNvPicPr>
            <a:picLocks noChangeAspect="1"/>
          </p:cNvPicPr>
          <p:nvPr/>
        </p:nvPicPr>
        <p:blipFill>
          <a:blip r:embed="rId7"/>
          <a:stretch>
            <a:fillRect/>
          </a:stretch>
        </p:blipFill>
        <p:spPr>
          <a:xfrm>
            <a:off x="1317063" y="2185336"/>
            <a:ext cx="6096000" cy="1007862"/>
          </a:xfrm>
          <a:prstGeom prst="rect">
            <a:avLst/>
          </a:prstGeom>
        </p:spPr>
      </p:pic>
      <p:pic>
        <p:nvPicPr>
          <p:cNvPr id="26" name="Picture 25">
            <a:extLst>
              <a:ext uri="{FF2B5EF4-FFF2-40B4-BE49-F238E27FC236}">
                <a16:creationId xmlns:a16="http://schemas.microsoft.com/office/drawing/2014/main" id="{FF6A553F-BC45-4B6C-A0C7-0073655E3881}"/>
              </a:ext>
            </a:extLst>
          </p:cNvPr>
          <p:cNvPicPr>
            <a:picLocks noChangeAspect="1"/>
          </p:cNvPicPr>
          <p:nvPr/>
        </p:nvPicPr>
        <p:blipFill>
          <a:blip r:embed="rId8"/>
          <a:stretch>
            <a:fillRect/>
          </a:stretch>
        </p:blipFill>
        <p:spPr>
          <a:xfrm>
            <a:off x="0" y="899788"/>
            <a:ext cx="8832850" cy="1289588"/>
          </a:xfrm>
          <a:prstGeom prst="rect">
            <a:avLst/>
          </a:prstGeom>
        </p:spPr>
      </p:pic>
      <p:grpSp>
        <p:nvGrpSpPr>
          <p:cNvPr id="15" name="Group 14">
            <a:extLst>
              <a:ext uri="{FF2B5EF4-FFF2-40B4-BE49-F238E27FC236}">
                <a16:creationId xmlns:a16="http://schemas.microsoft.com/office/drawing/2014/main" id="{54E0F1CA-C5E3-4B29-9CE4-3C5AEF4C3CA3}"/>
              </a:ext>
            </a:extLst>
          </p:cNvPr>
          <p:cNvGrpSpPr/>
          <p:nvPr/>
        </p:nvGrpSpPr>
        <p:grpSpPr>
          <a:xfrm>
            <a:off x="44265" y="1707246"/>
            <a:ext cx="5828298" cy="996387"/>
            <a:chOff x="44265" y="1707246"/>
            <a:chExt cx="5828298" cy="996387"/>
          </a:xfrm>
        </p:grpSpPr>
        <p:sp>
          <p:nvSpPr>
            <p:cNvPr id="3" name="TextBox 2">
              <a:extLst>
                <a:ext uri="{FF2B5EF4-FFF2-40B4-BE49-F238E27FC236}">
                  <a16:creationId xmlns:a16="http://schemas.microsoft.com/office/drawing/2014/main" id="{0449F484-3F99-4AF0-ADB3-E80F51F80A8D}"/>
                </a:ext>
              </a:extLst>
            </p:cNvPr>
            <p:cNvSpPr txBox="1"/>
            <p:nvPr/>
          </p:nvSpPr>
          <p:spPr>
            <a:xfrm>
              <a:off x="44265" y="2180413"/>
              <a:ext cx="1601553" cy="523220"/>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Explain ? </a:t>
              </a:r>
            </a:p>
          </p:txBody>
        </p:sp>
        <p:cxnSp>
          <p:nvCxnSpPr>
            <p:cNvPr id="9" name="Straight Connector 8">
              <a:extLst>
                <a:ext uri="{FF2B5EF4-FFF2-40B4-BE49-F238E27FC236}">
                  <a16:creationId xmlns:a16="http://schemas.microsoft.com/office/drawing/2014/main" id="{8BFC7584-0618-4EC7-BFAF-AA3A0CAFBC4C}"/>
                </a:ext>
              </a:extLst>
            </p:cNvPr>
            <p:cNvCxnSpPr/>
            <p:nvPr/>
          </p:nvCxnSpPr>
          <p:spPr>
            <a:xfrm>
              <a:off x="3255447" y="1712000"/>
              <a:ext cx="85123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4F0782-BA33-44C2-BD36-0AD7D44A90C9}"/>
                </a:ext>
              </a:extLst>
            </p:cNvPr>
            <p:cNvCxnSpPr>
              <a:cxnSpLocks/>
            </p:cNvCxnSpPr>
            <p:nvPr/>
          </p:nvCxnSpPr>
          <p:spPr>
            <a:xfrm flipV="1">
              <a:off x="5432293" y="1707246"/>
              <a:ext cx="440270" cy="4754"/>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235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par>
                          <p:cTn id="21" fill="hold">
                            <p:stCondLst>
                              <p:cond delay="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E5E4CE-457E-4C3B-8EEA-B8A4C686389A}"/>
              </a:ext>
            </a:extLst>
          </p:cNvPr>
          <p:cNvSpPr/>
          <p:nvPr/>
        </p:nvSpPr>
        <p:spPr>
          <a:xfrm>
            <a:off x="0" y="0"/>
            <a:ext cx="4014240" cy="584775"/>
          </a:xfrm>
          <a:prstGeom prst="rect">
            <a:avLst/>
          </a:prstGeom>
        </p:spPr>
        <p:txBody>
          <a:bodyPr wrap="none">
            <a:spAutoFit/>
          </a:bodyPr>
          <a:lstStyle/>
          <a:p>
            <a:r>
              <a:rPr lang="en-GB" sz="3200" b="1" dirty="0">
                <a:latin typeface="Times New Roman" panose="02020603050405020304" pitchFamily="18" charset="0"/>
                <a:cs typeface="Times New Roman" panose="02020603050405020304" pitchFamily="18" charset="0"/>
              </a:rPr>
              <a:t>Capacitors in Parallel</a:t>
            </a:r>
          </a:p>
        </p:txBody>
      </p:sp>
      <p:pic>
        <p:nvPicPr>
          <p:cNvPr id="6" name="Picture 5">
            <a:extLst>
              <a:ext uri="{FF2B5EF4-FFF2-40B4-BE49-F238E27FC236}">
                <a16:creationId xmlns:a16="http://schemas.microsoft.com/office/drawing/2014/main" id="{85D139D9-C750-4E58-9C70-A1B2AB07FE22}"/>
              </a:ext>
            </a:extLst>
          </p:cNvPr>
          <p:cNvPicPr>
            <a:picLocks noChangeAspect="1"/>
          </p:cNvPicPr>
          <p:nvPr/>
        </p:nvPicPr>
        <p:blipFill>
          <a:blip r:embed="rId2"/>
          <a:stretch>
            <a:fillRect/>
          </a:stretch>
        </p:blipFill>
        <p:spPr>
          <a:xfrm>
            <a:off x="0" y="584775"/>
            <a:ext cx="12192000" cy="1915240"/>
          </a:xfrm>
          <a:prstGeom prst="rect">
            <a:avLst/>
          </a:prstGeom>
        </p:spPr>
      </p:pic>
      <p:pic>
        <p:nvPicPr>
          <p:cNvPr id="7" name="Picture 6">
            <a:extLst>
              <a:ext uri="{FF2B5EF4-FFF2-40B4-BE49-F238E27FC236}">
                <a16:creationId xmlns:a16="http://schemas.microsoft.com/office/drawing/2014/main" id="{B6E016AC-60DB-4281-A64B-31B644B97E23}"/>
              </a:ext>
            </a:extLst>
          </p:cNvPr>
          <p:cNvPicPr>
            <a:picLocks noChangeAspect="1"/>
          </p:cNvPicPr>
          <p:nvPr/>
        </p:nvPicPr>
        <p:blipFill>
          <a:blip r:embed="rId3"/>
          <a:stretch>
            <a:fillRect/>
          </a:stretch>
        </p:blipFill>
        <p:spPr>
          <a:xfrm>
            <a:off x="0" y="2500015"/>
            <a:ext cx="7556500" cy="737734"/>
          </a:xfrm>
          <a:prstGeom prst="rect">
            <a:avLst/>
          </a:prstGeom>
        </p:spPr>
      </p:pic>
      <p:pic>
        <p:nvPicPr>
          <p:cNvPr id="8" name="Picture 7">
            <a:extLst>
              <a:ext uri="{FF2B5EF4-FFF2-40B4-BE49-F238E27FC236}">
                <a16:creationId xmlns:a16="http://schemas.microsoft.com/office/drawing/2014/main" id="{F4EDEE01-C674-476C-853F-7BE873036D87}"/>
              </a:ext>
            </a:extLst>
          </p:cNvPr>
          <p:cNvPicPr>
            <a:picLocks noChangeAspect="1"/>
          </p:cNvPicPr>
          <p:nvPr/>
        </p:nvPicPr>
        <p:blipFill>
          <a:blip r:embed="rId4"/>
          <a:stretch>
            <a:fillRect/>
          </a:stretch>
        </p:blipFill>
        <p:spPr>
          <a:xfrm>
            <a:off x="0" y="3237749"/>
            <a:ext cx="7556500" cy="787611"/>
          </a:xfrm>
          <a:prstGeom prst="rect">
            <a:avLst/>
          </a:prstGeom>
        </p:spPr>
      </p:pic>
      <p:pic>
        <p:nvPicPr>
          <p:cNvPr id="9" name="Picture 8">
            <a:extLst>
              <a:ext uri="{FF2B5EF4-FFF2-40B4-BE49-F238E27FC236}">
                <a16:creationId xmlns:a16="http://schemas.microsoft.com/office/drawing/2014/main" id="{3763C73B-6D69-4561-AD3F-DF6D1ECABFA3}"/>
              </a:ext>
            </a:extLst>
          </p:cNvPr>
          <p:cNvPicPr>
            <a:picLocks noChangeAspect="1"/>
          </p:cNvPicPr>
          <p:nvPr/>
        </p:nvPicPr>
        <p:blipFill>
          <a:blip r:embed="rId5"/>
          <a:stretch>
            <a:fillRect/>
          </a:stretch>
        </p:blipFill>
        <p:spPr>
          <a:xfrm>
            <a:off x="0" y="4034470"/>
            <a:ext cx="9899650" cy="1183252"/>
          </a:xfrm>
          <a:prstGeom prst="rect">
            <a:avLst/>
          </a:prstGeom>
        </p:spPr>
      </p:pic>
      <p:pic>
        <p:nvPicPr>
          <p:cNvPr id="3" name="Picture 2">
            <a:extLst>
              <a:ext uri="{FF2B5EF4-FFF2-40B4-BE49-F238E27FC236}">
                <a16:creationId xmlns:a16="http://schemas.microsoft.com/office/drawing/2014/main" id="{392DE768-D2D7-472F-9E96-7799F2A57E73}"/>
              </a:ext>
            </a:extLst>
          </p:cNvPr>
          <p:cNvPicPr>
            <a:picLocks noChangeAspect="1"/>
          </p:cNvPicPr>
          <p:nvPr/>
        </p:nvPicPr>
        <p:blipFill rotWithShape="1">
          <a:blip r:embed="rId6"/>
          <a:srcRect l="2090"/>
          <a:stretch/>
        </p:blipFill>
        <p:spPr>
          <a:xfrm>
            <a:off x="7556500" y="2210974"/>
            <a:ext cx="4635500" cy="2171524"/>
          </a:xfrm>
          <a:prstGeom prst="rect">
            <a:avLst/>
          </a:prstGeom>
        </p:spPr>
      </p:pic>
      <p:pic>
        <p:nvPicPr>
          <p:cNvPr id="10" name="Picture 9">
            <a:extLst>
              <a:ext uri="{FF2B5EF4-FFF2-40B4-BE49-F238E27FC236}">
                <a16:creationId xmlns:a16="http://schemas.microsoft.com/office/drawing/2014/main" id="{AA02E165-2CC2-4ADC-81ED-B9E4AC287F6D}"/>
              </a:ext>
            </a:extLst>
          </p:cNvPr>
          <p:cNvPicPr>
            <a:picLocks noChangeAspect="1"/>
          </p:cNvPicPr>
          <p:nvPr/>
        </p:nvPicPr>
        <p:blipFill>
          <a:blip r:embed="rId7"/>
          <a:stretch>
            <a:fillRect/>
          </a:stretch>
        </p:blipFill>
        <p:spPr>
          <a:xfrm>
            <a:off x="38100" y="5689923"/>
            <a:ext cx="4629150" cy="1070377"/>
          </a:xfrm>
          <a:prstGeom prst="rect">
            <a:avLst/>
          </a:prstGeom>
        </p:spPr>
      </p:pic>
      <p:pic>
        <p:nvPicPr>
          <p:cNvPr id="5" name="Picture 4">
            <a:extLst>
              <a:ext uri="{FF2B5EF4-FFF2-40B4-BE49-F238E27FC236}">
                <a16:creationId xmlns:a16="http://schemas.microsoft.com/office/drawing/2014/main" id="{852CE6E3-0D31-4F43-9EE3-7F6121273F61}"/>
              </a:ext>
            </a:extLst>
          </p:cNvPr>
          <p:cNvPicPr>
            <a:picLocks noChangeAspect="1"/>
          </p:cNvPicPr>
          <p:nvPr/>
        </p:nvPicPr>
        <p:blipFill rotWithShape="1">
          <a:blip r:embed="rId8"/>
          <a:srcRect l="3728"/>
          <a:stretch/>
        </p:blipFill>
        <p:spPr>
          <a:xfrm>
            <a:off x="9457189" y="4654550"/>
            <a:ext cx="2734811" cy="2203450"/>
          </a:xfrm>
          <a:prstGeom prst="rect">
            <a:avLst/>
          </a:prstGeom>
        </p:spPr>
      </p:pic>
      <p:grpSp>
        <p:nvGrpSpPr>
          <p:cNvPr id="15" name="Group 14">
            <a:extLst>
              <a:ext uri="{FF2B5EF4-FFF2-40B4-BE49-F238E27FC236}">
                <a16:creationId xmlns:a16="http://schemas.microsoft.com/office/drawing/2014/main" id="{88B9AB93-5B63-418C-8B2D-107E5415AE1F}"/>
              </a:ext>
            </a:extLst>
          </p:cNvPr>
          <p:cNvGrpSpPr/>
          <p:nvPr/>
        </p:nvGrpSpPr>
        <p:grpSpPr>
          <a:xfrm>
            <a:off x="2191314" y="1769281"/>
            <a:ext cx="8776076" cy="367924"/>
            <a:chOff x="2191314" y="1769281"/>
            <a:chExt cx="8776076" cy="367924"/>
          </a:xfrm>
        </p:grpSpPr>
        <p:cxnSp>
          <p:nvCxnSpPr>
            <p:cNvPr id="11" name="Straight Connector 10">
              <a:extLst>
                <a:ext uri="{FF2B5EF4-FFF2-40B4-BE49-F238E27FC236}">
                  <a16:creationId xmlns:a16="http://schemas.microsoft.com/office/drawing/2014/main" id="{AD9CACED-BA5C-42B3-8F39-9AC56C39F7EF}"/>
                </a:ext>
              </a:extLst>
            </p:cNvPr>
            <p:cNvCxnSpPr/>
            <p:nvPr/>
          </p:nvCxnSpPr>
          <p:spPr>
            <a:xfrm>
              <a:off x="2191314" y="1774693"/>
              <a:ext cx="5735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D5DECF-5F0B-442A-8CC3-C02C402FBEA0}"/>
                </a:ext>
              </a:extLst>
            </p:cNvPr>
            <p:cNvCxnSpPr/>
            <p:nvPr/>
          </p:nvCxnSpPr>
          <p:spPr>
            <a:xfrm>
              <a:off x="7829212" y="1780103"/>
              <a:ext cx="5735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9AB122-AF3A-40C0-AB78-816FFC6C5BA9}"/>
                </a:ext>
              </a:extLst>
            </p:cNvPr>
            <p:cNvCxnSpPr/>
            <p:nvPr/>
          </p:nvCxnSpPr>
          <p:spPr>
            <a:xfrm>
              <a:off x="10393861" y="1769281"/>
              <a:ext cx="5735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8E5096-1E1D-4670-AB8F-278DB6A0AE82}"/>
                </a:ext>
              </a:extLst>
            </p:cNvPr>
            <p:cNvCxnSpPr/>
            <p:nvPr/>
          </p:nvCxnSpPr>
          <p:spPr>
            <a:xfrm>
              <a:off x="5989592" y="2137205"/>
              <a:ext cx="573529"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45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B2AED-BD71-4291-BDA7-BB403A2EC57A}"/>
              </a:ext>
            </a:extLst>
          </p:cNvPr>
          <p:cNvPicPr>
            <a:picLocks noChangeAspect="1"/>
          </p:cNvPicPr>
          <p:nvPr/>
        </p:nvPicPr>
        <p:blipFill>
          <a:blip r:embed="rId2"/>
          <a:stretch>
            <a:fillRect/>
          </a:stretch>
        </p:blipFill>
        <p:spPr>
          <a:xfrm>
            <a:off x="0" y="484882"/>
            <a:ext cx="7325304" cy="1714701"/>
          </a:xfrm>
          <a:prstGeom prst="rect">
            <a:avLst/>
          </a:prstGeom>
        </p:spPr>
      </p:pic>
      <p:pic>
        <p:nvPicPr>
          <p:cNvPr id="5" name="Picture 4">
            <a:extLst>
              <a:ext uri="{FF2B5EF4-FFF2-40B4-BE49-F238E27FC236}">
                <a16:creationId xmlns:a16="http://schemas.microsoft.com/office/drawing/2014/main" id="{D82A6C04-9A16-4955-835D-E0A43B062B95}"/>
              </a:ext>
            </a:extLst>
          </p:cNvPr>
          <p:cNvPicPr>
            <a:picLocks noChangeAspect="1"/>
          </p:cNvPicPr>
          <p:nvPr/>
        </p:nvPicPr>
        <p:blipFill>
          <a:blip r:embed="rId3"/>
          <a:stretch>
            <a:fillRect/>
          </a:stretch>
        </p:blipFill>
        <p:spPr>
          <a:xfrm>
            <a:off x="636540" y="2336802"/>
            <a:ext cx="3026112" cy="3092914"/>
          </a:xfrm>
          <a:prstGeom prst="rect">
            <a:avLst/>
          </a:prstGeom>
        </p:spPr>
      </p:pic>
      <p:pic>
        <p:nvPicPr>
          <p:cNvPr id="7" name="Picture 6">
            <a:extLst>
              <a:ext uri="{FF2B5EF4-FFF2-40B4-BE49-F238E27FC236}">
                <a16:creationId xmlns:a16="http://schemas.microsoft.com/office/drawing/2014/main" id="{8A9B4A59-4200-435D-BD4F-637C3F57BB05}"/>
              </a:ext>
            </a:extLst>
          </p:cNvPr>
          <p:cNvPicPr>
            <a:picLocks noChangeAspect="1"/>
          </p:cNvPicPr>
          <p:nvPr/>
        </p:nvPicPr>
        <p:blipFill>
          <a:blip r:embed="rId4"/>
          <a:stretch>
            <a:fillRect/>
          </a:stretch>
        </p:blipFill>
        <p:spPr>
          <a:xfrm>
            <a:off x="4591260" y="2332412"/>
            <a:ext cx="7600740" cy="907938"/>
          </a:xfrm>
          <a:prstGeom prst="rect">
            <a:avLst/>
          </a:prstGeom>
        </p:spPr>
      </p:pic>
      <p:pic>
        <p:nvPicPr>
          <p:cNvPr id="9" name="Picture 8">
            <a:extLst>
              <a:ext uri="{FF2B5EF4-FFF2-40B4-BE49-F238E27FC236}">
                <a16:creationId xmlns:a16="http://schemas.microsoft.com/office/drawing/2014/main" id="{E79AAA20-DD3E-431F-8DEC-84C80248DB79}"/>
              </a:ext>
            </a:extLst>
          </p:cNvPr>
          <p:cNvPicPr>
            <a:picLocks noChangeAspect="1"/>
          </p:cNvPicPr>
          <p:nvPr/>
        </p:nvPicPr>
        <p:blipFill>
          <a:blip r:embed="rId5"/>
          <a:stretch>
            <a:fillRect/>
          </a:stretch>
        </p:blipFill>
        <p:spPr>
          <a:xfrm>
            <a:off x="1" y="0"/>
            <a:ext cx="3339328" cy="352053"/>
          </a:xfrm>
          <a:prstGeom prst="rect">
            <a:avLst/>
          </a:prstGeom>
        </p:spPr>
      </p:pic>
    </p:spTree>
    <p:extLst>
      <p:ext uri="{BB962C8B-B14F-4D97-AF65-F5344CB8AC3E}">
        <p14:creationId xmlns:p14="http://schemas.microsoft.com/office/powerpoint/2010/main" val="405812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74977F-BDCE-4829-B438-54A7503C85E6}"/>
              </a:ext>
            </a:extLst>
          </p:cNvPr>
          <p:cNvSpPr/>
          <p:nvPr/>
        </p:nvSpPr>
        <p:spPr>
          <a:xfrm>
            <a:off x="0" y="0"/>
            <a:ext cx="3709605"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Sample Problem 25.02 </a:t>
            </a:r>
          </a:p>
        </p:txBody>
      </p:sp>
      <p:pic>
        <p:nvPicPr>
          <p:cNvPr id="7" name="Picture 6">
            <a:extLst>
              <a:ext uri="{FF2B5EF4-FFF2-40B4-BE49-F238E27FC236}">
                <a16:creationId xmlns:a16="http://schemas.microsoft.com/office/drawing/2014/main" id="{563A53FA-2247-47D1-AB8B-42D9E01FD462}"/>
              </a:ext>
            </a:extLst>
          </p:cNvPr>
          <p:cNvPicPr>
            <a:picLocks noChangeAspect="1"/>
          </p:cNvPicPr>
          <p:nvPr/>
        </p:nvPicPr>
        <p:blipFill>
          <a:blip r:embed="rId2"/>
          <a:stretch>
            <a:fillRect/>
          </a:stretch>
        </p:blipFill>
        <p:spPr>
          <a:xfrm>
            <a:off x="104500" y="523220"/>
            <a:ext cx="2659219" cy="3630769"/>
          </a:xfrm>
          <a:prstGeom prst="rect">
            <a:avLst/>
          </a:prstGeom>
        </p:spPr>
      </p:pic>
      <p:pic>
        <p:nvPicPr>
          <p:cNvPr id="8" name="Picture 7">
            <a:extLst>
              <a:ext uri="{FF2B5EF4-FFF2-40B4-BE49-F238E27FC236}">
                <a16:creationId xmlns:a16="http://schemas.microsoft.com/office/drawing/2014/main" id="{32196CF9-D56F-4077-8C81-34E0B65A9C4D}"/>
              </a:ext>
            </a:extLst>
          </p:cNvPr>
          <p:cNvPicPr>
            <a:picLocks noChangeAspect="1"/>
          </p:cNvPicPr>
          <p:nvPr/>
        </p:nvPicPr>
        <p:blipFill>
          <a:blip r:embed="rId3"/>
          <a:stretch>
            <a:fillRect/>
          </a:stretch>
        </p:blipFill>
        <p:spPr>
          <a:xfrm>
            <a:off x="2800810" y="523220"/>
            <a:ext cx="2139128" cy="3630769"/>
          </a:xfrm>
          <a:prstGeom prst="rect">
            <a:avLst/>
          </a:prstGeom>
        </p:spPr>
      </p:pic>
      <p:pic>
        <p:nvPicPr>
          <p:cNvPr id="9" name="Picture 8">
            <a:extLst>
              <a:ext uri="{FF2B5EF4-FFF2-40B4-BE49-F238E27FC236}">
                <a16:creationId xmlns:a16="http://schemas.microsoft.com/office/drawing/2014/main" id="{0F355BB6-AABE-46C7-9770-0D73109AD7C4}"/>
              </a:ext>
            </a:extLst>
          </p:cNvPr>
          <p:cNvPicPr>
            <a:picLocks noChangeAspect="1"/>
          </p:cNvPicPr>
          <p:nvPr/>
        </p:nvPicPr>
        <p:blipFill>
          <a:blip r:embed="rId4"/>
          <a:stretch>
            <a:fillRect/>
          </a:stretch>
        </p:blipFill>
        <p:spPr>
          <a:xfrm>
            <a:off x="4977029" y="487857"/>
            <a:ext cx="2037443" cy="3630769"/>
          </a:xfrm>
          <a:prstGeom prst="rect">
            <a:avLst/>
          </a:prstGeom>
        </p:spPr>
      </p:pic>
      <p:pic>
        <p:nvPicPr>
          <p:cNvPr id="10" name="Picture 9">
            <a:extLst>
              <a:ext uri="{FF2B5EF4-FFF2-40B4-BE49-F238E27FC236}">
                <a16:creationId xmlns:a16="http://schemas.microsoft.com/office/drawing/2014/main" id="{4D21D790-38F8-41CC-ACCE-43E99511620C}"/>
              </a:ext>
            </a:extLst>
          </p:cNvPr>
          <p:cNvPicPr>
            <a:picLocks noChangeAspect="1"/>
          </p:cNvPicPr>
          <p:nvPr/>
        </p:nvPicPr>
        <p:blipFill>
          <a:blip r:embed="rId5"/>
          <a:stretch>
            <a:fillRect/>
          </a:stretch>
        </p:blipFill>
        <p:spPr>
          <a:xfrm>
            <a:off x="7059681" y="523220"/>
            <a:ext cx="2404462" cy="3630769"/>
          </a:xfrm>
          <a:prstGeom prst="rect">
            <a:avLst/>
          </a:prstGeom>
        </p:spPr>
      </p:pic>
      <p:pic>
        <p:nvPicPr>
          <p:cNvPr id="11" name="Picture 10">
            <a:extLst>
              <a:ext uri="{FF2B5EF4-FFF2-40B4-BE49-F238E27FC236}">
                <a16:creationId xmlns:a16="http://schemas.microsoft.com/office/drawing/2014/main" id="{7B5CCF0E-9707-4AB8-A6B4-04E280016503}"/>
              </a:ext>
            </a:extLst>
          </p:cNvPr>
          <p:cNvPicPr>
            <a:picLocks noChangeAspect="1"/>
          </p:cNvPicPr>
          <p:nvPr/>
        </p:nvPicPr>
        <p:blipFill>
          <a:blip r:embed="rId6"/>
          <a:stretch>
            <a:fillRect/>
          </a:stretch>
        </p:blipFill>
        <p:spPr>
          <a:xfrm>
            <a:off x="9509352" y="523220"/>
            <a:ext cx="2598133" cy="3630769"/>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F05A53-95D7-4F3A-BFEA-CF4EDE9D843E}"/>
                  </a:ext>
                </a:extLst>
              </p:cNvPr>
              <p:cNvSpPr txBox="1"/>
              <p:nvPr/>
            </p:nvSpPr>
            <p:spPr>
              <a:xfrm>
                <a:off x="2800810" y="4198051"/>
                <a:ext cx="1784783" cy="630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𝐶</m:t>
                              </m:r>
                            </m:e>
                            <m:sub>
                              <m:r>
                                <a:rPr lang="en-GB" sz="2000" b="0" i="1" smtClean="0">
                                  <a:latin typeface="Cambria Math" panose="02040503050406030204" pitchFamily="18" charset="0"/>
                                </a:rPr>
                                <m:t>123</m:t>
                              </m:r>
                            </m:sub>
                          </m:sSub>
                        </m:den>
                      </m:f>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𝐶</m:t>
                              </m:r>
                            </m:e>
                            <m:sub>
                              <m:r>
                                <a:rPr lang="en-GB" sz="2000" b="0" i="1" smtClean="0">
                                  <a:latin typeface="Cambria Math" panose="02040503050406030204" pitchFamily="18" charset="0"/>
                                </a:rPr>
                                <m:t>12</m:t>
                              </m:r>
                            </m:sub>
                          </m:sSub>
                        </m:den>
                      </m:f>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𝐶</m:t>
                              </m:r>
                            </m:e>
                            <m:sub>
                              <m:r>
                                <a:rPr lang="en-GB" sz="2000" b="0" i="1" smtClean="0">
                                  <a:latin typeface="Cambria Math" panose="02040503050406030204" pitchFamily="18" charset="0"/>
                                </a:rPr>
                                <m:t>3</m:t>
                              </m:r>
                            </m:sub>
                          </m:sSub>
                        </m:den>
                      </m:f>
                    </m:oMath>
                  </m:oMathPara>
                </a14:m>
                <a:endParaRPr lang="en-GB" sz="2000" dirty="0"/>
              </a:p>
            </p:txBody>
          </p:sp>
        </mc:Choice>
        <mc:Fallback xmlns="">
          <p:sp>
            <p:nvSpPr>
              <p:cNvPr id="12" name="TextBox 11">
                <a:extLst>
                  <a:ext uri="{FF2B5EF4-FFF2-40B4-BE49-F238E27FC236}">
                    <a16:creationId xmlns:a16="http://schemas.microsoft.com/office/drawing/2014/main" id="{D5F05A53-95D7-4F3A-BFEA-CF4EDE9D843E}"/>
                  </a:ext>
                </a:extLst>
              </p:cNvPr>
              <p:cNvSpPr txBox="1">
                <a:spLocks noRot="1" noChangeAspect="1" noMove="1" noResize="1" noEditPoints="1" noAdjustHandles="1" noChangeArrowheads="1" noChangeShapeType="1" noTextEdit="1"/>
              </p:cNvSpPr>
              <p:nvPr/>
            </p:nvSpPr>
            <p:spPr>
              <a:xfrm>
                <a:off x="2800810" y="4198051"/>
                <a:ext cx="1784783" cy="630109"/>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35D824-9E83-411D-8593-98E593309D0D}"/>
                  </a:ext>
                </a:extLst>
              </p:cNvPr>
              <p:cNvSpPr txBox="1"/>
              <p:nvPr/>
            </p:nvSpPr>
            <p:spPr>
              <a:xfrm>
                <a:off x="2800810" y="5436510"/>
                <a:ext cx="2715552" cy="6301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𝐶</m:t>
                              </m:r>
                            </m:e>
                            <m:sub>
                              <m:r>
                                <a:rPr lang="en-GB" sz="2000" b="0" i="1" smtClean="0">
                                  <a:latin typeface="Cambria Math" panose="02040503050406030204" pitchFamily="18" charset="0"/>
                                </a:rPr>
                                <m:t>123</m:t>
                              </m:r>
                            </m:sub>
                          </m:sSub>
                        </m:den>
                      </m:f>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17.3 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𝐹</m:t>
                          </m:r>
                        </m:den>
                      </m:f>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4.5 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𝐹</m:t>
                          </m:r>
                        </m:den>
                      </m:f>
                    </m:oMath>
                  </m:oMathPara>
                </a14:m>
                <a:endParaRPr lang="en-GB" sz="2000" dirty="0"/>
              </a:p>
            </p:txBody>
          </p:sp>
        </mc:Choice>
        <mc:Fallback xmlns="">
          <p:sp>
            <p:nvSpPr>
              <p:cNvPr id="14" name="TextBox 13">
                <a:extLst>
                  <a:ext uri="{FF2B5EF4-FFF2-40B4-BE49-F238E27FC236}">
                    <a16:creationId xmlns:a16="http://schemas.microsoft.com/office/drawing/2014/main" id="{6535D824-9E83-411D-8593-98E593309D0D}"/>
                  </a:ext>
                </a:extLst>
              </p:cNvPr>
              <p:cNvSpPr txBox="1">
                <a:spLocks noRot="1" noChangeAspect="1" noMove="1" noResize="1" noEditPoints="1" noAdjustHandles="1" noChangeArrowheads="1" noChangeShapeType="1" noTextEdit="1"/>
              </p:cNvSpPr>
              <p:nvPr/>
            </p:nvSpPr>
            <p:spPr>
              <a:xfrm>
                <a:off x="2800810" y="5436510"/>
                <a:ext cx="2715552" cy="630109"/>
              </a:xfrm>
              <a:prstGeom prst="rect">
                <a:avLst/>
              </a:prstGeom>
              <a:blipFill>
                <a:blip r:embed="rId8"/>
                <a:stretch>
                  <a:fillRect b="-9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496EBEC-98C6-409A-A2F4-C26F53A3A12D}"/>
                  </a:ext>
                </a:extLst>
              </p:cNvPr>
              <p:cNvSpPr txBox="1"/>
              <p:nvPr/>
            </p:nvSpPr>
            <p:spPr>
              <a:xfrm>
                <a:off x="104500" y="5582288"/>
                <a:ext cx="1751377"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i="1" smtClean="0">
                              <a:latin typeface="Cambria Math" panose="02040503050406030204" pitchFamily="18" charset="0"/>
                            </a:rPr>
                          </m:ctrlPr>
                        </m:sSubPr>
                        <m:e>
                          <m:r>
                            <a:rPr lang="en-GB" sz="2200" b="0" i="1" smtClean="0">
                              <a:latin typeface="Cambria Math" panose="02040503050406030204" pitchFamily="18" charset="0"/>
                            </a:rPr>
                            <m:t>𝐶</m:t>
                          </m:r>
                        </m:e>
                        <m:sub>
                          <m:r>
                            <a:rPr lang="en-GB" sz="2200" b="0" i="1" smtClean="0">
                              <a:latin typeface="Cambria Math" panose="02040503050406030204" pitchFamily="18" charset="0"/>
                            </a:rPr>
                            <m:t>12</m:t>
                          </m:r>
                        </m:sub>
                      </m:sSub>
                      <m:r>
                        <a:rPr lang="en-GB" sz="2200" b="0" i="1" smtClean="0">
                          <a:latin typeface="Cambria Math" panose="02040503050406030204" pitchFamily="18" charset="0"/>
                        </a:rPr>
                        <m:t>=17.3 </m:t>
                      </m:r>
                      <m:r>
                        <a:rPr lang="en-GB" sz="2200" b="0" i="1" smtClean="0">
                          <a:latin typeface="Cambria Math" panose="02040503050406030204" pitchFamily="18" charset="0"/>
                          <a:ea typeface="Cambria Math" panose="02040503050406030204" pitchFamily="18" charset="0"/>
                        </a:rPr>
                        <m:t>𝜇</m:t>
                      </m:r>
                      <m:r>
                        <a:rPr lang="en-GB" sz="2200" b="0" i="1" smtClean="0">
                          <a:latin typeface="Cambria Math" panose="02040503050406030204" pitchFamily="18" charset="0"/>
                          <a:ea typeface="Cambria Math" panose="02040503050406030204" pitchFamily="18" charset="0"/>
                        </a:rPr>
                        <m:t>𝐹</m:t>
                      </m:r>
                    </m:oMath>
                  </m:oMathPara>
                </a14:m>
                <a:endParaRPr lang="en-GB" sz="2200" dirty="0"/>
              </a:p>
            </p:txBody>
          </p:sp>
        </mc:Choice>
        <mc:Fallback xmlns="">
          <p:sp>
            <p:nvSpPr>
              <p:cNvPr id="15" name="TextBox 14">
                <a:extLst>
                  <a:ext uri="{FF2B5EF4-FFF2-40B4-BE49-F238E27FC236}">
                    <a16:creationId xmlns:a16="http://schemas.microsoft.com/office/drawing/2014/main" id="{1496EBEC-98C6-409A-A2F4-C26F53A3A12D}"/>
                  </a:ext>
                </a:extLst>
              </p:cNvPr>
              <p:cNvSpPr txBox="1">
                <a:spLocks noRot="1" noChangeAspect="1" noMove="1" noResize="1" noEditPoints="1" noAdjustHandles="1" noChangeArrowheads="1" noChangeShapeType="1" noTextEdit="1"/>
              </p:cNvSpPr>
              <p:nvPr/>
            </p:nvSpPr>
            <p:spPr>
              <a:xfrm>
                <a:off x="104500" y="5582288"/>
                <a:ext cx="1751377" cy="338554"/>
              </a:xfrm>
              <a:prstGeom prst="rect">
                <a:avLst/>
              </a:prstGeom>
              <a:blipFill>
                <a:blip r:embed="rId9"/>
                <a:stretch>
                  <a:fillRect l="-3136" r="-4181" b="-3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A19CFB-626F-4499-A699-612F1581FA14}"/>
                  </a:ext>
                </a:extLst>
              </p:cNvPr>
              <p:cNvSpPr txBox="1"/>
              <p:nvPr/>
            </p:nvSpPr>
            <p:spPr>
              <a:xfrm>
                <a:off x="104500" y="4489606"/>
                <a:ext cx="1718163"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i="1" smtClean="0">
                              <a:latin typeface="Cambria Math" panose="02040503050406030204" pitchFamily="18" charset="0"/>
                            </a:rPr>
                          </m:ctrlPr>
                        </m:sSubPr>
                        <m:e>
                          <m:r>
                            <a:rPr lang="en-GB" sz="2200" b="0" i="1" smtClean="0">
                              <a:latin typeface="Cambria Math" panose="02040503050406030204" pitchFamily="18" charset="0"/>
                            </a:rPr>
                            <m:t>𝐶</m:t>
                          </m:r>
                        </m:e>
                        <m:sub>
                          <m:r>
                            <a:rPr lang="en-GB" sz="2200" b="0" i="1" smtClean="0">
                              <a:latin typeface="Cambria Math" panose="02040503050406030204" pitchFamily="18" charset="0"/>
                            </a:rPr>
                            <m:t>12</m:t>
                          </m:r>
                        </m:sub>
                      </m:sSub>
                      <m:r>
                        <a:rPr lang="en-GB" sz="2200" b="0" i="1" smtClean="0">
                          <a:latin typeface="Cambria Math" panose="02040503050406030204" pitchFamily="18" charset="0"/>
                        </a:rPr>
                        <m:t>=</m:t>
                      </m:r>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𝐶</m:t>
                          </m:r>
                        </m:e>
                        <m:sub>
                          <m:r>
                            <a:rPr lang="en-GB" sz="2200" b="0" i="1" smtClean="0">
                              <a:latin typeface="Cambria Math" panose="02040503050406030204" pitchFamily="18" charset="0"/>
                            </a:rPr>
                            <m:t>1</m:t>
                          </m:r>
                        </m:sub>
                      </m:sSub>
                      <m:r>
                        <a:rPr lang="en-GB" sz="2200" b="0" i="1" smtClean="0">
                          <a:latin typeface="Cambria Math" panose="02040503050406030204" pitchFamily="18" charset="0"/>
                        </a:rPr>
                        <m:t>+</m:t>
                      </m:r>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𝐶</m:t>
                          </m:r>
                        </m:e>
                        <m:sub>
                          <m:r>
                            <a:rPr lang="en-GB" sz="2200" b="0" i="1" smtClean="0">
                              <a:latin typeface="Cambria Math" panose="02040503050406030204" pitchFamily="18" charset="0"/>
                            </a:rPr>
                            <m:t>2</m:t>
                          </m:r>
                        </m:sub>
                      </m:sSub>
                    </m:oMath>
                  </m:oMathPara>
                </a14:m>
                <a:endParaRPr lang="en-GB" sz="2200" dirty="0"/>
              </a:p>
            </p:txBody>
          </p:sp>
        </mc:Choice>
        <mc:Fallback xmlns="">
          <p:sp>
            <p:nvSpPr>
              <p:cNvPr id="16" name="TextBox 15">
                <a:extLst>
                  <a:ext uri="{FF2B5EF4-FFF2-40B4-BE49-F238E27FC236}">
                    <a16:creationId xmlns:a16="http://schemas.microsoft.com/office/drawing/2014/main" id="{90A19CFB-626F-4499-A699-612F1581FA14}"/>
                  </a:ext>
                </a:extLst>
              </p:cNvPr>
              <p:cNvSpPr txBox="1">
                <a:spLocks noRot="1" noChangeAspect="1" noMove="1" noResize="1" noEditPoints="1" noAdjustHandles="1" noChangeArrowheads="1" noChangeShapeType="1" noTextEdit="1"/>
              </p:cNvSpPr>
              <p:nvPr/>
            </p:nvSpPr>
            <p:spPr>
              <a:xfrm>
                <a:off x="104500" y="4489606"/>
                <a:ext cx="1718163" cy="338554"/>
              </a:xfrm>
              <a:prstGeom prst="rect">
                <a:avLst/>
              </a:prstGeom>
              <a:blipFill>
                <a:blip r:embed="rId10"/>
                <a:stretch>
                  <a:fillRect l="-3191" r="-1064"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2C8B015-FF59-4CDB-931E-8282B4AAA554}"/>
                  </a:ext>
                </a:extLst>
              </p:cNvPr>
              <p:cNvSpPr txBox="1"/>
              <p:nvPr/>
            </p:nvSpPr>
            <p:spPr>
              <a:xfrm>
                <a:off x="104500" y="5020467"/>
                <a:ext cx="2515945"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i="1" smtClean="0">
                              <a:latin typeface="Cambria Math" panose="02040503050406030204" pitchFamily="18" charset="0"/>
                            </a:rPr>
                          </m:ctrlPr>
                        </m:sSubPr>
                        <m:e>
                          <m:r>
                            <a:rPr lang="en-GB" sz="2200" b="0" i="1" smtClean="0">
                              <a:latin typeface="Cambria Math" panose="02040503050406030204" pitchFamily="18" charset="0"/>
                            </a:rPr>
                            <m:t>𝐶</m:t>
                          </m:r>
                        </m:e>
                        <m:sub>
                          <m:r>
                            <a:rPr lang="en-GB" sz="2200" b="0" i="1" smtClean="0">
                              <a:latin typeface="Cambria Math" panose="02040503050406030204" pitchFamily="18" charset="0"/>
                            </a:rPr>
                            <m:t>12</m:t>
                          </m:r>
                        </m:sub>
                      </m:sSub>
                      <m:r>
                        <a:rPr lang="en-GB" sz="2200" b="0" i="1" smtClean="0">
                          <a:latin typeface="Cambria Math" panose="02040503050406030204" pitchFamily="18" charset="0"/>
                        </a:rPr>
                        <m:t>=12</m:t>
                      </m:r>
                      <m:r>
                        <a:rPr lang="en-GB" sz="2200" b="0" i="1" smtClean="0">
                          <a:latin typeface="Cambria Math" panose="02040503050406030204" pitchFamily="18" charset="0"/>
                          <a:ea typeface="Cambria Math" panose="02040503050406030204" pitchFamily="18" charset="0"/>
                        </a:rPr>
                        <m:t>𝜇</m:t>
                      </m:r>
                      <m:r>
                        <a:rPr lang="en-GB" sz="2200" b="0" i="1" smtClean="0">
                          <a:latin typeface="Cambria Math" panose="02040503050406030204" pitchFamily="18" charset="0"/>
                          <a:ea typeface="Cambria Math" panose="02040503050406030204" pitchFamily="18" charset="0"/>
                        </a:rPr>
                        <m:t>𝐹</m:t>
                      </m:r>
                      <m:r>
                        <a:rPr lang="en-GB" sz="2200" b="0" i="1" smtClean="0">
                          <a:latin typeface="Cambria Math" panose="02040503050406030204" pitchFamily="18" charset="0"/>
                          <a:ea typeface="Cambria Math" panose="02040503050406030204" pitchFamily="18" charset="0"/>
                        </a:rPr>
                        <m:t>+5.3</m:t>
                      </m:r>
                      <m:r>
                        <a:rPr lang="en-GB" sz="2200" b="0" i="1" smtClean="0">
                          <a:latin typeface="Cambria Math" panose="02040503050406030204" pitchFamily="18" charset="0"/>
                          <a:ea typeface="Cambria Math" panose="02040503050406030204" pitchFamily="18" charset="0"/>
                        </a:rPr>
                        <m:t>𝜇</m:t>
                      </m:r>
                      <m:r>
                        <a:rPr lang="en-GB" sz="2200" b="0" i="1" smtClean="0">
                          <a:latin typeface="Cambria Math" panose="02040503050406030204" pitchFamily="18" charset="0"/>
                          <a:ea typeface="Cambria Math" panose="02040503050406030204" pitchFamily="18" charset="0"/>
                        </a:rPr>
                        <m:t>𝐶</m:t>
                      </m:r>
                    </m:oMath>
                  </m:oMathPara>
                </a14:m>
                <a:endParaRPr lang="en-GB" sz="2200" dirty="0"/>
              </a:p>
            </p:txBody>
          </p:sp>
        </mc:Choice>
        <mc:Fallback xmlns="">
          <p:sp>
            <p:nvSpPr>
              <p:cNvPr id="17" name="TextBox 16">
                <a:extLst>
                  <a:ext uri="{FF2B5EF4-FFF2-40B4-BE49-F238E27FC236}">
                    <a16:creationId xmlns:a16="http://schemas.microsoft.com/office/drawing/2014/main" id="{82C8B015-FF59-4CDB-931E-8282B4AAA554}"/>
                  </a:ext>
                </a:extLst>
              </p:cNvPr>
              <p:cNvSpPr txBox="1">
                <a:spLocks noRot="1" noChangeAspect="1" noMove="1" noResize="1" noEditPoints="1" noAdjustHandles="1" noChangeArrowheads="1" noChangeShapeType="1" noTextEdit="1"/>
              </p:cNvSpPr>
              <p:nvPr/>
            </p:nvSpPr>
            <p:spPr>
              <a:xfrm>
                <a:off x="104500" y="5020467"/>
                <a:ext cx="2515945" cy="338554"/>
              </a:xfrm>
              <a:prstGeom prst="rect">
                <a:avLst/>
              </a:prstGeom>
              <a:blipFill>
                <a:blip r:embed="rId11"/>
                <a:stretch>
                  <a:fillRect l="-2179" r="-2663" b="-3090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409F196-78ED-48F1-B923-2B43ECF58A6A}"/>
                  </a:ext>
                </a:extLst>
              </p:cNvPr>
              <p:cNvSpPr/>
              <p:nvPr/>
            </p:nvSpPr>
            <p:spPr>
              <a:xfrm>
                <a:off x="4957402" y="4197218"/>
                <a:ext cx="222278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123</m:t>
                          </m:r>
                        </m:sub>
                      </m:sSub>
                      <m:r>
                        <a:rPr lang="en-GB" sz="2400" b="0" i="1" smtClean="0">
                          <a:latin typeface="Cambria Math" panose="02040503050406030204" pitchFamily="18" charset="0"/>
                        </a:rPr>
                        <m:t>=3.57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𝐹</m:t>
                      </m:r>
                    </m:oMath>
                  </m:oMathPara>
                </a14:m>
                <a:endParaRPr lang="en-GB" sz="2400" dirty="0"/>
              </a:p>
            </p:txBody>
          </p:sp>
        </mc:Choice>
        <mc:Fallback xmlns="">
          <p:sp>
            <p:nvSpPr>
              <p:cNvPr id="18" name="Rectangle 17">
                <a:extLst>
                  <a:ext uri="{FF2B5EF4-FFF2-40B4-BE49-F238E27FC236}">
                    <a16:creationId xmlns:a16="http://schemas.microsoft.com/office/drawing/2014/main" id="{4409F196-78ED-48F1-B923-2B43ECF58A6A}"/>
                  </a:ext>
                </a:extLst>
              </p:cNvPr>
              <p:cNvSpPr>
                <a:spLocks noRot="1" noChangeAspect="1" noMove="1" noResize="1" noEditPoints="1" noAdjustHandles="1" noChangeArrowheads="1" noChangeShapeType="1" noTextEdit="1"/>
              </p:cNvSpPr>
              <p:nvPr/>
            </p:nvSpPr>
            <p:spPr>
              <a:xfrm>
                <a:off x="4957402" y="4197218"/>
                <a:ext cx="2222788" cy="461665"/>
              </a:xfrm>
              <a:prstGeom prst="rect">
                <a:avLst/>
              </a:prstGeom>
              <a:blipFill>
                <a:blip r:embed="rId12"/>
                <a:stretch>
                  <a:fillRect b="-1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3AF678-C705-4FE7-97E9-37EBBC7C5A78}"/>
                  </a:ext>
                </a:extLst>
              </p:cNvPr>
              <p:cNvSpPr txBox="1"/>
              <p:nvPr/>
            </p:nvSpPr>
            <p:spPr>
              <a:xfrm>
                <a:off x="7421220" y="4339224"/>
                <a:ext cx="1554721"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𝑉</m:t>
                      </m:r>
                      <m:r>
                        <a:rPr lang="en-GB" sz="2400" b="0" i="1" smtClean="0">
                          <a:latin typeface="Cambria Math" panose="02040503050406030204" pitchFamily="18" charset="0"/>
                        </a:rPr>
                        <m:t>=12.5 </m:t>
                      </m:r>
                      <m:r>
                        <a:rPr lang="en-GB" sz="2400" b="0" i="1" smtClean="0">
                          <a:latin typeface="Cambria Math" panose="02040503050406030204" pitchFamily="18" charset="0"/>
                        </a:rPr>
                        <m:t>𝑉</m:t>
                      </m:r>
                    </m:oMath>
                  </m:oMathPara>
                </a14:m>
                <a:endParaRPr lang="en-GB" sz="2400" b="0" dirty="0"/>
              </a:p>
              <a:p>
                <a:endParaRPr lang="en-GB" sz="2400" dirty="0"/>
              </a:p>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𝑉</m:t>
                      </m:r>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123</m:t>
                          </m:r>
                        </m:sub>
                      </m:sSub>
                    </m:oMath>
                  </m:oMathPara>
                </a14:m>
                <a:endParaRPr lang="en-GB" sz="2400" dirty="0"/>
              </a:p>
            </p:txBody>
          </p:sp>
        </mc:Choice>
        <mc:Fallback xmlns="">
          <p:sp>
            <p:nvSpPr>
              <p:cNvPr id="19" name="TextBox 18">
                <a:extLst>
                  <a:ext uri="{FF2B5EF4-FFF2-40B4-BE49-F238E27FC236}">
                    <a16:creationId xmlns:a16="http://schemas.microsoft.com/office/drawing/2014/main" id="{B63AF678-C705-4FE7-97E9-37EBBC7C5A78}"/>
                  </a:ext>
                </a:extLst>
              </p:cNvPr>
              <p:cNvSpPr txBox="1">
                <a:spLocks noRot="1" noChangeAspect="1" noMove="1" noResize="1" noEditPoints="1" noAdjustHandles="1" noChangeArrowheads="1" noChangeShapeType="1" noTextEdit="1"/>
              </p:cNvSpPr>
              <p:nvPr/>
            </p:nvSpPr>
            <p:spPr>
              <a:xfrm>
                <a:off x="7421220" y="4339224"/>
                <a:ext cx="1554721" cy="1107996"/>
              </a:xfrm>
              <a:prstGeom prst="rect">
                <a:avLst/>
              </a:prstGeom>
              <a:blipFill>
                <a:blip r:embed="rId13"/>
                <a:stretch>
                  <a:fillRect l="-2745" r="-2745"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8F10918-6797-474F-A185-50D56A0341FF}"/>
                  </a:ext>
                </a:extLst>
              </p:cNvPr>
              <p:cNvSpPr txBox="1"/>
              <p:nvPr/>
            </p:nvSpPr>
            <p:spPr>
              <a:xfrm>
                <a:off x="9811855" y="4254144"/>
                <a:ext cx="202914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123</m:t>
                          </m:r>
                        </m:sub>
                      </m:sSub>
                      <m:r>
                        <a:rPr lang="en-GB" sz="2400" b="0" i="1" smtClean="0">
                          <a:latin typeface="Cambria Math" panose="02040503050406030204" pitchFamily="18" charset="0"/>
                        </a:rPr>
                        <m:t>=44.6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𝐶</m:t>
                      </m:r>
                    </m:oMath>
                  </m:oMathPara>
                </a14:m>
                <a:endParaRPr lang="en-GB" sz="2400" dirty="0"/>
              </a:p>
            </p:txBody>
          </p:sp>
        </mc:Choice>
        <mc:Fallback xmlns="">
          <p:sp>
            <p:nvSpPr>
              <p:cNvPr id="20" name="TextBox 19">
                <a:extLst>
                  <a:ext uri="{FF2B5EF4-FFF2-40B4-BE49-F238E27FC236}">
                    <a16:creationId xmlns:a16="http://schemas.microsoft.com/office/drawing/2014/main" id="{78F10918-6797-474F-A185-50D56A0341FF}"/>
                  </a:ext>
                </a:extLst>
              </p:cNvPr>
              <p:cNvSpPr txBox="1">
                <a:spLocks noRot="1" noChangeAspect="1" noMove="1" noResize="1" noEditPoints="1" noAdjustHandles="1" noChangeArrowheads="1" noChangeShapeType="1" noTextEdit="1"/>
              </p:cNvSpPr>
              <p:nvPr/>
            </p:nvSpPr>
            <p:spPr>
              <a:xfrm>
                <a:off x="9811855" y="4254144"/>
                <a:ext cx="2029145" cy="369332"/>
              </a:xfrm>
              <a:prstGeom prst="rect">
                <a:avLst/>
              </a:prstGeom>
              <a:blipFill>
                <a:blip r:embed="rId14"/>
                <a:stretch>
                  <a:fillRect l="-3313" r="-4217" b="-31667"/>
                </a:stretch>
              </a:blipFill>
            </p:spPr>
            <p:txBody>
              <a:bodyPr/>
              <a:lstStyle/>
              <a:p>
                <a:r>
                  <a:rPr lang="en-GB">
                    <a:noFill/>
                  </a:rPr>
                  <a:t> </a:t>
                </a:r>
              </a:p>
            </p:txBody>
          </p:sp>
        </mc:Fallback>
      </mc:AlternateContent>
    </p:spTree>
    <p:extLst>
      <p:ext uri="{BB962C8B-B14F-4D97-AF65-F5344CB8AC3E}">
        <p14:creationId xmlns:p14="http://schemas.microsoft.com/office/powerpoint/2010/main" val="13222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1000"/>
                                        <p:tgtEl>
                                          <p:spTgt spid="20"/>
                                        </p:tgtEl>
                                      </p:cBhvr>
                                    </p:animEffect>
                                    <p:anim calcmode="lin" valueType="num">
                                      <p:cBhvr>
                                        <p:cTn id="80" dur="1000" fill="hold"/>
                                        <p:tgtEl>
                                          <p:spTgt spid="20"/>
                                        </p:tgtEl>
                                        <p:attrNameLst>
                                          <p:attrName>ppt_x</p:attrName>
                                        </p:attrNameLst>
                                      </p:cBhvr>
                                      <p:tavLst>
                                        <p:tav tm="0">
                                          <p:val>
                                            <p:strVal val="#ppt_x"/>
                                          </p:val>
                                        </p:tav>
                                        <p:tav tm="100000">
                                          <p:val>
                                            <p:strVal val="#ppt_x"/>
                                          </p:val>
                                        </p:tav>
                                      </p:tavLst>
                                    </p:anim>
                                    <p:anim calcmode="lin" valueType="num">
                                      <p:cBhvr>
                                        <p:cTn id="8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18E64-391A-46CE-9BEC-5F213C4DA36E}"/>
              </a:ext>
            </a:extLst>
          </p:cNvPr>
          <p:cNvPicPr>
            <a:picLocks noChangeAspect="1"/>
          </p:cNvPicPr>
          <p:nvPr/>
        </p:nvPicPr>
        <p:blipFill>
          <a:blip r:embed="rId2"/>
          <a:stretch>
            <a:fillRect/>
          </a:stretch>
        </p:blipFill>
        <p:spPr>
          <a:xfrm>
            <a:off x="0" y="0"/>
            <a:ext cx="2633555" cy="3652375"/>
          </a:xfrm>
          <a:prstGeom prst="rect">
            <a:avLst/>
          </a:prstGeom>
        </p:spPr>
      </p:pic>
      <p:pic>
        <p:nvPicPr>
          <p:cNvPr id="3" name="Picture 2">
            <a:extLst>
              <a:ext uri="{FF2B5EF4-FFF2-40B4-BE49-F238E27FC236}">
                <a16:creationId xmlns:a16="http://schemas.microsoft.com/office/drawing/2014/main" id="{6C95B4D0-F819-44CE-9BC2-0D129ADC943D}"/>
              </a:ext>
            </a:extLst>
          </p:cNvPr>
          <p:cNvPicPr>
            <a:picLocks noChangeAspect="1"/>
          </p:cNvPicPr>
          <p:nvPr/>
        </p:nvPicPr>
        <p:blipFill>
          <a:blip r:embed="rId3"/>
          <a:stretch>
            <a:fillRect/>
          </a:stretch>
        </p:blipFill>
        <p:spPr>
          <a:xfrm>
            <a:off x="2633555" y="-2"/>
            <a:ext cx="3039412" cy="3652375"/>
          </a:xfrm>
          <a:prstGeom prst="rect">
            <a:avLst/>
          </a:prstGeom>
        </p:spPr>
      </p:pic>
      <p:pic>
        <p:nvPicPr>
          <p:cNvPr id="4" name="Picture 3">
            <a:extLst>
              <a:ext uri="{FF2B5EF4-FFF2-40B4-BE49-F238E27FC236}">
                <a16:creationId xmlns:a16="http://schemas.microsoft.com/office/drawing/2014/main" id="{F7A8439D-5191-4300-9C71-50EAA78C869B}"/>
              </a:ext>
            </a:extLst>
          </p:cNvPr>
          <p:cNvPicPr>
            <a:picLocks noChangeAspect="1"/>
          </p:cNvPicPr>
          <p:nvPr/>
        </p:nvPicPr>
        <p:blipFill>
          <a:blip r:embed="rId4"/>
          <a:stretch>
            <a:fillRect/>
          </a:stretch>
        </p:blipFill>
        <p:spPr>
          <a:xfrm>
            <a:off x="5672967" y="0"/>
            <a:ext cx="3257439" cy="3652374"/>
          </a:xfrm>
          <a:prstGeom prst="rect">
            <a:avLst/>
          </a:prstGeom>
        </p:spPr>
      </p:pic>
      <p:pic>
        <p:nvPicPr>
          <p:cNvPr id="5" name="Picture 4">
            <a:extLst>
              <a:ext uri="{FF2B5EF4-FFF2-40B4-BE49-F238E27FC236}">
                <a16:creationId xmlns:a16="http://schemas.microsoft.com/office/drawing/2014/main" id="{45D643FB-EF01-4C78-9CFE-5A13A3D808B3}"/>
              </a:ext>
            </a:extLst>
          </p:cNvPr>
          <p:cNvPicPr>
            <a:picLocks noChangeAspect="1"/>
          </p:cNvPicPr>
          <p:nvPr/>
        </p:nvPicPr>
        <p:blipFill>
          <a:blip r:embed="rId5"/>
          <a:stretch>
            <a:fillRect/>
          </a:stretch>
        </p:blipFill>
        <p:spPr>
          <a:xfrm>
            <a:off x="8930406" y="0"/>
            <a:ext cx="3261594" cy="365237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0416F4-1B95-4676-8D13-37D855DB1050}"/>
                  </a:ext>
                </a:extLst>
              </p:cNvPr>
              <p:cNvSpPr txBox="1"/>
              <p:nvPr/>
            </p:nvSpPr>
            <p:spPr>
              <a:xfrm>
                <a:off x="39036" y="3652373"/>
                <a:ext cx="214962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123</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12</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3</m:t>
                          </m:r>
                        </m:sub>
                      </m:sSub>
                    </m:oMath>
                  </m:oMathPara>
                </a14:m>
                <a:endParaRPr lang="en-GB" sz="2400" dirty="0"/>
              </a:p>
            </p:txBody>
          </p:sp>
        </mc:Choice>
        <mc:Fallback xmlns="">
          <p:sp>
            <p:nvSpPr>
              <p:cNvPr id="6" name="TextBox 5">
                <a:extLst>
                  <a:ext uri="{FF2B5EF4-FFF2-40B4-BE49-F238E27FC236}">
                    <a16:creationId xmlns:a16="http://schemas.microsoft.com/office/drawing/2014/main" id="{4D0416F4-1B95-4676-8D13-37D855DB1050}"/>
                  </a:ext>
                </a:extLst>
              </p:cNvPr>
              <p:cNvSpPr txBox="1">
                <a:spLocks noRot="1" noChangeAspect="1" noMove="1" noResize="1" noEditPoints="1" noAdjustHandles="1" noChangeArrowheads="1" noChangeShapeType="1" noTextEdit="1"/>
              </p:cNvSpPr>
              <p:nvPr/>
            </p:nvSpPr>
            <p:spPr>
              <a:xfrm>
                <a:off x="39036" y="3652373"/>
                <a:ext cx="2149627" cy="369332"/>
              </a:xfrm>
              <a:prstGeom prst="rect">
                <a:avLst/>
              </a:prstGeom>
              <a:blipFill>
                <a:blip r:embed="rId6"/>
                <a:stretch>
                  <a:fillRect l="-3116" r="-56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9E888D-9548-40E2-B0B1-F0F54F04BF43}"/>
                  </a:ext>
                </a:extLst>
              </p:cNvPr>
              <p:cNvSpPr txBox="1"/>
              <p:nvPr/>
            </p:nvSpPr>
            <p:spPr>
              <a:xfrm>
                <a:off x="182880" y="4504235"/>
                <a:ext cx="1317605" cy="6929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12</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12</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𝐶</m:t>
                              </m:r>
                            </m:e>
                            <m:sub>
                              <m:r>
                                <a:rPr lang="en-GB" sz="2400" b="0" i="1" smtClean="0">
                                  <a:latin typeface="Cambria Math" panose="02040503050406030204" pitchFamily="18" charset="0"/>
                                </a:rPr>
                                <m:t>12</m:t>
                              </m:r>
                            </m:sub>
                          </m:sSub>
                        </m:den>
                      </m:f>
                    </m:oMath>
                  </m:oMathPara>
                </a14:m>
                <a:endParaRPr lang="en-GB" sz="2400" dirty="0"/>
              </a:p>
            </p:txBody>
          </p:sp>
        </mc:Choice>
        <mc:Fallback xmlns="">
          <p:sp>
            <p:nvSpPr>
              <p:cNvPr id="7" name="TextBox 6">
                <a:extLst>
                  <a:ext uri="{FF2B5EF4-FFF2-40B4-BE49-F238E27FC236}">
                    <a16:creationId xmlns:a16="http://schemas.microsoft.com/office/drawing/2014/main" id="{149E888D-9548-40E2-B0B1-F0F54F04BF43}"/>
                  </a:ext>
                </a:extLst>
              </p:cNvPr>
              <p:cNvSpPr txBox="1">
                <a:spLocks noRot="1" noChangeAspect="1" noMove="1" noResize="1" noEditPoints="1" noAdjustHandles="1" noChangeArrowheads="1" noChangeShapeType="1" noTextEdit="1"/>
              </p:cNvSpPr>
              <p:nvPr/>
            </p:nvSpPr>
            <p:spPr>
              <a:xfrm>
                <a:off x="182880" y="4504235"/>
                <a:ext cx="1317605" cy="69294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E2E453-1E40-464C-8FEF-81A1A67DD7EC}"/>
                  </a:ext>
                </a:extLst>
              </p:cNvPr>
              <p:cNvSpPr txBox="1"/>
              <p:nvPr/>
            </p:nvSpPr>
            <p:spPr>
              <a:xfrm>
                <a:off x="305605" y="5529358"/>
                <a:ext cx="1072153" cy="694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3</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3</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𝐶</m:t>
                              </m:r>
                            </m:e>
                            <m:sub>
                              <m:r>
                                <a:rPr lang="en-GB" sz="2400" b="0" i="1" smtClean="0">
                                  <a:latin typeface="Cambria Math" panose="02040503050406030204" pitchFamily="18" charset="0"/>
                                </a:rPr>
                                <m:t>3</m:t>
                              </m:r>
                            </m:sub>
                          </m:sSub>
                        </m:den>
                      </m:f>
                    </m:oMath>
                  </m:oMathPara>
                </a14:m>
                <a:endParaRPr lang="en-GB" sz="2400" dirty="0"/>
              </a:p>
            </p:txBody>
          </p:sp>
        </mc:Choice>
        <mc:Fallback xmlns="">
          <p:sp>
            <p:nvSpPr>
              <p:cNvPr id="8" name="TextBox 7">
                <a:extLst>
                  <a:ext uri="{FF2B5EF4-FFF2-40B4-BE49-F238E27FC236}">
                    <a16:creationId xmlns:a16="http://schemas.microsoft.com/office/drawing/2014/main" id="{85E2E453-1E40-464C-8FEF-81A1A67DD7EC}"/>
                  </a:ext>
                </a:extLst>
              </p:cNvPr>
              <p:cNvSpPr txBox="1">
                <a:spLocks noRot="1" noChangeAspect="1" noMove="1" noResize="1" noEditPoints="1" noAdjustHandles="1" noChangeArrowheads="1" noChangeShapeType="1" noTextEdit="1"/>
              </p:cNvSpPr>
              <p:nvPr/>
            </p:nvSpPr>
            <p:spPr>
              <a:xfrm>
                <a:off x="305605" y="5529358"/>
                <a:ext cx="1072153" cy="69480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D6371B-0DB0-4DB1-985E-9C9467039B1D}"/>
                  </a:ext>
                </a:extLst>
              </p:cNvPr>
              <p:cNvSpPr txBox="1"/>
              <p:nvPr/>
            </p:nvSpPr>
            <p:spPr>
              <a:xfrm>
                <a:off x="2868603" y="3790013"/>
                <a:ext cx="2683042" cy="626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𝑉</m:t>
                          </m:r>
                        </m:e>
                        <m:sub>
                          <m:r>
                            <a:rPr lang="en-GB" sz="2000" b="0" i="1" smtClean="0">
                              <a:latin typeface="Cambria Math" panose="02040503050406030204" pitchFamily="18" charset="0"/>
                            </a:rPr>
                            <m:t>12</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44.6 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𝐶</m:t>
                          </m:r>
                        </m:num>
                        <m:den>
                          <m:r>
                            <a:rPr lang="en-GB" sz="2000" b="0" i="1" smtClean="0">
                              <a:latin typeface="Cambria Math" panose="02040503050406030204" pitchFamily="18" charset="0"/>
                            </a:rPr>
                            <m:t>17.3 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𝐹</m:t>
                          </m:r>
                        </m:den>
                      </m:f>
                      <m:r>
                        <a:rPr lang="en-GB" sz="2000" b="0" i="1" smtClean="0">
                          <a:latin typeface="Cambria Math" panose="02040503050406030204" pitchFamily="18" charset="0"/>
                        </a:rPr>
                        <m:t>=2.58 </m:t>
                      </m:r>
                      <m:r>
                        <a:rPr lang="en-GB" sz="2000" b="0" i="1" smtClean="0">
                          <a:latin typeface="Cambria Math" panose="02040503050406030204" pitchFamily="18" charset="0"/>
                        </a:rPr>
                        <m:t>𝑉</m:t>
                      </m:r>
                      <m:r>
                        <a:rPr lang="en-GB" sz="2000" b="0" i="1" smtClean="0">
                          <a:latin typeface="Cambria Math" panose="02040503050406030204" pitchFamily="18" charset="0"/>
                        </a:rPr>
                        <m:t> </m:t>
                      </m:r>
                    </m:oMath>
                  </m:oMathPara>
                </a14:m>
                <a:endParaRPr lang="en-GB" sz="2000" dirty="0"/>
              </a:p>
            </p:txBody>
          </p:sp>
        </mc:Choice>
        <mc:Fallback xmlns="">
          <p:sp>
            <p:nvSpPr>
              <p:cNvPr id="9" name="TextBox 8">
                <a:extLst>
                  <a:ext uri="{FF2B5EF4-FFF2-40B4-BE49-F238E27FC236}">
                    <a16:creationId xmlns:a16="http://schemas.microsoft.com/office/drawing/2014/main" id="{A1D6371B-0DB0-4DB1-985E-9C9467039B1D}"/>
                  </a:ext>
                </a:extLst>
              </p:cNvPr>
              <p:cNvSpPr txBox="1">
                <a:spLocks noRot="1" noChangeAspect="1" noMove="1" noResize="1" noEditPoints="1" noAdjustHandles="1" noChangeArrowheads="1" noChangeShapeType="1" noTextEdit="1"/>
              </p:cNvSpPr>
              <p:nvPr/>
            </p:nvSpPr>
            <p:spPr>
              <a:xfrm>
                <a:off x="2868603" y="3790013"/>
                <a:ext cx="2683042" cy="626390"/>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F0908C-5FAE-4DE4-8D64-923552AD6C9F}"/>
                  </a:ext>
                </a:extLst>
              </p:cNvPr>
              <p:cNvSpPr txBox="1"/>
              <p:nvPr/>
            </p:nvSpPr>
            <p:spPr>
              <a:xfrm>
                <a:off x="2865023" y="4907880"/>
                <a:ext cx="2576475" cy="626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𝑉</m:t>
                          </m:r>
                        </m:e>
                        <m:sub>
                          <m:r>
                            <a:rPr lang="en-GB" sz="2000" b="0" i="1" smtClean="0">
                              <a:latin typeface="Cambria Math" panose="02040503050406030204" pitchFamily="18" charset="0"/>
                            </a:rPr>
                            <m:t>3</m:t>
                          </m:r>
                        </m:sub>
                      </m:sSub>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44.6 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𝐶</m:t>
                          </m:r>
                        </m:num>
                        <m:den>
                          <m:r>
                            <a:rPr lang="en-GB" sz="2000" b="0" i="1" smtClean="0">
                              <a:latin typeface="Cambria Math" panose="02040503050406030204" pitchFamily="18" charset="0"/>
                            </a:rPr>
                            <m:t>4.5 </m:t>
                          </m:r>
                          <m:r>
                            <a:rPr lang="en-GB" sz="2000" b="0" i="1" smtClean="0">
                              <a:latin typeface="Cambria Math" panose="02040503050406030204" pitchFamily="18" charset="0"/>
                              <a:ea typeface="Cambria Math" panose="02040503050406030204" pitchFamily="18" charset="0"/>
                            </a:rPr>
                            <m:t>𝜇</m:t>
                          </m:r>
                          <m:r>
                            <a:rPr lang="en-GB" sz="2000" b="0" i="1" smtClean="0">
                              <a:latin typeface="Cambria Math" panose="02040503050406030204" pitchFamily="18" charset="0"/>
                              <a:ea typeface="Cambria Math" panose="02040503050406030204" pitchFamily="18" charset="0"/>
                            </a:rPr>
                            <m:t>𝐹</m:t>
                          </m:r>
                        </m:den>
                      </m:f>
                      <m:r>
                        <a:rPr lang="en-GB" sz="2000" b="0" i="1" smtClean="0">
                          <a:latin typeface="Cambria Math" panose="02040503050406030204" pitchFamily="18" charset="0"/>
                        </a:rPr>
                        <m:t>=9.92 </m:t>
                      </m:r>
                      <m:r>
                        <a:rPr lang="en-GB" sz="2000" b="0" i="1" smtClean="0">
                          <a:latin typeface="Cambria Math" panose="02040503050406030204" pitchFamily="18" charset="0"/>
                        </a:rPr>
                        <m:t>𝑉</m:t>
                      </m:r>
                      <m:r>
                        <a:rPr lang="en-GB" sz="2000" b="0" i="1" smtClean="0">
                          <a:latin typeface="Cambria Math" panose="02040503050406030204" pitchFamily="18" charset="0"/>
                        </a:rPr>
                        <m:t> </m:t>
                      </m:r>
                    </m:oMath>
                  </m:oMathPara>
                </a14:m>
                <a:endParaRPr lang="en-GB" sz="2000" dirty="0"/>
              </a:p>
            </p:txBody>
          </p:sp>
        </mc:Choice>
        <mc:Fallback xmlns="">
          <p:sp>
            <p:nvSpPr>
              <p:cNvPr id="10" name="TextBox 9">
                <a:extLst>
                  <a:ext uri="{FF2B5EF4-FFF2-40B4-BE49-F238E27FC236}">
                    <a16:creationId xmlns:a16="http://schemas.microsoft.com/office/drawing/2014/main" id="{55F0908C-5FAE-4DE4-8D64-923552AD6C9F}"/>
                  </a:ext>
                </a:extLst>
              </p:cNvPr>
              <p:cNvSpPr txBox="1">
                <a:spLocks noRot="1" noChangeAspect="1" noMove="1" noResize="1" noEditPoints="1" noAdjustHandles="1" noChangeArrowheads="1" noChangeShapeType="1" noTextEdit="1"/>
              </p:cNvSpPr>
              <p:nvPr/>
            </p:nvSpPr>
            <p:spPr>
              <a:xfrm>
                <a:off x="2865023" y="4907880"/>
                <a:ext cx="2576475" cy="62639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7EC6B9-0D42-4F0E-B3E0-21FB9FCF4221}"/>
                  </a:ext>
                </a:extLst>
              </p:cNvPr>
              <p:cNvSpPr txBox="1"/>
              <p:nvPr/>
            </p:nvSpPr>
            <p:spPr>
              <a:xfrm>
                <a:off x="6134318" y="3744706"/>
                <a:ext cx="18672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12</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2</m:t>
                          </m:r>
                        </m:sub>
                      </m:sSub>
                    </m:oMath>
                  </m:oMathPara>
                </a14:m>
                <a:endParaRPr lang="en-GB" sz="2400" dirty="0"/>
              </a:p>
            </p:txBody>
          </p:sp>
        </mc:Choice>
        <mc:Fallback xmlns="">
          <p:sp>
            <p:nvSpPr>
              <p:cNvPr id="11" name="TextBox 10">
                <a:extLst>
                  <a:ext uri="{FF2B5EF4-FFF2-40B4-BE49-F238E27FC236}">
                    <a16:creationId xmlns:a16="http://schemas.microsoft.com/office/drawing/2014/main" id="{557EC6B9-0D42-4F0E-B3E0-21FB9FCF4221}"/>
                  </a:ext>
                </a:extLst>
              </p:cNvPr>
              <p:cNvSpPr txBox="1">
                <a:spLocks noRot="1" noChangeAspect="1" noMove="1" noResize="1" noEditPoints="1" noAdjustHandles="1" noChangeArrowheads="1" noChangeShapeType="1" noTextEdit="1"/>
              </p:cNvSpPr>
              <p:nvPr/>
            </p:nvSpPr>
            <p:spPr>
              <a:xfrm>
                <a:off x="6134318" y="3744706"/>
                <a:ext cx="1867242" cy="369332"/>
              </a:xfrm>
              <a:prstGeom prst="rect">
                <a:avLst/>
              </a:prstGeom>
              <a:blipFill>
                <a:blip r:embed="rId11"/>
                <a:stretch>
                  <a:fillRect l="-3257" r="-326"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A59A00-BF1D-47F8-98E4-90E159C2F35B}"/>
                  </a:ext>
                </a:extLst>
              </p:cNvPr>
              <p:cNvSpPr txBox="1"/>
              <p:nvPr/>
            </p:nvSpPr>
            <p:spPr>
              <a:xfrm>
                <a:off x="6271278" y="4361589"/>
                <a:ext cx="17089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1</m:t>
                          </m:r>
                        </m:sub>
                      </m:sSub>
                      <m:r>
                        <a:rPr lang="en-GB" sz="2400" i="1">
                          <a:latin typeface="Cambria Math" panose="02040503050406030204" pitchFamily="18" charset="0"/>
                          <a:ea typeface="Cambria Math" panose="02040503050406030204" pitchFamily="18" charset="0"/>
                        </a:rPr>
                        <m:t>×</m:t>
                      </m:r>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𝐶</m:t>
                          </m:r>
                        </m:e>
                        <m:sub>
                          <m:r>
                            <a:rPr lang="en-GB" sz="2400" b="0" i="1" smtClean="0">
                              <a:latin typeface="Cambria Math" panose="02040503050406030204" pitchFamily="18" charset="0"/>
                              <a:ea typeface="Cambria Math" panose="02040503050406030204" pitchFamily="18" charset="0"/>
                            </a:rPr>
                            <m:t>1</m:t>
                          </m:r>
                        </m:sub>
                      </m:sSub>
                    </m:oMath>
                  </m:oMathPara>
                </a14:m>
                <a:endParaRPr lang="en-GB" sz="2400" dirty="0"/>
              </a:p>
            </p:txBody>
          </p:sp>
        </mc:Choice>
        <mc:Fallback xmlns="">
          <p:sp>
            <p:nvSpPr>
              <p:cNvPr id="12" name="TextBox 11">
                <a:extLst>
                  <a:ext uri="{FF2B5EF4-FFF2-40B4-BE49-F238E27FC236}">
                    <a16:creationId xmlns:a16="http://schemas.microsoft.com/office/drawing/2014/main" id="{31A59A00-BF1D-47F8-98E4-90E159C2F35B}"/>
                  </a:ext>
                </a:extLst>
              </p:cNvPr>
              <p:cNvSpPr txBox="1">
                <a:spLocks noRot="1" noChangeAspect="1" noMove="1" noResize="1" noEditPoints="1" noAdjustHandles="1" noChangeArrowheads="1" noChangeShapeType="1" noTextEdit="1"/>
              </p:cNvSpPr>
              <p:nvPr/>
            </p:nvSpPr>
            <p:spPr>
              <a:xfrm>
                <a:off x="6271278" y="4361589"/>
                <a:ext cx="1708929" cy="369332"/>
              </a:xfrm>
              <a:prstGeom prst="rect">
                <a:avLst/>
              </a:prstGeom>
              <a:blipFill>
                <a:blip r:embed="rId12"/>
                <a:stretch>
                  <a:fillRect l="-3929" r="-1071"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38E40C-182D-4FD9-8CAF-7B8792702077}"/>
                  </a:ext>
                </a:extLst>
              </p:cNvPr>
              <p:cNvSpPr txBox="1"/>
              <p:nvPr/>
            </p:nvSpPr>
            <p:spPr>
              <a:xfrm>
                <a:off x="9173609" y="3781093"/>
                <a:ext cx="27369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=2.58 </m:t>
                      </m:r>
                      <m:r>
                        <a:rPr lang="en-GB" sz="2400" b="0" i="1" smtClean="0">
                          <a:latin typeface="Cambria Math" panose="02040503050406030204" pitchFamily="18" charset="0"/>
                        </a:rPr>
                        <m:t>𝑉</m:t>
                      </m:r>
                      <m:r>
                        <a:rPr lang="en-GB" sz="2400" i="1">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12 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𝐹</m:t>
                      </m:r>
                    </m:oMath>
                  </m:oMathPara>
                </a14:m>
                <a:endParaRPr lang="en-GB" sz="2400" dirty="0"/>
              </a:p>
            </p:txBody>
          </p:sp>
        </mc:Choice>
        <mc:Fallback xmlns="">
          <p:sp>
            <p:nvSpPr>
              <p:cNvPr id="13" name="TextBox 12">
                <a:extLst>
                  <a:ext uri="{FF2B5EF4-FFF2-40B4-BE49-F238E27FC236}">
                    <a16:creationId xmlns:a16="http://schemas.microsoft.com/office/drawing/2014/main" id="{BF38E40C-182D-4FD9-8CAF-7B8792702077}"/>
                  </a:ext>
                </a:extLst>
              </p:cNvPr>
              <p:cNvSpPr txBox="1">
                <a:spLocks noRot="1" noChangeAspect="1" noMove="1" noResize="1" noEditPoints="1" noAdjustHandles="1" noChangeArrowheads="1" noChangeShapeType="1" noTextEdit="1"/>
              </p:cNvSpPr>
              <p:nvPr/>
            </p:nvSpPr>
            <p:spPr>
              <a:xfrm>
                <a:off x="9173609" y="3781093"/>
                <a:ext cx="2736903" cy="369332"/>
              </a:xfrm>
              <a:prstGeom prst="rect">
                <a:avLst/>
              </a:prstGeom>
              <a:blipFill>
                <a:blip r:embed="rId13"/>
                <a:stretch>
                  <a:fillRect l="-2227" r="-2895" b="-311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4FB8AC-0A14-4568-A47C-39645BA82E0D}"/>
                  </a:ext>
                </a:extLst>
              </p:cNvPr>
              <p:cNvSpPr txBox="1"/>
              <p:nvPr/>
            </p:nvSpPr>
            <p:spPr>
              <a:xfrm>
                <a:off x="9173609" y="4416403"/>
                <a:ext cx="29764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=2.58 </m:t>
                      </m:r>
                      <m:r>
                        <a:rPr lang="en-GB" sz="2400" b="0" i="1" smtClean="0">
                          <a:latin typeface="Cambria Math" panose="02040503050406030204" pitchFamily="18" charset="0"/>
                        </a:rPr>
                        <m:t>𝑉</m:t>
                      </m:r>
                      <m:r>
                        <a:rPr lang="en-GB" sz="2400" i="1">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5.30 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𝐹</m:t>
                      </m:r>
                    </m:oMath>
                  </m:oMathPara>
                </a14:m>
                <a:endParaRPr lang="en-GB" sz="2400" dirty="0"/>
              </a:p>
            </p:txBody>
          </p:sp>
        </mc:Choice>
        <mc:Fallback xmlns="">
          <p:sp>
            <p:nvSpPr>
              <p:cNvPr id="14" name="TextBox 13">
                <a:extLst>
                  <a:ext uri="{FF2B5EF4-FFF2-40B4-BE49-F238E27FC236}">
                    <a16:creationId xmlns:a16="http://schemas.microsoft.com/office/drawing/2014/main" id="{974FB8AC-0A14-4568-A47C-39645BA82E0D}"/>
                  </a:ext>
                </a:extLst>
              </p:cNvPr>
              <p:cNvSpPr txBox="1">
                <a:spLocks noRot="1" noChangeAspect="1" noMove="1" noResize="1" noEditPoints="1" noAdjustHandles="1" noChangeArrowheads="1" noChangeShapeType="1" noTextEdit="1"/>
              </p:cNvSpPr>
              <p:nvPr/>
            </p:nvSpPr>
            <p:spPr>
              <a:xfrm>
                <a:off x="9173609" y="4416403"/>
                <a:ext cx="2976456" cy="369332"/>
              </a:xfrm>
              <a:prstGeom prst="rect">
                <a:avLst/>
              </a:prstGeom>
              <a:blipFill>
                <a:blip r:embed="rId14"/>
                <a:stretch>
                  <a:fillRect l="-2049" r="-2664" b="-311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E30F94E-645F-4170-A4C8-4067A1213041}"/>
                  </a:ext>
                </a:extLst>
              </p:cNvPr>
              <p:cNvSpPr txBox="1"/>
              <p:nvPr/>
            </p:nvSpPr>
            <p:spPr>
              <a:xfrm>
                <a:off x="6271278" y="4986670"/>
                <a:ext cx="173028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2</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2</m:t>
                          </m:r>
                        </m:sub>
                      </m:sSub>
                      <m:r>
                        <a:rPr lang="en-GB" sz="2400" i="1">
                          <a:latin typeface="Cambria Math" panose="02040503050406030204" pitchFamily="18" charset="0"/>
                          <a:ea typeface="Cambria Math" panose="02040503050406030204" pitchFamily="18" charset="0"/>
                        </a:rPr>
                        <m:t>×</m:t>
                      </m:r>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𝐶</m:t>
                          </m:r>
                        </m:e>
                        <m:sub>
                          <m:r>
                            <a:rPr lang="en-GB" sz="2400" b="0" i="1" smtClean="0">
                              <a:latin typeface="Cambria Math" panose="02040503050406030204" pitchFamily="18" charset="0"/>
                              <a:ea typeface="Cambria Math" panose="02040503050406030204" pitchFamily="18" charset="0"/>
                            </a:rPr>
                            <m:t>2</m:t>
                          </m:r>
                        </m:sub>
                      </m:sSub>
                    </m:oMath>
                  </m:oMathPara>
                </a14:m>
                <a:endParaRPr lang="en-GB" sz="2400" dirty="0"/>
              </a:p>
            </p:txBody>
          </p:sp>
        </mc:Choice>
        <mc:Fallback xmlns="">
          <p:sp>
            <p:nvSpPr>
              <p:cNvPr id="15" name="TextBox 14">
                <a:extLst>
                  <a:ext uri="{FF2B5EF4-FFF2-40B4-BE49-F238E27FC236}">
                    <a16:creationId xmlns:a16="http://schemas.microsoft.com/office/drawing/2014/main" id="{3E30F94E-645F-4170-A4C8-4067A1213041}"/>
                  </a:ext>
                </a:extLst>
              </p:cNvPr>
              <p:cNvSpPr txBox="1">
                <a:spLocks noRot="1" noChangeAspect="1" noMove="1" noResize="1" noEditPoints="1" noAdjustHandles="1" noChangeArrowheads="1" noChangeShapeType="1" noTextEdit="1"/>
              </p:cNvSpPr>
              <p:nvPr/>
            </p:nvSpPr>
            <p:spPr>
              <a:xfrm>
                <a:off x="6271278" y="4986670"/>
                <a:ext cx="1730282" cy="369332"/>
              </a:xfrm>
              <a:prstGeom prst="rect">
                <a:avLst/>
              </a:prstGeom>
              <a:blipFill>
                <a:blip r:embed="rId15"/>
                <a:stretch>
                  <a:fillRect l="-3873" r="-1056"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20D834C-C8FF-40D9-AF1F-31CC122893C4}"/>
                  </a:ext>
                </a:extLst>
              </p:cNvPr>
              <p:cNvSpPr txBox="1"/>
              <p:nvPr/>
            </p:nvSpPr>
            <p:spPr>
              <a:xfrm>
                <a:off x="9173609" y="5197182"/>
                <a:ext cx="29764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3</m:t>
                          </m:r>
                        </m:sub>
                      </m:sSub>
                      <m:r>
                        <a:rPr lang="en-GB" sz="2400" b="0" i="1" smtClean="0">
                          <a:latin typeface="Cambria Math" panose="02040503050406030204" pitchFamily="18" charset="0"/>
                        </a:rPr>
                        <m:t>=9.92 </m:t>
                      </m:r>
                      <m:r>
                        <a:rPr lang="en-GB" sz="2400" b="0" i="1" smtClean="0">
                          <a:latin typeface="Cambria Math" panose="02040503050406030204" pitchFamily="18" charset="0"/>
                        </a:rPr>
                        <m:t>𝑉</m:t>
                      </m:r>
                      <m:r>
                        <a:rPr lang="en-GB" sz="2400" i="1">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4.50 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𝐹</m:t>
                      </m:r>
                    </m:oMath>
                  </m:oMathPara>
                </a14:m>
                <a:endParaRPr lang="en-GB" sz="2400" dirty="0"/>
              </a:p>
            </p:txBody>
          </p:sp>
        </mc:Choice>
        <mc:Fallback xmlns="">
          <p:sp>
            <p:nvSpPr>
              <p:cNvPr id="16" name="TextBox 15">
                <a:extLst>
                  <a:ext uri="{FF2B5EF4-FFF2-40B4-BE49-F238E27FC236}">
                    <a16:creationId xmlns:a16="http://schemas.microsoft.com/office/drawing/2014/main" id="{C20D834C-C8FF-40D9-AF1F-31CC122893C4}"/>
                  </a:ext>
                </a:extLst>
              </p:cNvPr>
              <p:cNvSpPr txBox="1">
                <a:spLocks noRot="1" noChangeAspect="1" noMove="1" noResize="1" noEditPoints="1" noAdjustHandles="1" noChangeArrowheads="1" noChangeShapeType="1" noTextEdit="1"/>
              </p:cNvSpPr>
              <p:nvPr/>
            </p:nvSpPr>
            <p:spPr>
              <a:xfrm>
                <a:off x="9173609" y="5197182"/>
                <a:ext cx="2976456" cy="369332"/>
              </a:xfrm>
              <a:prstGeom prst="rect">
                <a:avLst/>
              </a:prstGeom>
              <a:blipFill>
                <a:blip r:embed="rId16"/>
                <a:stretch>
                  <a:fillRect l="-2049" r="-2664" b="-3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9D152D2-7241-4D6F-BDF1-638625BAEEE2}"/>
                  </a:ext>
                </a:extLst>
              </p:cNvPr>
              <p:cNvSpPr txBox="1"/>
              <p:nvPr/>
            </p:nvSpPr>
            <p:spPr>
              <a:xfrm>
                <a:off x="6260601" y="5611751"/>
                <a:ext cx="17302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𝑞</m:t>
                          </m:r>
                        </m:e>
                        <m:sub>
                          <m:r>
                            <a:rPr lang="en-GB" sz="2400" b="0" i="1" smtClean="0">
                              <a:latin typeface="Cambria Math" panose="02040503050406030204" pitchFamily="18" charset="0"/>
                            </a:rPr>
                            <m:t>3</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𝑉</m:t>
                          </m:r>
                        </m:e>
                        <m:sub>
                          <m:r>
                            <a:rPr lang="en-GB" sz="2400" b="0" i="1" smtClean="0">
                              <a:latin typeface="Cambria Math" panose="02040503050406030204" pitchFamily="18" charset="0"/>
                            </a:rPr>
                            <m:t>3</m:t>
                          </m:r>
                        </m:sub>
                      </m:sSub>
                      <m:r>
                        <a:rPr lang="en-GB" sz="2400" i="1">
                          <a:latin typeface="Cambria Math" panose="02040503050406030204" pitchFamily="18" charset="0"/>
                          <a:ea typeface="Cambria Math" panose="02040503050406030204" pitchFamily="18" charset="0"/>
                        </a:rPr>
                        <m:t>×</m:t>
                      </m:r>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𝐶</m:t>
                          </m:r>
                        </m:e>
                        <m:sub>
                          <m:r>
                            <a:rPr lang="en-GB" sz="2400" b="0" i="1" smtClean="0">
                              <a:latin typeface="Cambria Math" panose="02040503050406030204" pitchFamily="18" charset="0"/>
                              <a:ea typeface="Cambria Math" panose="02040503050406030204" pitchFamily="18" charset="0"/>
                            </a:rPr>
                            <m:t>3</m:t>
                          </m:r>
                        </m:sub>
                      </m:sSub>
                    </m:oMath>
                  </m:oMathPara>
                </a14:m>
                <a:endParaRPr lang="en-GB" sz="2400" dirty="0"/>
              </a:p>
            </p:txBody>
          </p:sp>
        </mc:Choice>
        <mc:Fallback xmlns="">
          <p:sp>
            <p:nvSpPr>
              <p:cNvPr id="17" name="TextBox 16">
                <a:extLst>
                  <a:ext uri="{FF2B5EF4-FFF2-40B4-BE49-F238E27FC236}">
                    <a16:creationId xmlns:a16="http://schemas.microsoft.com/office/drawing/2014/main" id="{19D152D2-7241-4D6F-BDF1-638625BAEEE2}"/>
                  </a:ext>
                </a:extLst>
              </p:cNvPr>
              <p:cNvSpPr txBox="1">
                <a:spLocks noRot="1" noChangeAspect="1" noMove="1" noResize="1" noEditPoints="1" noAdjustHandles="1" noChangeArrowheads="1" noChangeShapeType="1" noTextEdit="1"/>
              </p:cNvSpPr>
              <p:nvPr/>
            </p:nvSpPr>
            <p:spPr>
              <a:xfrm>
                <a:off x="6260601" y="5611751"/>
                <a:ext cx="1730281" cy="369332"/>
              </a:xfrm>
              <a:prstGeom prst="rect">
                <a:avLst/>
              </a:prstGeom>
              <a:blipFill>
                <a:blip r:embed="rId17"/>
                <a:stretch>
                  <a:fillRect l="-3873" r="-1056" b="-26667"/>
                </a:stretch>
              </a:blipFill>
            </p:spPr>
            <p:txBody>
              <a:bodyPr/>
              <a:lstStyle/>
              <a:p>
                <a:r>
                  <a:rPr lang="en-GB">
                    <a:noFill/>
                  </a:rPr>
                  <a:t> </a:t>
                </a:r>
              </a:p>
            </p:txBody>
          </p:sp>
        </mc:Fallback>
      </mc:AlternateContent>
    </p:spTree>
    <p:extLst>
      <p:ext uri="{BB962C8B-B14F-4D97-AF65-F5344CB8AC3E}">
        <p14:creationId xmlns:p14="http://schemas.microsoft.com/office/powerpoint/2010/main" val="17998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par>
                          <p:cTn id="69" fill="hold">
                            <p:stCondLst>
                              <p:cond delay="3000"/>
                            </p:stCondLst>
                            <p:childTnLst>
                              <p:par>
                                <p:cTn id="70" presetID="42"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childTnLst>
                          </p:cTn>
                        </p:par>
                        <p:par>
                          <p:cTn id="89" fill="hold">
                            <p:stCondLst>
                              <p:cond delay="1000"/>
                            </p:stCondLst>
                            <p:childTnLst>
                              <p:par>
                                <p:cTn id="90" presetID="42" presetClass="entr" presetSubtype="0" fill="hold" grpId="0"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par>
                          <p:cTn id="95" fill="hold">
                            <p:stCondLst>
                              <p:cond delay="2000"/>
                            </p:stCondLst>
                            <p:childTnLst>
                              <p:par>
                                <p:cTn id="96" presetID="42"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012C6-9927-4E67-A049-E3248411CDB7}"/>
              </a:ext>
            </a:extLst>
          </p:cNvPr>
          <p:cNvSpPr/>
          <p:nvPr/>
        </p:nvSpPr>
        <p:spPr>
          <a:xfrm>
            <a:off x="0" y="0"/>
            <a:ext cx="3127010" cy="461665"/>
          </a:xfrm>
          <a:prstGeom prst="rect">
            <a:avLst/>
          </a:prstGeom>
        </p:spPr>
        <p:txBody>
          <a:bodyPr wrap="none">
            <a:spAutoFit/>
          </a:bodyPr>
          <a:lstStyle/>
          <a:p>
            <a:r>
              <a:rPr lang="en-GB" sz="2400" b="1" dirty="0">
                <a:latin typeface="Times New Roman" panose="02020603050405020304" pitchFamily="18" charset="0"/>
                <a:cs typeface="Times New Roman" panose="02020603050405020304" pitchFamily="18" charset="0"/>
              </a:rPr>
              <a:t>Sample Problem 25.03</a:t>
            </a:r>
          </a:p>
        </p:txBody>
      </p:sp>
      <p:pic>
        <p:nvPicPr>
          <p:cNvPr id="3" name="Picture 2">
            <a:extLst>
              <a:ext uri="{FF2B5EF4-FFF2-40B4-BE49-F238E27FC236}">
                <a16:creationId xmlns:a16="http://schemas.microsoft.com/office/drawing/2014/main" id="{DA9EE8D5-8869-458B-9B0F-A63702EC96B2}"/>
              </a:ext>
            </a:extLst>
          </p:cNvPr>
          <p:cNvPicPr>
            <a:picLocks noChangeAspect="1"/>
          </p:cNvPicPr>
          <p:nvPr/>
        </p:nvPicPr>
        <p:blipFill>
          <a:blip r:embed="rId2"/>
          <a:stretch>
            <a:fillRect/>
          </a:stretch>
        </p:blipFill>
        <p:spPr>
          <a:xfrm>
            <a:off x="0" y="461665"/>
            <a:ext cx="12192000" cy="3434093"/>
          </a:xfrm>
          <a:prstGeom prst="rect">
            <a:avLst/>
          </a:prstGeom>
        </p:spPr>
      </p:pic>
      <p:pic>
        <p:nvPicPr>
          <p:cNvPr id="4" name="Picture 3">
            <a:extLst>
              <a:ext uri="{FF2B5EF4-FFF2-40B4-BE49-F238E27FC236}">
                <a16:creationId xmlns:a16="http://schemas.microsoft.com/office/drawing/2014/main" id="{369E63D9-2159-4260-9437-73D9FF4CAAD8}"/>
              </a:ext>
            </a:extLst>
          </p:cNvPr>
          <p:cNvPicPr>
            <a:picLocks noChangeAspect="1"/>
          </p:cNvPicPr>
          <p:nvPr/>
        </p:nvPicPr>
        <p:blipFill>
          <a:blip r:embed="rId3"/>
          <a:stretch>
            <a:fillRect/>
          </a:stretch>
        </p:blipFill>
        <p:spPr>
          <a:xfrm>
            <a:off x="8476382" y="4519749"/>
            <a:ext cx="3715618" cy="2338251"/>
          </a:xfrm>
          <a:prstGeom prst="rect">
            <a:avLst/>
          </a:prstGeom>
        </p:spPr>
      </p:pic>
      <p:pic>
        <p:nvPicPr>
          <p:cNvPr id="5" name="Picture 4">
            <a:extLst>
              <a:ext uri="{FF2B5EF4-FFF2-40B4-BE49-F238E27FC236}">
                <a16:creationId xmlns:a16="http://schemas.microsoft.com/office/drawing/2014/main" id="{234E30A1-B135-4792-840E-C816214CD498}"/>
              </a:ext>
            </a:extLst>
          </p:cNvPr>
          <p:cNvPicPr>
            <a:picLocks noChangeAspect="1"/>
          </p:cNvPicPr>
          <p:nvPr/>
        </p:nvPicPr>
        <p:blipFill>
          <a:blip r:embed="rId4"/>
          <a:stretch>
            <a:fillRect/>
          </a:stretch>
        </p:blipFill>
        <p:spPr>
          <a:xfrm>
            <a:off x="0" y="3966129"/>
            <a:ext cx="6029815" cy="1132931"/>
          </a:xfrm>
          <a:prstGeom prst="rect">
            <a:avLst/>
          </a:prstGeom>
        </p:spPr>
      </p:pic>
      <p:pic>
        <p:nvPicPr>
          <p:cNvPr id="6" name="Picture 5">
            <a:extLst>
              <a:ext uri="{FF2B5EF4-FFF2-40B4-BE49-F238E27FC236}">
                <a16:creationId xmlns:a16="http://schemas.microsoft.com/office/drawing/2014/main" id="{C72249E2-D0FF-44F4-B233-D8D3BE67DB38}"/>
              </a:ext>
            </a:extLst>
          </p:cNvPr>
          <p:cNvPicPr>
            <a:picLocks noChangeAspect="1"/>
          </p:cNvPicPr>
          <p:nvPr/>
        </p:nvPicPr>
        <p:blipFill>
          <a:blip r:embed="rId5"/>
          <a:stretch>
            <a:fillRect/>
          </a:stretch>
        </p:blipFill>
        <p:spPr>
          <a:xfrm>
            <a:off x="0" y="5169431"/>
            <a:ext cx="3563547" cy="600079"/>
          </a:xfrm>
          <a:prstGeom prst="rect">
            <a:avLst/>
          </a:prstGeom>
        </p:spPr>
      </p:pic>
      <p:pic>
        <p:nvPicPr>
          <p:cNvPr id="7" name="Picture 6">
            <a:extLst>
              <a:ext uri="{FF2B5EF4-FFF2-40B4-BE49-F238E27FC236}">
                <a16:creationId xmlns:a16="http://schemas.microsoft.com/office/drawing/2014/main" id="{A0B9AB78-6AB5-44E4-872F-E76A25489C82}"/>
              </a:ext>
            </a:extLst>
          </p:cNvPr>
          <p:cNvPicPr>
            <a:picLocks noChangeAspect="1"/>
          </p:cNvPicPr>
          <p:nvPr/>
        </p:nvPicPr>
        <p:blipFill>
          <a:blip r:embed="rId6"/>
          <a:stretch>
            <a:fillRect/>
          </a:stretch>
        </p:blipFill>
        <p:spPr>
          <a:xfrm>
            <a:off x="0" y="5839881"/>
            <a:ext cx="3563547" cy="815245"/>
          </a:xfrm>
          <a:prstGeom prst="rect">
            <a:avLst/>
          </a:prstGeom>
        </p:spPr>
      </p:pic>
      <p:pic>
        <p:nvPicPr>
          <p:cNvPr id="8" name="Picture 7">
            <a:extLst>
              <a:ext uri="{FF2B5EF4-FFF2-40B4-BE49-F238E27FC236}">
                <a16:creationId xmlns:a16="http://schemas.microsoft.com/office/drawing/2014/main" id="{5DBE33FE-580F-4EDA-8DDF-2AF8C5CEE2EA}"/>
              </a:ext>
            </a:extLst>
          </p:cNvPr>
          <p:cNvPicPr>
            <a:picLocks noChangeAspect="1"/>
          </p:cNvPicPr>
          <p:nvPr/>
        </p:nvPicPr>
        <p:blipFill>
          <a:blip r:embed="rId7"/>
          <a:stretch>
            <a:fillRect/>
          </a:stretch>
        </p:blipFill>
        <p:spPr>
          <a:xfrm>
            <a:off x="3715619" y="5169431"/>
            <a:ext cx="3563547" cy="779329"/>
          </a:xfrm>
          <a:prstGeom prst="rect">
            <a:avLst/>
          </a:prstGeom>
        </p:spPr>
      </p:pic>
      <p:pic>
        <p:nvPicPr>
          <p:cNvPr id="9" name="Picture 8">
            <a:extLst>
              <a:ext uri="{FF2B5EF4-FFF2-40B4-BE49-F238E27FC236}">
                <a16:creationId xmlns:a16="http://schemas.microsoft.com/office/drawing/2014/main" id="{3971E3BF-FF76-4566-8BA1-5B94172A4CA4}"/>
              </a:ext>
            </a:extLst>
          </p:cNvPr>
          <p:cNvPicPr>
            <a:picLocks noChangeAspect="1"/>
          </p:cNvPicPr>
          <p:nvPr/>
        </p:nvPicPr>
        <p:blipFill>
          <a:blip r:embed="rId8"/>
          <a:stretch>
            <a:fillRect/>
          </a:stretch>
        </p:blipFill>
        <p:spPr>
          <a:xfrm>
            <a:off x="3715619" y="6019131"/>
            <a:ext cx="1687179" cy="572225"/>
          </a:xfrm>
          <a:prstGeom prst="rect">
            <a:avLst/>
          </a:prstGeom>
        </p:spPr>
      </p:pic>
      <p:pic>
        <p:nvPicPr>
          <p:cNvPr id="10" name="Picture 9">
            <a:extLst>
              <a:ext uri="{FF2B5EF4-FFF2-40B4-BE49-F238E27FC236}">
                <a16:creationId xmlns:a16="http://schemas.microsoft.com/office/drawing/2014/main" id="{96718AB1-9232-4024-A243-663BBCFFDFBE}"/>
              </a:ext>
            </a:extLst>
          </p:cNvPr>
          <p:cNvPicPr>
            <a:picLocks noChangeAspect="1"/>
          </p:cNvPicPr>
          <p:nvPr/>
        </p:nvPicPr>
        <p:blipFill>
          <a:blip r:embed="rId9"/>
          <a:stretch>
            <a:fillRect/>
          </a:stretch>
        </p:blipFill>
        <p:spPr>
          <a:xfrm>
            <a:off x="6377887" y="3966129"/>
            <a:ext cx="2289546" cy="553620"/>
          </a:xfrm>
          <a:prstGeom prst="rect">
            <a:avLst/>
          </a:prstGeom>
        </p:spPr>
      </p:pic>
      <p:pic>
        <p:nvPicPr>
          <p:cNvPr id="11" name="Picture 10">
            <a:extLst>
              <a:ext uri="{FF2B5EF4-FFF2-40B4-BE49-F238E27FC236}">
                <a16:creationId xmlns:a16="http://schemas.microsoft.com/office/drawing/2014/main" id="{7EB25D98-AA19-4EE2-B3CA-165B5DD86A35}"/>
              </a:ext>
            </a:extLst>
          </p:cNvPr>
          <p:cNvPicPr>
            <a:picLocks noChangeAspect="1"/>
          </p:cNvPicPr>
          <p:nvPr/>
        </p:nvPicPr>
        <p:blipFill>
          <a:blip r:embed="rId10"/>
          <a:stretch>
            <a:fillRect/>
          </a:stretch>
        </p:blipFill>
        <p:spPr>
          <a:xfrm>
            <a:off x="6377887" y="4590120"/>
            <a:ext cx="2289546" cy="591466"/>
          </a:xfrm>
          <a:prstGeom prst="rect">
            <a:avLst/>
          </a:prstGeom>
        </p:spPr>
      </p:pic>
      <p:grpSp>
        <p:nvGrpSpPr>
          <p:cNvPr id="15" name="Group 14">
            <a:extLst>
              <a:ext uri="{FF2B5EF4-FFF2-40B4-BE49-F238E27FC236}">
                <a16:creationId xmlns:a16="http://schemas.microsoft.com/office/drawing/2014/main" id="{3EBD72C1-61F9-4C75-8DF1-FF56171DEAD6}"/>
              </a:ext>
            </a:extLst>
          </p:cNvPr>
          <p:cNvGrpSpPr/>
          <p:nvPr/>
        </p:nvGrpSpPr>
        <p:grpSpPr>
          <a:xfrm>
            <a:off x="1530967" y="5669280"/>
            <a:ext cx="4248041" cy="349851"/>
            <a:chOff x="1530967" y="5669280"/>
            <a:chExt cx="4248041" cy="349851"/>
          </a:xfrm>
        </p:grpSpPr>
        <p:sp>
          <p:nvSpPr>
            <p:cNvPr id="12" name="Rectangle 11">
              <a:extLst>
                <a:ext uri="{FF2B5EF4-FFF2-40B4-BE49-F238E27FC236}">
                  <a16:creationId xmlns:a16="http://schemas.microsoft.com/office/drawing/2014/main" id="{31CBDD2C-FDC3-443D-BE91-EBC3D1D413CB}"/>
                </a:ext>
              </a:extLst>
            </p:cNvPr>
            <p:cNvSpPr/>
            <p:nvPr/>
          </p:nvSpPr>
          <p:spPr>
            <a:xfrm>
              <a:off x="4310743" y="5669280"/>
              <a:ext cx="1468265" cy="27948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0620DA2B-B769-41CF-B57C-56275D65A265}"/>
                </a:ext>
              </a:extLst>
            </p:cNvPr>
            <p:cNvCxnSpPr>
              <a:stCxn id="12" idx="1"/>
            </p:cNvCxnSpPr>
            <p:nvPr/>
          </p:nvCxnSpPr>
          <p:spPr>
            <a:xfrm flipH="1">
              <a:off x="1530967" y="5809020"/>
              <a:ext cx="2779776" cy="21011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8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E4064-0324-439E-B2ED-D169058E3B20}"/>
              </a:ext>
            </a:extLst>
          </p:cNvPr>
          <p:cNvSpPr/>
          <p:nvPr/>
        </p:nvSpPr>
        <p:spPr>
          <a:xfrm>
            <a:off x="0" y="0"/>
            <a:ext cx="5073248" cy="523220"/>
          </a:xfrm>
          <a:prstGeom prst="rect">
            <a:avLst/>
          </a:prstGeom>
        </p:spPr>
        <p:txBody>
          <a:bodyPr wrap="none">
            <a:spAutoFit/>
          </a:bodyPr>
          <a:lstStyle/>
          <a:p>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 SINGLE-LOOP CIRCUITS</a:t>
            </a:r>
          </a:p>
        </p:txBody>
      </p:sp>
      <p:sp>
        <p:nvSpPr>
          <p:cNvPr id="3" name="Rectangle 2">
            <a:extLst>
              <a:ext uri="{FF2B5EF4-FFF2-40B4-BE49-F238E27FC236}">
                <a16:creationId xmlns:a16="http://schemas.microsoft.com/office/drawing/2014/main" id="{51691970-AB96-4E32-91F8-0BE2B2AC05D1}"/>
              </a:ext>
            </a:extLst>
          </p:cNvPr>
          <p:cNvSpPr/>
          <p:nvPr/>
        </p:nvSpPr>
        <p:spPr>
          <a:xfrm>
            <a:off x="0" y="523220"/>
            <a:ext cx="12192000"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You are surrounded by electric circuits. You might take pride in the number of electrical devices you own and might even carry a mental list of the devices you wish you owned. </a:t>
            </a:r>
            <a:endParaRPr lang="en-GB" sz="3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4C5259-2A7E-4DDD-AD6D-19C07B557E53}"/>
              </a:ext>
            </a:extLst>
          </p:cNvPr>
          <p:cNvSpPr/>
          <p:nvPr/>
        </p:nvSpPr>
        <p:spPr>
          <a:xfrm>
            <a:off x="0" y="2246768"/>
            <a:ext cx="3308919"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“Pumping” Charges</a:t>
            </a:r>
          </a:p>
        </p:txBody>
      </p:sp>
      <p:sp>
        <p:nvSpPr>
          <p:cNvPr id="5" name="Rectangle 4">
            <a:extLst>
              <a:ext uri="{FF2B5EF4-FFF2-40B4-BE49-F238E27FC236}">
                <a16:creationId xmlns:a16="http://schemas.microsoft.com/office/drawing/2014/main" id="{58006C51-CE93-4B20-9D5B-86E047088931}"/>
              </a:ext>
            </a:extLst>
          </p:cNvPr>
          <p:cNvSpPr/>
          <p:nvPr/>
        </p:nvSpPr>
        <p:spPr>
          <a:xfrm>
            <a:off x="0" y="2872791"/>
            <a:ext cx="12192000" cy="22467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To produce a steady flow of charge, you need a “charge pump,” a device that—by doing work on the charge carriers—maintains a potential difference between a pair of terminals. We call such a device an emf device, and the device is said to provide an emf (</a:t>
            </a:r>
            <a:r>
              <a:rPr lang="en-GB" sz="2800" dirty="0">
                <a:latin typeface="Times New Roman" panose="02020603050405020304" pitchFamily="18" charset="0"/>
                <a:cs typeface="Times New Roman" panose="02020603050405020304" pitchFamily="18" charset="0"/>
              </a:rPr>
              <a:t>electromotive force ) </a:t>
            </a:r>
            <a:r>
              <a:rPr lang="el-GR" sz="2800" dirty="0">
                <a:latin typeface="Times New Roman" panose="02020603050405020304" pitchFamily="18" charset="0"/>
                <a:cs typeface="Times New Roman" panose="02020603050405020304" pitchFamily="18" charset="0"/>
              </a:rPr>
              <a:t>ξ</a:t>
            </a:r>
            <a:r>
              <a:rPr lang="en-GB"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 common emf devices are the battery, </a:t>
            </a:r>
            <a:r>
              <a:rPr lang="en-GB" sz="2800" dirty="0">
                <a:latin typeface="Times New Roman" panose="02020603050405020304" pitchFamily="18" charset="0"/>
                <a:cs typeface="Times New Roman" panose="02020603050405020304" pitchFamily="18" charset="0"/>
              </a:rPr>
              <a:t>electric generator, solar cells and fuel cells.</a:t>
            </a:r>
          </a:p>
        </p:txBody>
      </p:sp>
    </p:spTree>
    <p:extLst>
      <p:ext uri="{BB962C8B-B14F-4D97-AF65-F5344CB8AC3E}">
        <p14:creationId xmlns:p14="http://schemas.microsoft.com/office/powerpoint/2010/main" val="26529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B8192-06F9-4C01-A10A-249886B6B4AC}"/>
              </a:ext>
            </a:extLst>
          </p:cNvPr>
          <p:cNvSpPr/>
          <p:nvPr/>
        </p:nvSpPr>
        <p:spPr>
          <a:xfrm>
            <a:off x="0" y="0"/>
            <a:ext cx="7549054"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6-3 THE AMMETER AND THE VOLTMETER</a:t>
            </a:r>
            <a:endParaRPr lang="en-GB" sz="28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EC8BDE6-426D-4818-9EE6-9D7CC071A9FC}"/>
              </a:ext>
            </a:extLst>
          </p:cNvPr>
          <p:cNvSpPr/>
          <p:nvPr/>
        </p:nvSpPr>
        <p:spPr>
          <a:xfrm>
            <a:off x="0" y="523220"/>
            <a:ext cx="12192000"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To measure the current in a wire, you usually have to break or cut the wire and insert the ammeter so that the current to be measured passes through the meter.</a:t>
            </a:r>
            <a:endParaRPr lang="en-GB" sz="3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1490F2F-9152-4241-95D7-ED7E9C406190}"/>
              </a:ext>
            </a:extLst>
          </p:cNvPr>
          <p:cNvSpPr/>
          <p:nvPr/>
        </p:nvSpPr>
        <p:spPr>
          <a:xfrm>
            <a:off x="0" y="2301096"/>
            <a:ext cx="1219200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To find the potential difference between any two points in the circuit, the voltmeter terminals are connected between those points without breaking or cutting the wire.</a:t>
            </a:r>
            <a:endParaRPr lang="en-GB"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29554BD-DF74-423B-A51C-04EA1C378DEE}"/>
                  </a:ext>
                </a:extLst>
              </p:cNvPr>
              <p:cNvSpPr/>
              <p:nvPr/>
            </p:nvSpPr>
            <p:spPr>
              <a:xfrm>
                <a:off x="-55735" y="3743302"/>
                <a:ext cx="12247735" cy="1015663"/>
              </a:xfrm>
              <a:prstGeom prst="rect">
                <a:avLst/>
              </a:prstGeom>
            </p:spPr>
            <p:txBody>
              <a:bodyPr wrap="square">
                <a:spAutoFit/>
              </a:bodyPr>
              <a:lstStyle/>
              <a:p>
                <a14:m>
                  <m:oMath xmlns:m="http://schemas.openxmlformats.org/officeDocument/2006/math">
                    <m:sSub>
                      <m:sSubPr>
                        <m:ctrlPr>
                          <a:rPr lang="en-US" sz="3000" b="1" i="1" smtClean="0">
                            <a:latin typeface="Cambria Math" panose="02040503050406030204" pitchFamily="18" charset="0"/>
                            <a:cs typeface="Times New Roman" panose="02020603050405020304" pitchFamily="18" charset="0"/>
                          </a:rPr>
                        </m:ctrlPr>
                      </m:sSubPr>
                      <m:e>
                        <m:r>
                          <a:rPr lang="en-GB" sz="3000" b="1" i="1" smtClean="0">
                            <a:latin typeface="Cambria Math" panose="02040503050406030204" pitchFamily="18" charset="0"/>
                            <a:cs typeface="Times New Roman" panose="02020603050405020304" pitchFamily="18" charset="0"/>
                          </a:rPr>
                          <m:t>𝑹</m:t>
                        </m:r>
                      </m:e>
                      <m:sub>
                        <m:r>
                          <a:rPr lang="en-GB" sz="3000" b="1" i="1" smtClean="0">
                            <a:latin typeface="Cambria Math" panose="02040503050406030204" pitchFamily="18" charset="0"/>
                            <a:cs typeface="Times New Roman" panose="02020603050405020304" pitchFamily="18" charset="0"/>
                          </a:rPr>
                          <m:t>𝑨</m:t>
                        </m:r>
                      </m:sub>
                    </m:sSub>
                  </m:oMath>
                </a14:m>
                <a:r>
                  <a:rPr lang="en-US" sz="3000" b="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of the ammeter most be very much smaller than other resistances in the circuit. </a:t>
                </a:r>
                <a:endParaRPr lang="en-GB" sz="3000" dirty="0">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529554BD-DF74-423B-A51C-04EA1C378DEE}"/>
                  </a:ext>
                </a:extLst>
              </p:cNvPr>
              <p:cNvSpPr>
                <a:spLocks noRot="1" noChangeAspect="1" noMove="1" noResize="1" noEditPoints="1" noAdjustHandles="1" noChangeArrowheads="1" noChangeShapeType="1" noTextEdit="1"/>
              </p:cNvSpPr>
              <p:nvPr/>
            </p:nvSpPr>
            <p:spPr>
              <a:xfrm>
                <a:off x="-55735" y="3743302"/>
                <a:ext cx="12247735" cy="1015663"/>
              </a:xfrm>
              <a:prstGeom prst="rect">
                <a:avLst/>
              </a:prstGeom>
              <a:blipFill>
                <a:blip r:embed="rId3"/>
                <a:stretch>
                  <a:fillRect l="-1195" t="-7784" b="-173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AD441EC-3ED7-42FC-8EB2-5FBC27D3D475}"/>
                  </a:ext>
                </a:extLst>
              </p:cNvPr>
              <p:cNvSpPr/>
              <p:nvPr/>
            </p:nvSpPr>
            <p:spPr>
              <a:xfrm>
                <a:off x="-27868" y="4816176"/>
                <a:ext cx="12219868" cy="974241"/>
              </a:xfrm>
              <a:prstGeom prst="rect">
                <a:avLst/>
              </a:prstGeom>
            </p:spPr>
            <p:txBody>
              <a:bodyPr wrap="square">
                <a:spAutoFit/>
              </a:bodyPr>
              <a:lstStyle/>
              <a:p>
                <a14:m>
                  <m:oMath xmlns:m="http://schemas.openxmlformats.org/officeDocument/2006/math">
                    <m:sSub>
                      <m:sSubPr>
                        <m:ctrlPr>
                          <a:rPr lang="en-US" sz="2800" b="1" i="1" smtClean="0">
                            <a:latin typeface="Cambria Math" panose="02040503050406030204" pitchFamily="18" charset="0"/>
                            <a:cs typeface="Times New Roman" panose="02020603050405020304" pitchFamily="18" charset="0"/>
                          </a:rPr>
                        </m:ctrlPr>
                      </m:sSubPr>
                      <m:e>
                        <m:r>
                          <a:rPr lang="en-GB" sz="2800" b="1" i="1">
                            <a:latin typeface="Cambria Math" panose="02040503050406030204" pitchFamily="18" charset="0"/>
                            <a:cs typeface="Times New Roman" panose="02020603050405020304" pitchFamily="18" charset="0"/>
                          </a:rPr>
                          <m:t>𝑹</m:t>
                        </m:r>
                      </m:e>
                      <m:sub>
                        <m:r>
                          <a:rPr lang="en-GB" sz="2800" b="1" i="1" smtClean="0">
                            <a:latin typeface="Cambria Math" panose="02040503050406030204" pitchFamily="18" charset="0"/>
                            <a:cs typeface="Times New Roman" panose="02020603050405020304" pitchFamily="18" charset="0"/>
                          </a:rPr>
                          <m:t>𝑽</m:t>
                        </m:r>
                      </m:sub>
                    </m:sSub>
                  </m:oMath>
                </a14:m>
                <a:r>
                  <a:rPr lang="en-US" sz="2800" dirty="0">
                    <a:latin typeface="Times New Roman" panose="02020603050405020304" pitchFamily="18" charset="0"/>
                    <a:cs typeface="Times New Roman" panose="02020603050405020304" pitchFamily="18" charset="0"/>
                  </a:rPr>
                  <a:t> of a voltmeter most be very much larger than the resistance of any circuit element across which the voltmeter is connected.</a:t>
                </a:r>
                <a:endParaRPr lang="en-GB" sz="2800" dirty="0">
                  <a:latin typeface="Times New Roman" panose="02020603050405020304" pitchFamily="18"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5AD441EC-3ED7-42FC-8EB2-5FBC27D3D475}"/>
                  </a:ext>
                </a:extLst>
              </p:cNvPr>
              <p:cNvSpPr>
                <a:spLocks noRot="1" noChangeAspect="1" noMove="1" noResize="1" noEditPoints="1" noAdjustHandles="1" noChangeArrowheads="1" noChangeShapeType="1" noTextEdit="1"/>
              </p:cNvSpPr>
              <p:nvPr/>
            </p:nvSpPr>
            <p:spPr>
              <a:xfrm>
                <a:off x="-27868" y="4816176"/>
                <a:ext cx="12219868" cy="974241"/>
              </a:xfrm>
              <a:prstGeom prst="rect">
                <a:avLst/>
              </a:prstGeom>
              <a:blipFill>
                <a:blip r:embed="rId4"/>
                <a:stretch>
                  <a:fillRect l="-998" t="-6250" b="-14375"/>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329D3A2E-8382-4A0E-BC40-8C99C98EFE34}"/>
              </a:ext>
            </a:extLst>
          </p:cNvPr>
          <p:cNvSpPr/>
          <p:nvPr/>
        </p:nvSpPr>
        <p:spPr>
          <a:xfrm>
            <a:off x="-13934" y="580431"/>
            <a:ext cx="178677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Ammeter, </a:t>
            </a:r>
            <a:endParaRPr lang="en-GB" sz="2800" dirty="0"/>
          </a:p>
        </p:txBody>
      </p:sp>
      <p:sp>
        <p:nvSpPr>
          <p:cNvPr id="8" name="Rectangle 7">
            <a:extLst>
              <a:ext uri="{FF2B5EF4-FFF2-40B4-BE49-F238E27FC236}">
                <a16:creationId xmlns:a16="http://schemas.microsoft.com/office/drawing/2014/main" id="{A9A60329-CCC0-47C4-B0F9-BA2A4C0B9655}"/>
              </a:ext>
            </a:extLst>
          </p:cNvPr>
          <p:cNvSpPr/>
          <p:nvPr/>
        </p:nvSpPr>
        <p:spPr>
          <a:xfrm>
            <a:off x="-13934" y="2301096"/>
            <a:ext cx="1853200"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Voltmeter, </a:t>
            </a:r>
            <a:endParaRPr lang="en-GB" sz="2800" dirty="0"/>
          </a:p>
        </p:txBody>
      </p:sp>
    </p:spTree>
    <p:extLst>
      <p:ext uri="{BB962C8B-B14F-4D97-AF65-F5344CB8AC3E}">
        <p14:creationId xmlns:p14="http://schemas.microsoft.com/office/powerpoint/2010/main" val="22602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1EFE9-2E7E-4078-BB04-1727AA9F2F6F}"/>
              </a:ext>
            </a:extLst>
          </p:cNvPr>
          <p:cNvPicPr>
            <a:picLocks noChangeAspect="1"/>
          </p:cNvPicPr>
          <p:nvPr/>
        </p:nvPicPr>
        <p:blipFill>
          <a:blip r:embed="rId2"/>
          <a:stretch>
            <a:fillRect/>
          </a:stretch>
        </p:blipFill>
        <p:spPr>
          <a:xfrm>
            <a:off x="2699767" y="0"/>
            <a:ext cx="6792465" cy="6858000"/>
          </a:xfrm>
          <a:prstGeom prst="rect">
            <a:avLst/>
          </a:prstGeom>
        </p:spPr>
      </p:pic>
    </p:spTree>
    <p:extLst>
      <p:ext uri="{BB962C8B-B14F-4D97-AF65-F5344CB8AC3E}">
        <p14:creationId xmlns:p14="http://schemas.microsoft.com/office/powerpoint/2010/main" val="1409088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553A0-4B4A-4CF6-8824-3D1207B898CD}"/>
              </a:ext>
            </a:extLst>
          </p:cNvPr>
          <p:cNvSpPr/>
          <p:nvPr/>
        </p:nvSpPr>
        <p:spPr>
          <a:xfrm>
            <a:off x="0" y="0"/>
            <a:ext cx="2157984" cy="523220"/>
          </a:xfrm>
          <a:prstGeom prst="rect">
            <a:avLst/>
          </a:prstGeom>
        </p:spPr>
        <p:txBody>
          <a:bodyPr wrap="square">
            <a:spAutoFit/>
          </a:bodyPr>
          <a:lstStyle/>
          <a:p>
            <a:r>
              <a:rPr lang="en-GB" sz="2800" b="1" i="1" dirty="0">
                <a:latin typeface="Times New Roman" panose="02020603050405020304" pitchFamily="18" charset="0"/>
                <a:cs typeface="Times New Roman" panose="02020603050405020304" pitchFamily="18" charset="0"/>
              </a:rPr>
              <a:t>RC </a:t>
            </a:r>
            <a:r>
              <a:rPr lang="en-GB" sz="2800" b="1" dirty="0">
                <a:latin typeface="Times New Roman" panose="02020603050405020304" pitchFamily="18" charset="0"/>
                <a:cs typeface="Times New Roman" panose="02020603050405020304" pitchFamily="18" charset="0"/>
              </a:rPr>
              <a:t>Circuits </a:t>
            </a:r>
          </a:p>
        </p:txBody>
      </p:sp>
      <p:pic>
        <p:nvPicPr>
          <p:cNvPr id="3" name="Picture 2">
            <a:extLst>
              <a:ext uri="{FF2B5EF4-FFF2-40B4-BE49-F238E27FC236}">
                <a16:creationId xmlns:a16="http://schemas.microsoft.com/office/drawing/2014/main" id="{ABEB8054-1D97-43BD-8D47-1D3461F7DB12}"/>
              </a:ext>
            </a:extLst>
          </p:cNvPr>
          <p:cNvPicPr>
            <a:picLocks noChangeAspect="1"/>
          </p:cNvPicPr>
          <p:nvPr/>
        </p:nvPicPr>
        <p:blipFill>
          <a:blip r:embed="rId3"/>
          <a:stretch>
            <a:fillRect/>
          </a:stretch>
        </p:blipFill>
        <p:spPr>
          <a:xfrm>
            <a:off x="8421229" y="0"/>
            <a:ext cx="3378488" cy="2006455"/>
          </a:xfrm>
          <a:prstGeom prst="rect">
            <a:avLst/>
          </a:prstGeom>
        </p:spPr>
      </p:pic>
      <p:sp>
        <p:nvSpPr>
          <p:cNvPr id="4" name="Rectangle 3">
            <a:extLst>
              <a:ext uri="{FF2B5EF4-FFF2-40B4-BE49-F238E27FC236}">
                <a16:creationId xmlns:a16="http://schemas.microsoft.com/office/drawing/2014/main" id="{29F6000C-D36F-4A18-BAF8-6D32CD7128B8}"/>
              </a:ext>
            </a:extLst>
          </p:cNvPr>
          <p:cNvSpPr/>
          <p:nvPr/>
        </p:nvSpPr>
        <p:spPr>
          <a:xfrm>
            <a:off x="0" y="486644"/>
            <a:ext cx="8501307" cy="267765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Here we want to examine the charging process. In particular we want to know how the charge q(t) on the capacitor plates, the potential difference VC(t) across the capacitor, and the current </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(t) in the circuit vary with time during the charging process. We begin by applying the loop rule to the circuit, </a:t>
            </a:r>
            <a:endParaRPr lang="en-GB"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6E2BD21-B3C7-4A6E-94DA-F70062D48CD9}"/>
              </a:ext>
            </a:extLst>
          </p:cNvPr>
          <p:cNvPicPr>
            <a:picLocks noChangeAspect="1"/>
          </p:cNvPicPr>
          <p:nvPr/>
        </p:nvPicPr>
        <p:blipFill>
          <a:blip r:embed="rId4"/>
          <a:stretch>
            <a:fillRect/>
          </a:stretch>
        </p:blipFill>
        <p:spPr>
          <a:xfrm>
            <a:off x="0" y="3200876"/>
            <a:ext cx="3262231" cy="988950"/>
          </a:xfrm>
          <a:prstGeom prst="rect">
            <a:avLst/>
          </a:prstGeom>
        </p:spPr>
      </p:pic>
      <p:pic>
        <p:nvPicPr>
          <p:cNvPr id="8" name="Picture 7">
            <a:extLst>
              <a:ext uri="{FF2B5EF4-FFF2-40B4-BE49-F238E27FC236}">
                <a16:creationId xmlns:a16="http://schemas.microsoft.com/office/drawing/2014/main" id="{74303A76-613E-4F67-9BBD-21382C7A3769}"/>
              </a:ext>
            </a:extLst>
          </p:cNvPr>
          <p:cNvPicPr>
            <a:picLocks noChangeAspect="1"/>
          </p:cNvPicPr>
          <p:nvPr/>
        </p:nvPicPr>
        <p:blipFill>
          <a:blip r:embed="rId5"/>
          <a:stretch>
            <a:fillRect/>
          </a:stretch>
        </p:blipFill>
        <p:spPr>
          <a:xfrm>
            <a:off x="28534" y="4173955"/>
            <a:ext cx="5535168" cy="944297"/>
          </a:xfrm>
          <a:prstGeom prst="rect">
            <a:avLst/>
          </a:prstGeom>
        </p:spPr>
      </p:pic>
      <p:pic>
        <p:nvPicPr>
          <p:cNvPr id="9" name="Picture 8">
            <a:extLst>
              <a:ext uri="{FF2B5EF4-FFF2-40B4-BE49-F238E27FC236}">
                <a16:creationId xmlns:a16="http://schemas.microsoft.com/office/drawing/2014/main" id="{5A6527F2-C736-42CC-92DB-390EBA5D7A61}"/>
              </a:ext>
            </a:extLst>
          </p:cNvPr>
          <p:cNvPicPr>
            <a:picLocks noChangeAspect="1"/>
          </p:cNvPicPr>
          <p:nvPr/>
        </p:nvPicPr>
        <p:blipFill>
          <a:blip r:embed="rId6"/>
          <a:stretch>
            <a:fillRect/>
          </a:stretch>
        </p:blipFill>
        <p:spPr>
          <a:xfrm>
            <a:off x="28534" y="5118251"/>
            <a:ext cx="6548876" cy="729655"/>
          </a:xfrm>
          <a:prstGeom prst="rect">
            <a:avLst/>
          </a:prstGeom>
        </p:spPr>
      </p:pic>
      <p:pic>
        <p:nvPicPr>
          <p:cNvPr id="10" name="Picture 9">
            <a:extLst>
              <a:ext uri="{FF2B5EF4-FFF2-40B4-BE49-F238E27FC236}">
                <a16:creationId xmlns:a16="http://schemas.microsoft.com/office/drawing/2014/main" id="{4A35D1A4-2D33-4B20-B0BA-55F0035DCC14}"/>
              </a:ext>
            </a:extLst>
          </p:cNvPr>
          <p:cNvPicPr>
            <a:picLocks noChangeAspect="1"/>
          </p:cNvPicPr>
          <p:nvPr/>
        </p:nvPicPr>
        <p:blipFill>
          <a:blip r:embed="rId7"/>
          <a:stretch>
            <a:fillRect/>
          </a:stretch>
        </p:blipFill>
        <p:spPr>
          <a:xfrm>
            <a:off x="0" y="5915271"/>
            <a:ext cx="5279315" cy="912169"/>
          </a:xfrm>
          <a:prstGeom prst="rect">
            <a:avLst/>
          </a:prstGeom>
        </p:spPr>
      </p:pic>
      <p:sp>
        <p:nvSpPr>
          <p:cNvPr id="13" name="Rectangle 12">
            <a:extLst>
              <a:ext uri="{FF2B5EF4-FFF2-40B4-BE49-F238E27FC236}">
                <a16:creationId xmlns:a16="http://schemas.microsoft.com/office/drawing/2014/main" id="{391231DD-56EC-4C7F-B331-8F27C1365FF3}"/>
              </a:ext>
            </a:extLst>
          </p:cNvPr>
          <p:cNvSpPr/>
          <p:nvPr/>
        </p:nvSpPr>
        <p:spPr>
          <a:xfrm>
            <a:off x="1928794" y="14732"/>
            <a:ext cx="3536546"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Charging a Capacitor</a:t>
            </a:r>
          </a:p>
        </p:txBody>
      </p:sp>
      <p:grpSp>
        <p:nvGrpSpPr>
          <p:cNvPr id="14" name="Group 13">
            <a:extLst>
              <a:ext uri="{FF2B5EF4-FFF2-40B4-BE49-F238E27FC236}">
                <a16:creationId xmlns:a16="http://schemas.microsoft.com/office/drawing/2014/main" id="{24961AE9-0C0F-468D-B608-60B2CD22DD93}"/>
              </a:ext>
            </a:extLst>
          </p:cNvPr>
          <p:cNvGrpSpPr/>
          <p:nvPr/>
        </p:nvGrpSpPr>
        <p:grpSpPr>
          <a:xfrm>
            <a:off x="3697067" y="3232618"/>
            <a:ext cx="2810953" cy="957208"/>
            <a:chOff x="3743589" y="3200876"/>
            <a:chExt cx="2810953" cy="957208"/>
          </a:xfrm>
        </p:grpSpPr>
        <p:pic>
          <p:nvPicPr>
            <p:cNvPr id="6" name="Picture 5">
              <a:extLst>
                <a:ext uri="{FF2B5EF4-FFF2-40B4-BE49-F238E27FC236}">
                  <a16:creationId xmlns:a16="http://schemas.microsoft.com/office/drawing/2014/main" id="{2CDB48A6-AAA3-4F97-A416-0F0C2592508C}"/>
                </a:ext>
              </a:extLst>
            </p:cNvPr>
            <p:cNvPicPr>
              <a:picLocks noChangeAspect="1"/>
            </p:cNvPicPr>
            <p:nvPr/>
          </p:nvPicPr>
          <p:blipFill>
            <a:blip r:embed="rId8"/>
            <a:stretch>
              <a:fillRect/>
            </a:stretch>
          </p:blipFill>
          <p:spPr>
            <a:xfrm>
              <a:off x="5049701" y="3200876"/>
              <a:ext cx="1504841" cy="957208"/>
            </a:xfrm>
            <a:prstGeom prst="rect">
              <a:avLst/>
            </a:prstGeom>
          </p:spPr>
        </p:pic>
        <p:sp>
          <p:nvSpPr>
            <p:cNvPr id="7" name="TextBox 6">
              <a:extLst>
                <a:ext uri="{FF2B5EF4-FFF2-40B4-BE49-F238E27FC236}">
                  <a16:creationId xmlns:a16="http://schemas.microsoft.com/office/drawing/2014/main" id="{4AC3A814-A163-43E4-B0F0-D5F708C035ED}"/>
                </a:ext>
              </a:extLst>
            </p:cNvPr>
            <p:cNvSpPr txBox="1"/>
            <p:nvPr/>
          </p:nvSpPr>
          <p:spPr>
            <a:xfrm>
              <a:off x="3743589" y="3405379"/>
              <a:ext cx="1423002"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Substitute</a:t>
              </a:r>
            </a:p>
          </p:txBody>
        </p:sp>
      </p:grpSp>
      <p:grpSp>
        <p:nvGrpSpPr>
          <p:cNvPr id="19" name="Group 18">
            <a:extLst>
              <a:ext uri="{FF2B5EF4-FFF2-40B4-BE49-F238E27FC236}">
                <a16:creationId xmlns:a16="http://schemas.microsoft.com/office/drawing/2014/main" id="{C04FDA8B-83BB-47EE-A75D-DCFCA5901D51}"/>
              </a:ext>
            </a:extLst>
          </p:cNvPr>
          <p:cNvGrpSpPr/>
          <p:nvPr/>
        </p:nvGrpSpPr>
        <p:grpSpPr>
          <a:xfrm>
            <a:off x="6276688" y="3200876"/>
            <a:ext cx="2074849" cy="2759255"/>
            <a:chOff x="6276688" y="3200876"/>
            <a:chExt cx="2074849" cy="2759255"/>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03282A2-0761-43EC-BFC9-93FAFB4E3762}"/>
                    </a:ext>
                  </a:extLst>
                </p:cNvPr>
                <p:cNvSpPr txBox="1"/>
                <p:nvPr/>
              </p:nvSpPr>
              <p:spPr>
                <a:xfrm>
                  <a:off x="6276688" y="5006024"/>
                  <a:ext cx="2074849"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When </a:t>
                  </a:r>
                  <a14:m>
                    <m:oMath xmlns:m="http://schemas.openxmlformats.org/officeDocument/2006/math">
                      <m:r>
                        <a:rPr lang="en-GB" sz="2800" b="0" i="1" smtClean="0">
                          <a:latin typeface="Cambria Math" panose="02040503050406030204" pitchFamily="18" charset="0"/>
                        </a:rPr>
                        <m:t>𝑡</m:t>
                      </m:r>
                    </m:oMath>
                  </a14:m>
                  <a:r>
                    <a:rPr lang="en-GB" sz="2800" dirty="0">
                      <a:latin typeface="Times New Roman" panose="02020603050405020304" pitchFamily="18" charset="0"/>
                      <a:cs typeface="Times New Roman" panose="02020603050405020304" pitchFamily="18" charset="0"/>
                    </a:rPr>
                    <a:t> goes infinite</a:t>
                  </a:r>
                </a:p>
              </p:txBody>
            </p:sp>
          </mc:Choice>
          <mc:Fallback xmlns="">
            <p:sp>
              <p:nvSpPr>
                <p:cNvPr id="15" name="TextBox 14">
                  <a:extLst>
                    <a:ext uri="{FF2B5EF4-FFF2-40B4-BE49-F238E27FC236}">
                      <a16:creationId xmlns:a16="http://schemas.microsoft.com/office/drawing/2014/main" id="{A03282A2-0761-43EC-BFC9-93FAFB4E3762}"/>
                    </a:ext>
                  </a:extLst>
                </p:cNvPr>
                <p:cNvSpPr txBox="1">
                  <a:spLocks noRot="1" noChangeAspect="1" noMove="1" noResize="1" noEditPoints="1" noAdjustHandles="1" noChangeArrowheads="1" noChangeShapeType="1" noTextEdit="1"/>
                </p:cNvSpPr>
                <p:nvPr/>
              </p:nvSpPr>
              <p:spPr>
                <a:xfrm>
                  <a:off x="6276688" y="5006024"/>
                  <a:ext cx="2074849" cy="954107"/>
                </a:xfrm>
                <a:prstGeom prst="rect">
                  <a:avLst/>
                </a:prstGeom>
                <a:blipFill>
                  <a:blip r:embed="rId9"/>
                  <a:stretch>
                    <a:fillRect l="-6176" t="-6369" r="-7059" b="-16561"/>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E4C3BDEB-C25B-45E6-8138-6A2DA504B6CB}"/>
                </a:ext>
              </a:extLst>
            </p:cNvPr>
            <p:cNvCxnSpPr>
              <a:cxnSpLocks/>
              <a:stCxn id="15" idx="0"/>
              <a:endCxn id="11" idx="1"/>
            </p:cNvCxnSpPr>
            <p:nvPr/>
          </p:nvCxnSpPr>
          <p:spPr>
            <a:xfrm flipV="1">
              <a:off x="7314113" y="3200876"/>
              <a:ext cx="1027899" cy="1805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DFE56E4-E1A1-4BA7-816C-1320C14A412D}"/>
              </a:ext>
            </a:extLst>
          </p:cNvPr>
          <p:cNvGrpSpPr/>
          <p:nvPr/>
        </p:nvGrpSpPr>
        <p:grpSpPr>
          <a:xfrm>
            <a:off x="8342012" y="2010194"/>
            <a:ext cx="3341448" cy="2381364"/>
            <a:chOff x="8342012" y="2010194"/>
            <a:chExt cx="3341448" cy="2381364"/>
          </a:xfrm>
        </p:grpSpPr>
        <p:pic>
          <p:nvPicPr>
            <p:cNvPr id="11" name="Picture 10">
              <a:extLst>
                <a:ext uri="{FF2B5EF4-FFF2-40B4-BE49-F238E27FC236}">
                  <a16:creationId xmlns:a16="http://schemas.microsoft.com/office/drawing/2014/main" id="{08632179-5005-4B96-BE13-E71A0E1B4B43}"/>
                </a:ext>
              </a:extLst>
            </p:cNvPr>
            <p:cNvPicPr>
              <a:picLocks noChangeAspect="1"/>
            </p:cNvPicPr>
            <p:nvPr/>
          </p:nvPicPr>
          <p:blipFill>
            <a:blip r:embed="rId10"/>
            <a:stretch>
              <a:fillRect/>
            </a:stretch>
          </p:blipFill>
          <p:spPr>
            <a:xfrm>
              <a:off x="8342012" y="2010194"/>
              <a:ext cx="3341448" cy="2381364"/>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0536F9A-DB8B-41B7-B8EB-A1D99FA50ECF}"/>
                    </a:ext>
                  </a:extLst>
                </p:cNvPr>
                <p:cNvSpPr txBox="1"/>
                <p:nvPr/>
              </p:nvSpPr>
              <p:spPr>
                <a:xfrm>
                  <a:off x="9229061" y="2495107"/>
                  <a:ext cx="247440" cy="276999"/>
                </a:xfrm>
                <a:prstGeom prst="rect">
                  <a:avLst/>
                </a:prstGeom>
                <a:noFill/>
              </p:spPr>
              <p:txBody>
                <a:bodyPr wrap="none" lIns="0" tIns="0" rIns="0" bIns="0" rtlCol="0">
                  <a:spAutoFit/>
                </a:bodyPr>
                <a:lstStyle/>
                <a:p>
                  <a14:m>
                    <m:oMath xmlns:m="http://schemas.openxmlformats.org/officeDocument/2006/math">
                      <m:r>
                        <a:rPr lang="en-GB" b="0" i="1" smtClean="0">
                          <a:latin typeface="Cambria Math" panose="02040503050406030204" pitchFamily="18" charset="0"/>
                        </a:rPr>
                        <m:t>𝑞</m:t>
                      </m:r>
                    </m:oMath>
                  </a14:m>
                  <a:r>
                    <a:rPr lang="en-GB" dirty="0"/>
                    <a:t>=</a:t>
                  </a:r>
                </a:p>
              </p:txBody>
            </p:sp>
          </mc:Choice>
          <mc:Fallback xmlns="">
            <p:sp>
              <p:nvSpPr>
                <p:cNvPr id="20" name="TextBox 19">
                  <a:extLst>
                    <a:ext uri="{FF2B5EF4-FFF2-40B4-BE49-F238E27FC236}">
                      <a16:creationId xmlns:a16="http://schemas.microsoft.com/office/drawing/2014/main" id="{F0536F9A-DB8B-41B7-B8EB-A1D99FA50ECF}"/>
                    </a:ext>
                  </a:extLst>
                </p:cNvPr>
                <p:cNvSpPr txBox="1">
                  <a:spLocks noRot="1" noChangeAspect="1" noMove="1" noResize="1" noEditPoints="1" noAdjustHandles="1" noChangeArrowheads="1" noChangeShapeType="1" noTextEdit="1"/>
                </p:cNvSpPr>
                <p:nvPr/>
              </p:nvSpPr>
              <p:spPr>
                <a:xfrm>
                  <a:off x="9229061" y="2495107"/>
                  <a:ext cx="247440" cy="276999"/>
                </a:xfrm>
                <a:prstGeom prst="rect">
                  <a:avLst/>
                </a:prstGeom>
                <a:blipFill>
                  <a:blip r:embed="rId11"/>
                  <a:stretch>
                    <a:fillRect l="-34146" t="-28261" r="-53659" b="-5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2D08D24-5D2E-4AFE-89FF-D4E78A5746ED}"/>
                  </a:ext>
                </a:extLst>
              </p:cNvPr>
              <p:cNvSpPr txBox="1"/>
              <p:nvPr/>
            </p:nvSpPr>
            <p:spPr>
              <a:xfrm>
                <a:off x="5226814" y="5934449"/>
                <a:ext cx="3081686" cy="954107"/>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When </a:t>
                </a:r>
                <a14:m>
                  <m:oMath xmlns:m="http://schemas.openxmlformats.org/officeDocument/2006/math">
                    <m:r>
                      <a:rPr lang="en-GB" sz="2800" b="0" i="1" smtClean="0">
                        <a:latin typeface="Cambria Math" panose="02040503050406030204" pitchFamily="18" charset="0"/>
                      </a:rPr>
                      <m:t>𝑡</m:t>
                    </m:r>
                    <m:r>
                      <a:rPr lang="en-GB" sz="2800" b="0" i="1" smtClean="0">
                        <a:latin typeface="Cambria Math" panose="02040503050406030204" pitchFamily="18" charset="0"/>
                      </a:rPr>
                      <m:t>=</m:t>
                    </m:r>
                    <m:r>
                      <a:rPr lang="en-GB" sz="2800" b="0" i="1" smtClean="0">
                        <a:latin typeface="Cambria Math" panose="02040503050406030204" pitchFamily="18" charset="0"/>
                      </a:rPr>
                      <m:t>0</m:t>
                    </m:r>
                  </m:oMath>
                </a14:m>
                <a:r>
                  <a:rPr lang="en-GB" sz="2800" dirty="0">
                    <a:latin typeface="Times New Roman" panose="02020603050405020304" pitchFamily="18" charset="0"/>
                    <a:cs typeface="Times New Roman" panose="02020603050405020304" pitchFamily="18" charset="0"/>
                  </a:rPr>
                  <a:t> initial  (</a:t>
                </a:r>
                <a14:m>
                  <m:oMath xmlns:m="http://schemas.openxmlformats.org/officeDocument/2006/math">
                    <m:r>
                      <a:rPr lang="en-GB" sz="2800" b="0" i="1" smtClean="0">
                        <a:latin typeface="Cambria Math" panose="02040503050406030204" pitchFamily="18" charset="0"/>
                      </a:rPr>
                      <m:t>𝑖</m:t>
                    </m:r>
                    <m:r>
                      <a:rPr lang="en-GB" sz="2800" b="0" i="1" smtClean="0">
                        <a:latin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𝜉</m:t>
                    </m:r>
                    <m:r>
                      <a:rPr lang="en-GB" sz="2800" b="0" i="1" smtClean="0">
                        <a:latin typeface="Cambria Math" panose="02040503050406030204" pitchFamily="18" charset="0"/>
                        <a:ea typeface="Cambria Math" panose="02040503050406030204" pitchFamily="18" charset="0"/>
                      </a:rPr>
                      <m:t>/</m:t>
                    </m:r>
                    <m:r>
                      <a:rPr lang="en-GB" sz="2800" b="0" i="1" smtClean="0">
                        <a:latin typeface="Cambria Math" panose="02040503050406030204" pitchFamily="18" charset="0"/>
                        <a:ea typeface="Cambria Math" panose="02040503050406030204" pitchFamily="18" charset="0"/>
                      </a:rPr>
                      <m:t>𝑅</m:t>
                    </m:r>
                    <m:r>
                      <a:rPr lang="en-GB" sz="2800" b="0" i="1" smtClean="0">
                        <a:latin typeface="Cambria Math" panose="02040503050406030204" pitchFamily="18" charset="0"/>
                        <a:ea typeface="Cambria Math" panose="02040503050406030204" pitchFamily="18" charset="0"/>
                      </a:rPr>
                      <m:t>)</m:t>
                    </m:r>
                  </m:oMath>
                </a14:m>
                <a:r>
                  <a:rPr lang="en-GB" sz="2800" dirty="0">
                    <a:latin typeface="Times New Roman" panose="02020603050405020304" pitchFamily="18" charset="0"/>
                    <a:cs typeface="Times New Roman" panose="02020603050405020304" pitchFamily="18" charset="0"/>
                  </a:rPr>
                  <a:t> </a:t>
                </a:r>
              </a:p>
            </p:txBody>
          </p:sp>
        </mc:Choice>
        <mc:Fallback xmlns="">
          <p:sp>
            <p:nvSpPr>
              <p:cNvPr id="23" name="TextBox 22">
                <a:extLst>
                  <a:ext uri="{FF2B5EF4-FFF2-40B4-BE49-F238E27FC236}">
                    <a16:creationId xmlns:a16="http://schemas.microsoft.com/office/drawing/2014/main" id="{72D08D24-5D2E-4AFE-89FF-D4E78A5746ED}"/>
                  </a:ext>
                </a:extLst>
              </p:cNvPr>
              <p:cNvSpPr txBox="1">
                <a:spLocks noRot="1" noChangeAspect="1" noMove="1" noResize="1" noEditPoints="1" noAdjustHandles="1" noChangeArrowheads="1" noChangeShapeType="1" noTextEdit="1"/>
              </p:cNvSpPr>
              <p:nvPr/>
            </p:nvSpPr>
            <p:spPr>
              <a:xfrm>
                <a:off x="5226814" y="5934449"/>
                <a:ext cx="3081686" cy="954107"/>
              </a:xfrm>
              <a:prstGeom prst="rect">
                <a:avLst/>
              </a:prstGeom>
              <a:blipFill>
                <a:blip r:embed="rId12"/>
                <a:stretch>
                  <a:fillRect l="-3953" t="-6369" r="-2174" b="-16561"/>
                </a:stretch>
              </a:blipFill>
            </p:spPr>
            <p:txBody>
              <a:bodyPr/>
              <a:lstStyle/>
              <a:p>
                <a:r>
                  <a:rPr lang="en-GB">
                    <a:noFill/>
                  </a:rPr>
                  <a:t> </a:t>
                </a:r>
              </a:p>
            </p:txBody>
          </p:sp>
        </mc:Fallback>
      </mc:AlternateContent>
      <p:grpSp>
        <p:nvGrpSpPr>
          <p:cNvPr id="25" name="Group 24">
            <a:extLst>
              <a:ext uri="{FF2B5EF4-FFF2-40B4-BE49-F238E27FC236}">
                <a16:creationId xmlns:a16="http://schemas.microsoft.com/office/drawing/2014/main" id="{1BC5896C-147F-41EA-88F6-B8E00983AB8D}"/>
              </a:ext>
            </a:extLst>
          </p:cNvPr>
          <p:cNvGrpSpPr/>
          <p:nvPr/>
        </p:nvGrpSpPr>
        <p:grpSpPr>
          <a:xfrm>
            <a:off x="8385050" y="4391558"/>
            <a:ext cx="3298410" cy="2463655"/>
            <a:chOff x="8385050" y="4391558"/>
            <a:chExt cx="3298410" cy="2463655"/>
          </a:xfrm>
        </p:grpSpPr>
        <p:pic>
          <p:nvPicPr>
            <p:cNvPr id="12" name="Picture 11">
              <a:extLst>
                <a:ext uri="{FF2B5EF4-FFF2-40B4-BE49-F238E27FC236}">
                  <a16:creationId xmlns:a16="http://schemas.microsoft.com/office/drawing/2014/main" id="{701BAE6D-AD54-4EE1-97C7-B1530CFD3F81}"/>
                </a:ext>
              </a:extLst>
            </p:cNvPr>
            <p:cNvPicPr>
              <a:picLocks noChangeAspect="1"/>
            </p:cNvPicPr>
            <p:nvPr/>
          </p:nvPicPr>
          <p:blipFill>
            <a:blip r:embed="rId13"/>
            <a:stretch>
              <a:fillRect/>
            </a:stretch>
          </p:blipFill>
          <p:spPr>
            <a:xfrm>
              <a:off x="8385050" y="4391558"/>
              <a:ext cx="3298410" cy="2463655"/>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4F7EC4-4D88-450A-BB6A-293993A9D52A}"/>
                    </a:ext>
                  </a:extLst>
                </p:cNvPr>
                <p:cNvSpPr txBox="1"/>
                <p:nvPr/>
              </p:nvSpPr>
              <p:spPr>
                <a:xfrm>
                  <a:off x="9043465" y="4924284"/>
                  <a:ext cx="371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𝑖</m:t>
                        </m:r>
                        <m:r>
                          <a:rPr lang="en-GB" b="0" i="1" smtClean="0">
                            <a:latin typeface="Cambria Math" panose="02040503050406030204" pitchFamily="18" charset="0"/>
                          </a:rPr>
                          <m:t>=</m:t>
                        </m:r>
                      </m:oMath>
                    </m:oMathPara>
                  </a14:m>
                  <a:endParaRPr lang="en-GB" dirty="0"/>
                </a:p>
              </p:txBody>
            </p:sp>
          </mc:Choice>
          <mc:Fallback xmlns="">
            <p:sp>
              <p:nvSpPr>
                <p:cNvPr id="24" name="TextBox 23">
                  <a:extLst>
                    <a:ext uri="{FF2B5EF4-FFF2-40B4-BE49-F238E27FC236}">
                      <a16:creationId xmlns:a16="http://schemas.microsoft.com/office/drawing/2014/main" id="{FB4F7EC4-4D88-450A-BB6A-293993A9D52A}"/>
                    </a:ext>
                  </a:extLst>
                </p:cNvPr>
                <p:cNvSpPr txBox="1">
                  <a:spLocks noRot="1" noChangeAspect="1" noMove="1" noResize="1" noEditPoints="1" noAdjustHandles="1" noChangeArrowheads="1" noChangeShapeType="1" noTextEdit="1"/>
                </p:cNvSpPr>
                <p:nvPr/>
              </p:nvSpPr>
              <p:spPr>
                <a:xfrm>
                  <a:off x="9043465" y="4924284"/>
                  <a:ext cx="371192" cy="276999"/>
                </a:xfrm>
                <a:prstGeom prst="rect">
                  <a:avLst/>
                </a:prstGeom>
                <a:blipFill>
                  <a:blip r:embed="rId14"/>
                  <a:stretch>
                    <a:fillRect l="-16667" r="-6667" b="-8889"/>
                  </a:stretch>
                </a:blipFill>
              </p:spPr>
              <p:txBody>
                <a:bodyPr/>
                <a:lstStyle/>
                <a:p>
                  <a:r>
                    <a:rPr lang="en-GB">
                      <a:noFill/>
                    </a:rPr>
                    <a:t> </a:t>
                  </a:r>
                </a:p>
              </p:txBody>
            </p:sp>
          </mc:Fallback>
        </mc:AlternateContent>
      </p:grpSp>
    </p:spTree>
    <p:extLst>
      <p:ext uri="{BB962C8B-B14F-4D97-AF65-F5344CB8AC3E}">
        <p14:creationId xmlns:p14="http://schemas.microsoft.com/office/powerpoint/2010/main" val="19538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8957A-C033-4062-B7FE-A23507E150B0}"/>
              </a:ext>
            </a:extLst>
          </p:cNvPr>
          <p:cNvPicPr>
            <a:picLocks noChangeAspect="1"/>
          </p:cNvPicPr>
          <p:nvPr/>
        </p:nvPicPr>
        <p:blipFill>
          <a:blip r:embed="rId2"/>
          <a:stretch>
            <a:fillRect/>
          </a:stretch>
        </p:blipFill>
        <p:spPr>
          <a:xfrm>
            <a:off x="0" y="6531"/>
            <a:ext cx="12192000" cy="1407097"/>
          </a:xfrm>
          <a:prstGeom prst="rect">
            <a:avLst/>
          </a:prstGeom>
        </p:spPr>
      </p:pic>
      <p:grpSp>
        <p:nvGrpSpPr>
          <p:cNvPr id="5" name="Group 4">
            <a:extLst>
              <a:ext uri="{FF2B5EF4-FFF2-40B4-BE49-F238E27FC236}">
                <a16:creationId xmlns:a16="http://schemas.microsoft.com/office/drawing/2014/main" id="{B413A95F-43DD-41C8-8C4F-6841BA9D798A}"/>
              </a:ext>
            </a:extLst>
          </p:cNvPr>
          <p:cNvGrpSpPr/>
          <p:nvPr/>
        </p:nvGrpSpPr>
        <p:grpSpPr>
          <a:xfrm>
            <a:off x="0" y="1666472"/>
            <a:ext cx="12192000" cy="2344173"/>
            <a:chOff x="0" y="1666472"/>
            <a:chExt cx="12192000" cy="2344173"/>
          </a:xfrm>
        </p:grpSpPr>
        <p:pic>
          <p:nvPicPr>
            <p:cNvPr id="3" name="Picture 2">
              <a:extLst>
                <a:ext uri="{FF2B5EF4-FFF2-40B4-BE49-F238E27FC236}">
                  <a16:creationId xmlns:a16="http://schemas.microsoft.com/office/drawing/2014/main" id="{E968E963-DFE6-4925-AC15-36B45C43F19D}"/>
                </a:ext>
              </a:extLst>
            </p:cNvPr>
            <p:cNvPicPr>
              <a:picLocks noChangeAspect="1"/>
            </p:cNvPicPr>
            <p:nvPr/>
          </p:nvPicPr>
          <p:blipFill>
            <a:blip r:embed="rId3"/>
            <a:stretch>
              <a:fillRect/>
            </a:stretch>
          </p:blipFill>
          <p:spPr>
            <a:xfrm>
              <a:off x="0" y="1666472"/>
              <a:ext cx="12192000" cy="2344173"/>
            </a:xfrm>
            <a:prstGeom prst="rect">
              <a:avLst/>
            </a:prstGeom>
          </p:spPr>
        </p:pic>
        <p:sp>
          <p:nvSpPr>
            <p:cNvPr id="4" name="Rectangle 3">
              <a:extLst>
                <a:ext uri="{FF2B5EF4-FFF2-40B4-BE49-F238E27FC236}">
                  <a16:creationId xmlns:a16="http://schemas.microsoft.com/office/drawing/2014/main" id="{4EB6FAD2-270A-4897-933C-0282D2FEB10B}"/>
                </a:ext>
              </a:extLst>
            </p:cNvPr>
            <p:cNvSpPr/>
            <p:nvPr/>
          </p:nvSpPr>
          <p:spPr>
            <a:xfrm>
              <a:off x="10674967" y="1943753"/>
              <a:ext cx="1269710" cy="710620"/>
            </a:xfrm>
            <a:prstGeom prst="rect">
              <a:avLst/>
            </a:prstGeom>
            <a:solidFill>
              <a:srgbClr val="EEF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6050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3C84C3-6FEC-4505-A5A3-AAE383E40AEF}"/>
              </a:ext>
            </a:extLst>
          </p:cNvPr>
          <p:cNvSpPr/>
          <p:nvPr/>
        </p:nvSpPr>
        <p:spPr>
          <a:xfrm>
            <a:off x="0" y="0"/>
            <a:ext cx="3145285"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The Time Constant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7FB69E5-EB96-4D48-9ACA-7065041616E9}"/>
                  </a:ext>
                </a:extLst>
              </p:cNvPr>
              <p:cNvSpPr/>
              <p:nvPr/>
            </p:nvSpPr>
            <p:spPr>
              <a:xfrm>
                <a:off x="0" y="523220"/>
                <a:ext cx="12192000" cy="255454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The product RC that appears in above equations has the dimensions of time (both because the argument of an exponential must be dimensionless and because, in fact,</a:t>
                </a:r>
                <a14:m>
                  <m:oMath xmlns:m="http://schemas.openxmlformats.org/officeDocument/2006/math">
                    <m:r>
                      <a:rPr lang="en-GB" sz="3200" b="0" i="1" smtClean="0">
                        <a:latin typeface="Cambria Math" panose="02040503050406030204" pitchFamily="18" charset="0"/>
                        <a:cs typeface="Times New Roman" panose="02020603050405020304" pitchFamily="18" charset="0"/>
                      </a:rPr>
                      <m:t>1</m:t>
                    </m:r>
                    <m:r>
                      <m:rPr>
                        <m:sty m:val="p"/>
                      </m:rPr>
                      <a:rPr lang="el-GR" sz="3200" b="0" i="1" smtClean="0">
                        <a:latin typeface="Cambria Math" panose="02040503050406030204" pitchFamily="18" charset="0"/>
                        <a:ea typeface="Cambria Math" panose="02040503050406030204" pitchFamily="18" charset="0"/>
                        <a:cs typeface="Times New Roman" panose="02020603050405020304" pitchFamily="18" charset="0"/>
                      </a:rPr>
                      <m:t>Ω</m:t>
                    </m:r>
                    <m:r>
                      <a:rPr lang="el-GR" sz="3200" b="0" i="1" smtClean="0">
                        <a:latin typeface="Cambria Math" panose="02040503050406030204" pitchFamily="18" charset="0"/>
                        <a:ea typeface="Cambria Math" panose="02040503050406030204" pitchFamily="18" charset="0"/>
                        <a:cs typeface="Times New Roman" panose="02020603050405020304" pitchFamily="18" charset="0"/>
                      </a:rPr>
                      <m:t>×1 </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𝐹</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=1</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𝑠</m:t>
                    </m:r>
                  </m:oMath>
                </a14:m>
                <a:r>
                  <a:rPr lang="en-US" sz="3200" dirty="0">
                    <a:latin typeface="Times New Roman" panose="02020603050405020304" pitchFamily="18" charset="0"/>
                    <a:cs typeface="Times New Roman" panose="02020603050405020304" pitchFamily="18" charset="0"/>
                  </a:rPr>
                  <a:t>). The product RC is called ‘</a:t>
                </a:r>
                <a:r>
                  <a:rPr lang="en-US" sz="3200" i="1" dirty="0">
                    <a:latin typeface="Times New Roman" panose="02020603050405020304" pitchFamily="18" charset="0"/>
                    <a:cs typeface="Times New Roman" panose="02020603050405020304" pitchFamily="18" charset="0"/>
                  </a:rPr>
                  <a:t>the capacitive time constant(</a:t>
                </a:r>
                <a:r>
                  <a:rPr lang="el-GR" sz="3200" i="1" dirty="0">
                    <a:latin typeface="Times New Roman" panose="02020603050405020304" pitchFamily="18" charset="0"/>
                    <a:cs typeface="Times New Roman" panose="02020603050405020304" pitchFamily="18" charset="0"/>
                  </a:rPr>
                  <a:t>τ</a:t>
                </a:r>
                <a:r>
                  <a:rPr lang="en-GB" sz="3200"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of the circuit and is represented with the symbol </a:t>
                </a:r>
                <a14:m>
                  <m:oMath xmlns:m="http://schemas.openxmlformats.org/officeDocument/2006/math">
                    <m:r>
                      <a:rPr lang="en-US" sz="3200" i="1" smtClean="0">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3200" dirty="0">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87FB69E5-EB96-4D48-9ACA-7065041616E9}"/>
                  </a:ext>
                </a:extLst>
              </p:cNvPr>
              <p:cNvSpPr>
                <a:spLocks noRot="1" noChangeAspect="1" noMove="1" noResize="1" noEditPoints="1" noAdjustHandles="1" noChangeArrowheads="1" noChangeShapeType="1" noTextEdit="1"/>
              </p:cNvSpPr>
              <p:nvPr/>
            </p:nvSpPr>
            <p:spPr>
              <a:xfrm>
                <a:off x="0" y="523220"/>
                <a:ext cx="12192000" cy="2554545"/>
              </a:xfrm>
              <a:prstGeom prst="rect">
                <a:avLst/>
              </a:prstGeom>
              <a:blipFill>
                <a:blip r:embed="rId2"/>
                <a:stretch>
                  <a:fillRect l="-1250" t="-3341" b="-6683"/>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15FA3F5C-431B-488F-B30C-28FE2A3A4AE9}"/>
              </a:ext>
            </a:extLst>
          </p:cNvPr>
          <p:cNvPicPr>
            <a:picLocks noChangeAspect="1"/>
          </p:cNvPicPr>
          <p:nvPr/>
        </p:nvPicPr>
        <p:blipFill>
          <a:blip r:embed="rId3"/>
          <a:stretch>
            <a:fillRect/>
          </a:stretch>
        </p:blipFill>
        <p:spPr>
          <a:xfrm>
            <a:off x="2716090" y="3352892"/>
            <a:ext cx="6660582" cy="1311342"/>
          </a:xfrm>
          <a:prstGeom prst="rect">
            <a:avLst/>
          </a:prstGeom>
        </p:spPr>
      </p:pic>
      <p:pic>
        <p:nvPicPr>
          <p:cNvPr id="5" name="Picture 4">
            <a:extLst>
              <a:ext uri="{FF2B5EF4-FFF2-40B4-BE49-F238E27FC236}">
                <a16:creationId xmlns:a16="http://schemas.microsoft.com/office/drawing/2014/main" id="{329313D5-8CD0-483C-B8A9-01FDCD9031F0}"/>
              </a:ext>
            </a:extLst>
          </p:cNvPr>
          <p:cNvPicPr>
            <a:picLocks noChangeAspect="1"/>
          </p:cNvPicPr>
          <p:nvPr/>
        </p:nvPicPr>
        <p:blipFill>
          <a:blip r:embed="rId4"/>
          <a:stretch>
            <a:fillRect/>
          </a:stretch>
        </p:blipFill>
        <p:spPr>
          <a:xfrm>
            <a:off x="2647319" y="5730012"/>
            <a:ext cx="6576446" cy="1127988"/>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2B73632-C9A3-4357-BC69-74A0A2605D09}"/>
                  </a:ext>
                </a:extLst>
              </p:cNvPr>
              <p:cNvSpPr/>
              <p:nvPr/>
            </p:nvSpPr>
            <p:spPr>
              <a:xfrm>
                <a:off x="0" y="5143972"/>
                <a:ext cx="12192000" cy="584775"/>
              </a:xfrm>
              <a:prstGeom prst="rect">
                <a:avLst/>
              </a:prstGeom>
            </p:spPr>
            <p:txBody>
              <a:bodyPr wrap="square">
                <a:spAutoFit/>
              </a:bodyPr>
              <a:lstStyle/>
              <a:p>
                <a:r>
                  <a:rPr lang="en-US" sz="3200" dirty="0">
                    <a:solidFill>
                      <a:srgbClr val="231F20"/>
                    </a:solidFill>
                    <a:latin typeface="Times New Roman" panose="02020603050405020304" pitchFamily="18" charset="0"/>
                    <a:cs typeface="Times New Roman" panose="02020603050405020304" pitchFamily="18" charset="0"/>
                  </a:rPr>
                  <a:t>at time </a:t>
                </a:r>
                <a14:m>
                  <m:oMath xmlns:m="http://schemas.openxmlformats.org/officeDocument/2006/math">
                    <m:r>
                      <a:rPr lang="en-GB" sz="3200" b="0" i="1" smtClean="0">
                        <a:solidFill>
                          <a:srgbClr val="231F20"/>
                        </a:solidFill>
                        <a:latin typeface="Cambria Math" panose="02040503050406030204" pitchFamily="18" charset="0"/>
                        <a:cs typeface="Times New Roman" panose="02020603050405020304" pitchFamily="18" charset="0"/>
                      </a:rPr>
                      <m:t>𝑡</m:t>
                    </m:r>
                    <m:r>
                      <a:rPr lang="en-GB" sz="3200" b="0" i="1" smtClean="0">
                        <a:solidFill>
                          <a:srgbClr val="231F20"/>
                        </a:solidFill>
                        <a:latin typeface="Cambria Math" panose="02040503050406030204" pitchFamily="18" charset="0"/>
                        <a:cs typeface="Times New Roman" panose="02020603050405020304" pitchFamily="18" charset="0"/>
                      </a:rPr>
                      <m:t>=</m:t>
                    </m:r>
                    <m:r>
                      <a:rPr lang="en-GB" sz="3200" b="0" i="1" smtClean="0">
                        <a:solidFill>
                          <a:srgbClr val="231F20"/>
                        </a:solidFill>
                        <a:latin typeface="Cambria Math" panose="02040503050406030204" pitchFamily="18" charset="0"/>
                        <a:ea typeface="Cambria Math" panose="02040503050406030204" pitchFamily="18" charset="0"/>
                        <a:cs typeface="Times New Roman" panose="02020603050405020304" pitchFamily="18" charset="0"/>
                      </a:rPr>
                      <m:t>𝜏</m:t>
                    </m:r>
                    <m:r>
                      <a:rPr lang="en-GB" sz="3200" b="0" i="1" smtClean="0">
                        <a:solidFill>
                          <a:srgbClr val="231F20"/>
                        </a:solidFill>
                        <a:latin typeface="Cambria Math" panose="02040503050406030204" pitchFamily="18" charset="0"/>
                        <a:ea typeface="Cambria Math" panose="02040503050406030204" pitchFamily="18" charset="0"/>
                        <a:cs typeface="Times New Roman" panose="02020603050405020304" pitchFamily="18" charset="0"/>
                      </a:rPr>
                      <m:t>=</m:t>
                    </m:r>
                    <m:r>
                      <a:rPr lang="en-GB" sz="3200" b="0" i="1" smtClean="0">
                        <a:solidFill>
                          <a:srgbClr val="231F20"/>
                        </a:solidFill>
                        <a:latin typeface="Cambria Math" panose="02040503050406030204" pitchFamily="18" charset="0"/>
                        <a:ea typeface="Cambria Math" panose="02040503050406030204" pitchFamily="18" charset="0"/>
                        <a:cs typeface="Times New Roman" panose="02020603050405020304" pitchFamily="18" charset="0"/>
                      </a:rPr>
                      <m:t>𝑅𝐶</m:t>
                    </m:r>
                  </m:oMath>
                </a14:m>
                <a:r>
                  <a:rPr lang="en-US" sz="3200" dirty="0">
                    <a:solidFill>
                      <a:srgbClr val="231F20"/>
                    </a:solidFill>
                    <a:latin typeface="Times New Roman" panose="02020603050405020304" pitchFamily="18" charset="0"/>
                    <a:cs typeface="Times New Roman" panose="02020603050405020304" pitchFamily="18" charset="0"/>
                  </a:rPr>
                  <a:t> the charge on the initially uncharged capacitor </a:t>
                </a:r>
                <a:endParaRPr lang="en-GB" sz="3200" dirty="0">
                  <a:latin typeface="Times New Roman" panose="02020603050405020304" pitchFamily="18"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12B73632-C9A3-4357-BC69-74A0A2605D09}"/>
                  </a:ext>
                </a:extLst>
              </p:cNvPr>
              <p:cNvSpPr>
                <a:spLocks noRot="1" noChangeAspect="1" noMove="1" noResize="1" noEditPoints="1" noAdjustHandles="1" noChangeArrowheads="1" noChangeShapeType="1" noTextEdit="1"/>
              </p:cNvSpPr>
              <p:nvPr/>
            </p:nvSpPr>
            <p:spPr>
              <a:xfrm>
                <a:off x="0" y="5143972"/>
                <a:ext cx="12192000" cy="584775"/>
              </a:xfrm>
              <a:prstGeom prst="rect">
                <a:avLst/>
              </a:prstGeom>
              <a:blipFill>
                <a:blip r:embed="rId5"/>
                <a:stretch>
                  <a:fillRect l="-1250" t="-14583" b="-32292"/>
                </a:stretch>
              </a:blipFill>
            </p:spPr>
            <p:txBody>
              <a:bodyPr/>
              <a:lstStyle/>
              <a:p>
                <a:r>
                  <a:rPr lang="en-GB">
                    <a:noFill/>
                  </a:rPr>
                  <a:t> </a:t>
                </a:r>
              </a:p>
            </p:txBody>
          </p:sp>
        </mc:Fallback>
      </mc:AlternateContent>
    </p:spTree>
    <p:extLst>
      <p:ext uri="{BB962C8B-B14F-4D97-AF65-F5344CB8AC3E}">
        <p14:creationId xmlns:p14="http://schemas.microsoft.com/office/powerpoint/2010/main" val="38647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7A439D8-8171-4CAA-B544-5F2AA73F4F6A}"/>
                  </a:ext>
                </a:extLst>
              </p:cNvPr>
              <p:cNvSpPr/>
              <p:nvPr/>
            </p:nvSpPr>
            <p:spPr>
              <a:xfrm>
                <a:off x="0" y="0"/>
                <a:ext cx="5998295" cy="206210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In words, during the first time constant </a:t>
                </a:r>
                <a14:m>
                  <m:oMath xmlns:m="http://schemas.openxmlformats.org/officeDocument/2006/math">
                    <m:r>
                      <a:rPr lang="en-US" sz="3200" i="1" smtClean="0">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3200" dirty="0">
                    <a:latin typeface="Times New Roman" panose="02020603050405020304" pitchFamily="18" charset="0"/>
                    <a:cs typeface="Times New Roman" panose="02020603050405020304" pitchFamily="18" charset="0"/>
                  </a:rPr>
                  <a:t> the charge has increased from zero to 63% of its final value (full) </a:t>
                </a:r>
                <a14:m>
                  <m:oMath xmlns:m="http://schemas.openxmlformats.org/officeDocument/2006/math">
                    <m:r>
                      <a:rPr lang="en-GB" sz="3200" b="0" i="1" smtClean="0">
                        <a:latin typeface="Cambria Math" panose="02040503050406030204" pitchFamily="18" charset="0"/>
                        <a:cs typeface="Times New Roman" panose="02020603050405020304" pitchFamily="18" charset="0"/>
                      </a:rPr>
                      <m:t>𝐶</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𝜉</m:t>
                    </m:r>
                  </m:oMath>
                </a14:m>
                <a:r>
                  <a:rPr lang="en-US" sz="3200" dirty="0">
                    <a:latin typeface="Times New Roman" panose="02020603050405020304" pitchFamily="18" charset="0"/>
                    <a:cs typeface="Times New Roman" panose="02020603050405020304" pitchFamily="18" charset="0"/>
                  </a:rPr>
                  <a:t>. </a:t>
                </a:r>
                <a:endParaRPr lang="en-GB" sz="3200" dirty="0">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97A439D8-8171-4CAA-B544-5F2AA73F4F6A}"/>
                  </a:ext>
                </a:extLst>
              </p:cNvPr>
              <p:cNvSpPr>
                <a:spLocks noRot="1" noChangeAspect="1" noMove="1" noResize="1" noEditPoints="1" noAdjustHandles="1" noChangeArrowheads="1" noChangeShapeType="1" noTextEdit="1"/>
              </p:cNvSpPr>
              <p:nvPr/>
            </p:nvSpPr>
            <p:spPr>
              <a:xfrm>
                <a:off x="0" y="0"/>
                <a:ext cx="5998295" cy="2062103"/>
              </a:xfrm>
              <a:prstGeom prst="rect">
                <a:avLst/>
              </a:prstGeom>
              <a:blipFill>
                <a:blip r:embed="rId2"/>
                <a:stretch>
                  <a:fillRect l="-2541" t="-4142" r="-2541" b="-8580"/>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363BDCD7-4568-40C9-B1B1-5E3D946D06CF}"/>
              </a:ext>
            </a:extLst>
          </p:cNvPr>
          <p:cNvPicPr>
            <a:picLocks noChangeAspect="1"/>
          </p:cNvPicPr>
          <p:nvPr/>
        </p:nvPicPr>
        <p:blipFill>
          <a:blip r:embed="rId3"/>
          <a:stretch>
            <a:fillRect/>
          </a:stretch>
        </p:blipFill>
        <p:spPr>
          <a:xfrm>
            <a:off x="6742975" y="150147"/>
            <a:ext cx="4922954" cy="84438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C6199-0CE5-48C1-8FCE-C283EA8CC471}"/>
                  </a:ext>
                </a:extLst>
              </p:cNvPr>
              <p:cNvSpPr txBox="1"/>
              <p:nvPr/>
            </p:nvSpPr>
            <p:spPr>
              <a:xfrm>
                <a:off x="326064" y="5973356"/>
                <a:ext cx="6989135" cy="584775"/>
              </a:xfrm>
              <a:prstGeom prst="rect">
                <a:avLst/>
              </a:prstGeom>
              <a:noFill/>
            </p:spPr>
            <p:txBody>
              <a:bodyPr wrap="square" rtlCol="0">
                <a:spAutoFit/>
              </a:bodyPr>
              <a:lstStyle/>
              <a:p>
                <a:r>
                  <a:rPr lang="en-GB" sz="3200" dirty="0">
                    <a:latin typeface="Times New Roman" panose="02020603050405020304" pitchFamily="18" charset="0"/>
                    <a:cs typeface="Times New Roman" panose="02020603050405020304" pitchFamily="18" charset="0"/>
                  </a:rPr>
                  <a:t>How the plot will be for </a:t>
                </a:r>
                <a14:m>
                  <m:oMath xmlns:m="http://schemas.openxmlformats.org/officeDocument/2006/math">
                    <m:r>
                      <m:rPr>
                        <m:sty m:val="p"/>
                      </m:rPr>
                      <a:rPr lang="el-GR" sz="3200" b="0" i="1" smtClean="0">
                        <a:latin typeface="Cambria Math" panose="02040503050406030204" pitchFamily="18" charset="0"/>
                        <a:ea typeface="Cambria Math" panose="02040503050406030204" pitchFamily="18" charset="0"/>
                      </a:rPr>
                      <m:t>τ</m:t>
                    </m:r>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rPr>
                      <m:t>10 </m:t>
                    </m:r>
                    <m:r>
                      <a:rPr lang="en-GB" sz="3200" b="0" i="1" smtClean="0">
                        <a:latin typeface="Cambria Math" panose="02040503050406030204" pitchFamily="18" charset="0"/>
                      </a:rPr>
                      <m:t>𝑚𝑠</m:t>
                    </m:r>
                  </m:oMath>
                </a14:m>
                <a:r>
                  <a:rPr lang="en-GB" sz="3200" dirty="0">
                    <a:latin typeface="Times New Roman" panose="02020603050405020304" pitchFamily="18"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BC0C6199-0CE5-48C1-8FCE-C283EA8CC471}"/>
                  </a:ext>
                </a:extLst>
              </p:cNvPr>
              <p:cNvSpPr txBox="1">
                <a:spLocks noRot="1" noChangeAspect="1" noMove="1" noResize="1" noEditPoints="1" noAdjustHandles="1" noChangeArrowheads="1" noChangeShapeType="1" noTextEdit="1"/>
              </p:cNvSpPr>
              <p:nvPr/>
            </p:nvSpPr>
            <p:spPr>
              <a:xfrm>
                <a:off x="326064" y="5973356"/>
                <a:ext cx="6989135" cy="584775"/>
              </a:xfrm>
              <a:prstGeom prst="rect">
                <a:avLst/>
              </a:prstGeom>
              <a:blipFill>
                <a:blip r:embed="rId4"/>
                <a:stretch>
                  <a:fillRect l="-2180" t="-14583" b="-32292"/>
                </a:stretch>
              </a:blipFill>
            </p:spPr>
            <p:txBody>
              <a:bodyPr/>
              <a:lstStyle/>
              <a:p>
                <a:r>
                  <a:rPr lang="en-GB">
                    <a:noFill/>
                  </a:rPr>
                  <a:t> </a:t>
                </a:r>
              </a:p>
            </p:txBody>
          </p:sp>
        </mc:Fallback>
      </mc:AlternateContent>
      <p:grpSp>
        <p:nvGrpSpPr>
          <p:cNvPr id="13" name="Group 12">
            <a:extLst>
              <a:ext uri="{FF2B5EF4-FFF2-40B4-BE49-F238E27FC236}">
                <a16:creationId xmlns:a16="http://schemas.microsoft.com/office/drawing/2014/main" id="{E200E459-5E37-41A4-BF73-86966328EBE3}"/>
              </a:ext>
            </a:extLst>
          </p:cNvPr>
          <p:cNvGrpSpPr/>
          <p:nvPr/>
        </p:nvGrpSpPr>
        <p:grpSpPr>
          <a:xfrm>
            <a:off x="5998295" y="914400"/>
            <a:ext cx="6193705" cy="5112063"/>
            <a:chOff x="5998295" y="914400"/>
            <a:chExt cx="6193705" cy="5112063"/>
          </a:xfrm>
        </p:grpSpPr>
        <p:pic>
          <p:nvPicPr>
            <p:cNvPr id="8" name="Picture 7">
              <a:extLst>
                <a:ext uri="{FF2B5EF4-FFF2-40B4-BE49-F238E27FC236}">
                  <a16:creationId xmlns:a16="http://schemas.microsoft.com/office/drawing/2014/main" id="{2FAEAD5C-D988-4147-8811-12CBB8C46C57}"/>
                </a:ext>
              </a:extLst>
            </p:cNvPr>
            <p:cNvPicPr>
              <a:picLocks noChangeAspect="1"/>
            </p:cNvPicPr>
            <p:nvPr/>
          </p:nvPicPr>
          <p:blipFill>
            <a:blip r:embed="rId5"/>
            <a:stretch>
              <a:fillRect/>
            </a:stretch>
          </p:blipFill>
          <p:spPr>
            <a:xfrm>
              <a:off x="5998295" y="1526197"/>
              <a:ext cx="6193705" cy="4500266"/>
            </a:xfrm>
            <a:prstGeom prst="rect">
              <a:avLst/>
            </a:prstGeom>
          </p:spPr>
        </p:pic>
        <p:cxnSp>
          <p:nvCxnSpPr>
            <p:cNvPr id="12" name="Straight Arrow Connector 11">
              <a:extLst>
                <a:ext uri="{FF2B5EF4-FFF2-40B4-BE49-F238E27FC236}">
                  <a16:creationId xmlns:a16="http://schemas.microsoft.com/office/drawing/2014/main" id="{1B6430B8-58A1-4DAA-A2FB-5C30D4BAFF0A}"/>
                </a:ext>
              </a:extLst>
            </p:cNvPr>
            <p:cNvCxnSpPr/>
            <p:nvPr/>
          </p:nvCxnSpPr>
          <p:spPr>
            <a:xfrm flipV="1">
              <a:off x="7946065" y="914400"/>
              <a:ext cx="2551814" cy="283534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183CCA7-D7B1-4EB1-8936-95824A33EBE9}"/>
                  </a:ext>
                </a:extLst>
              </p:cNvPr>
              <p:cNvSpPr/>
              <p:nvPr/>
            </p:nvSpPr>
            <p:spPr>
              <a:xfrm>
                <a:off x="0" y="1924279"/>
                <a:ext cx="6096000" cy="4031873"/>
              </a:xfrm>
              <a:prstGeom prst="rect">
                <a:avLst/>
              </a:prstGeom>
            </p:spPr>
            <p:txBody>
              <a:bodyPr>
                <a:spAutoFit/>
              </a:bodyPr>
              <a:lstStyle/>
              <a:p>
                <a:r>
                  <a:rPr lang="en-US" sz="3200" dirty="0">
                    <a:latin typeface="Times New Roman" panose="02020603050405020304" pitchFamily="18" charset="0"/>
                    <a:cs typeface="Times New Roman" panose="02020603050405020304" pitchFamily="18" charset="0"/>
                  </a:rPr>
                  <a:t>The small triangles in figure along the time axes mark successive intervals of one time constant     (</a:t>
                </a: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𝜏</m:t>
                    </m:r>
                    <m:r>
                      <a:rPr lang="en-GB" sz="3200" i="1">
                        <a:latin typeface="Cambria Math" panose="02040503050406030204" pitchFamily="18" charset="0"/>
                        <a:ea typeface="Cambria Math" panose="02040503050406030204" pitchFamily="18" charset="0"/>
                        <a:cs typeface="Times New Roman" panose="02020603050405020304" pitchFamily="18" charset="0"/>
                      </a:rPr>
                      <m:t>=</m:t>
                    </m:r>
                    <m:r>
                      <a:rPr lang="en-GB" sz="3200" i="1">
                        <a:latin typeface="Cambria Math" panose="02040503050406030204" pitchFamily="18" charset="0"/>
                        <a:ea typeface="Cambria Math" panose="02040503050406030204" pitchFamily="18" charset="0"/>
                        <a:cs typeface="Times New Roman" panose="02020603050405020304" pitchFamily="18" charset="0"/>
                      </a:rPr>
                      <m:t>𝑅𝐶</m:t>
                    </m:r>
                    <m:r>
                      <a:rPr lang="en-GB" sz="32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3200" dirty="0">
                    <a:latin typeface="Times New Roman" panose="02020603050405020304" pitchFamily="18" charset="0"/>
                    <a:cs typeface="Times New Roman" panose="02020603050405020304" pitchFamily="18" charset="0"/>
                  </a:rPr>
                  <a:t> during the charging of the capacitor. In figure, the circuit with </a:t>
                </a: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𝜏</m:t>
                    </m:r>
                    <m:r>
                      <a:rPr lang="en-GB" sz="3200" i="1">
                        <a:latin typeface="Cambria Math" panose="02040503050406030204" pitchFamily="18" charset="0"/>
                        <a:ea typeface="Cambria Math" panose="02040503050406030204" pitchFamily="18" charset="0"/>
                        <a:cs typeface="Times New Roman" panose="02020603050405020304" pitchFamily="18" charset="0"/>
                      </a:rPr>
                      <m:t>=2 </m:t>
                    </m:r>
                    <m:r>
                      <a:rPr lang="en-GB" sz="3200" i="1">
                        <a:latin typeface="Cambria Math" panose="02040503050406030204" pitchFamily="18" charset="0"/>
                        <a:ea typeface="Cambria Math" panose="02040503050406030204" pitchFamily="18" charset="0"/>
                        <a:cs typeface="Times New Roman" panose="02020603050405020304" pitchFamily="18" charset="0"/>
                      </a:rPr>
                      <m:t>𝑚𝑠</m:t>
                    </m:r>
                  </m:oMath>
                </a14:m>
                <a:r>
                  <a:rPr lang="en-US" sz="3200" dirty="0">
                    <a:latin typeface="Times New Roman" panose="02020603050405020304" pitchFamily="18" charset="0"/>
                    <a:cs typeface="Times New Roman" panose="02020603050405020304" pitchFamily="18" charset="0"/>
                  </a:rPr>
                  <a:t> charges quickly while one with </a:t>
                </a: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𝜏</m:t>
                    </m:r>
                    <m:r>
                      <a:rPr lang="en-GB" sz="3200" i="1">
                        <a:latin typeface="Cambria Math" panose="02040503050406030204" pitchFamily="18" charset="0"/>
                        <a:ea typeface="Cambria Math" panose="02040503050406030204" pitchFamily="18" charset="0"/>
                        <a:cs typeface="Times New Roman" panose="02020603050405020304" pitchFamily="18" charset="0"/>
                      </a:rPr>
                      <m:t>=10 </m:t>
                    </m:r>
                    <m:r>
                      <a:rPr lang="en-GB" sz="3200" i="1">
                        <a:latin typeface="Cambria Math" panose="02040503050406030204" pitchFamily="18" charset="0"/>
                        <a:ea typeface="Cambria Math" panose="02040503050406030204" pitchFamily="18" charset="0"/>
                        <a:cs typeface="Times New Roman" panose="02020603050405020304" pitchFamily="18" charset="0"/>
                      </a:rPr>
                      <m:t>𝑚𝑠</m:t>
                    </m:r>
                  </m:oMath>
                </a14:m>
                <a:r>
                  <a:rPr lang="en-US" sz="3200" dirty="0">
                    <a:latin typeface="Times New Roman" panose="02020603050405020304" pitchFamily="18" charset="0"/>
                    <a:cs typeface="Times New Roman" panose="02020603050405020304" pitchFamily="18" charset="0"/>
                  </a:rPr>
                  <a:t> charges much more slowly</a:t>
                </a:r>
                <a:endParaRPr lang="en-GB" sz="3200" dirty="0">
                  <a:latin typeface="Times New Roman" panose="02020603050405020304" pitchFamily="18" charset="0"/>
                  <a:cs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id="{0183CCA7-D7B1-4EB1-8936-95824A33EBE9}"/>
                  </a:ext>
                </a:extLst>
              </p:cNvPr>
              <p:cNvSpPr>
                <a:spLocks noRot="1" noChangeAspect="1" noMove="1" noResize="1" noEditPoints="1" noAdjustHandles="1" noChangeArrowheads="1" noChangeShapeType="1" noTextEdit="1"/>
              </p:cNvSpPr>
              <p:nvPr/>
            </p:nvSpPr>
            <p:spPr>
              <a:xfrm>
                <a:off x="0" y="1924279"/>
                <a:ext cx="6096000" cy="4031873"/>
              </a:xfrm>
              <a:prstGeom prst="rect">
                <a:avLst/>
              </a:prstGeom>
              <a:blipFill>
                <a:blip r:embed="rId6"/>
                <a:stretch>
                  <a:fillRect l="-2500" t="-2118" r="-3400" b="-3933"/>
                </a:stretch>
              </a:blipFill>
            </p:spPr>
            <p:txBody>
              <a:bodyPr/>
              <a:lstStyle/>
              <a:p>
                <a:r>
                  <a:rPr lang="en-GB">
                    <a:noFill/>
                  </a:rPr>
                  <a:t> </a:t>
                </a:r>
              </a:p>
            </p:txBody>
          </p:sp>
        </mc:Fallback>
      </mc:AlternateContent>
    </p:spTree>
    <p:extLst>
      <p:ext uri="{BB962C8B-B14F-4D97-AF65-F5344CB8AC3E}">
        <p14:creationId xmlns:p14="http://schemas.microsoft.com/office/powerpoint/2010/main" val="29582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4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5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5351A-040B-4B07-A3B6-1C9CEAB1546B}"/>
              </a:ext>
            </a:extLst>
          </p:cNvPr>
          <p:cNvSpPr/>
          <p:nvPr/>
        </p:nvSpPr>
        <p:spPr>
          <a:xfrm>
            <a:off x="0" y="0"/>
            <a:ext cx="4471096" cy="584775"/>
          </a:xfrm>
          <a:prstGeom prst="rect">
            <a:avLst/>
          </a:prstGeom>
        </p:spPr>
        <p:txBody>
          <a:bodyPr wrap="none">
            <a:spAutoFit/>
          </a:bodyPr>
          <a:lstStyle/>
          <a:p>
            <a:r>
              <a:rPr lang="en-GB"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Discharging a Capacitor</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55BC345-A97A-4E87-9B6F-D69F65EA5BA4}"/>
                  </a:ext>
                </a:extLst>
              </p:cNvPr>
              <p:cNvSpPr/>
              <p:nvPr/>
            </p:nvSpPr>
            <p:spPr>
              <a:xfrm>
                <a:off x="92148" y="733656"/>
                <a:ext cx="12192000"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The differential equation describing q(t) is like previous equation except that now, with no battery in the discharge loop, </a:t>
                </a:r>
                <a14:m>
                  <m:oMath xmlns:m="http://schemas.openxmlformats.org/officeDocument/2006/math">
                    <m:r>
                      <a:rPr lang="en-US" sz="3200" i="1" smtClean="0">
                        <a:latin typeface="Cambria Math" panose="02040503050406030204" pitchFamily="18" charset="0"/>
                        <a:ea typeface="Cambria Math" panose="02040503050406030204" pitchFamily="18" charset="0"/>
                        <a:cs typeface="Times New Roman" panose="02020603050405020304" pitchFamily="18" charset="0"/>
                      </a:rPr>
                      <m:t>𝜉</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0</m:t>
                    </m:r>
                  </m:oMath>
                </a14:m>
                <a:r>
                  <a:rPr lang="en-US" sz="3200" dirty="0">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D55BC345-A97A-4E87-9B6F-D69F65EA5BA4}"/>
                  </a:ext>
                </a:extLst>
              </p:cNvPr>
              <p:cNvSpPr>
                <a:spLocks noRot="1" noChangeAspect="1" noMove="1" noResize="1" noEditPoints="1" noAdjustHandles="1" noChangeArrowheads="1" noChangeShapeType="1" noTextEdit="1"/>
              </p:cNvSpPr>
              <p:nvPr/>
            </p:nvSpPr>
            <p:spPr>
              <a:xfrm>
                <a:off x="92148" y="733656"/>
                <a:ext cx="12192000" cy="1077218"/>
              </a:xfrm>
              <a:prstGeom prst="rect">
                <a:avLst/>
              </a:prstGeom>
              <a:blipFill>
                <a:blip r:embed="rId2"/>
                <a:stretch>
                  <a:fillRect l="-1250" t="-7910" r="-150" b="-16949"/>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6B942463-5FC9-46E0-B2DC-972F656C9FB8}"/>
              </a:ext>
            </a:extLst>
          </p:cNvPr>
          <p:cNvPicPr>
            <a:picLocks noChangeAspect="1"/>
          </p:cNvPicPr>
          <p:nvPr/>
        </p:nvPicPr>
        <p:blipFill>
          <a:blip r:embed="rId3"/>
          <a:stretch>
            <a:fillRect/>
          </a:stretch>
        </p:blipFill>
        <p:spPr>
          <a:xfrm>
            <a:off x="2972435" y="1959755"/>
            <a:ext cx="6247129" cy="954107"/>
          </a:xfrm>
          <a:prstGeom prst="rect">
            <a:avLst/>
          </a:prstGeom>
        </p:spPr>
      </p:pic>
      <p:pic>
        <p:nvPicPr>
          <p:cNvPr id="5" name="Picture 4">
            <a:extLst>
              <a:ext uri="{FF2B5EF4-FFF2-40B4-BE49-F238E27FC236}">
                <a16:creationId xmlns:a16="http://schemas.microsoft.com/office/drawing/2014/main" id="{EF35C9D0-89ED-40D5-95DA-8D4BD48D9453}"/>
              </a:ext>
            </a:extLst>
          </p:cNvPr>
          <p:cNvPicPr>
            <a:picLocks noChangeAspect="1"/>
          </p:cNvPicPr>
          <p:nvPr/>
        </p:nvPicPr>
        <p:blipFill>
          <a:blip r:embed="rId4"/>
          <a:stretch>
            <a:fillRect/>
          </a:stretch>
        </p:blipFill>
        <p:spPr>
          <a:xfrm>
            <a:off x="0" y="2913862"/>
            <a:ext cx="12192000" cy="171126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A2ABF7F-FFE1-4D60-A7AC-217E8CA96DA5}"/>
                  </a:ext>
                </a:extLst>
              </p:cNvPr>
              <p:cNvSpPr/>
              <p:nvPr/>
            </p:nvSpPr>
            <p:spPr>
              <a:xfrm>
                <a:off x="-21834" y="4766723"/>
                <a:ext cx="12192000" cy="206210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tells us that q decreases exponentially with time, at a rate that is set by the capacitive time constant </a:t>
                </a:r>
                <a14:m>
                  <m:oMath xmlns:m="http://schemas.openxmlformats.org/officeDocument/2006/math">
                    <m:r>
                      <a:rPr lang="en-US" sz="3200" i="1" smtClean="0">
                        <a:latin typeface="Cambria Math" panose="02040503050406030204" pitchFamily="18" charset="0"/>
                        <a:ea typeface="Cambria Math" panose="02040503050406030204" pitchFamily="18" charset="0"/>
                        <a:cs typeface="Times New Roman" panose="02020603050405020304" pitchFamily="18" charset="0"/>
                      </a:rPr>
                      <m:t>𝜏</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𝑅𝐶</m:t>
                    </m:r>
                  </m:oMath>
                </a14:m>
                <a:r>
                  <a:rPr lang="en-US" sz="3200" dirty="0">
                    <a:latin typeface="Times New Roman" panose="02020603050405020304" pitchFamily="18" charset="0"/>
                    <a:cs typeface="Times New Roman" panose="02020603050405020304" pitchFamily="18" charset="0"/>
                  </a:rPr>
                  <a:t>. At time </a:t>
                </a:r>
                <a14:m>
                  <m:oMath xmlns:m="http://schemas.openxmlformats.org/officeDocument/2006/math">
                    <m:r>
                      <a:rPr lang="en-GB" sz="3200" b="0" i="1" smtClean="0">
                        <a:latin typeface="Cambria Math" panose="02040503050406030204" pitchFamily="18" charset="0"/>
                        <a:cs typeface="Times New Roman" panose="02020603050405020304" pitchFamily="18" charset="0"/>
                      </a:rPr>
                      <m:t>𝑡</m:t>
                    </m:r>
                    <m:r>
                      <a:rPr lang="en-GB" sz="3200" b="0" i="1" smtClean="0">
                        <a:latin typeface="Cambria Math" panose="02040503050406030204" pitchFamily="18" charset="0"/>
                        <a:cs typeface="Times New Roman" panose="02020603050405020304" pitchFamily="18" charset="0"/>
                      </a:rPr>
                      <m:t>=</m:t>
                    </m:r>
                    <m:r>
                      <a:rPr lang="en-GB" sz="3200" b="0" i="1" smtClean="0">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3200" dirty="0">
                    <a:latin typeface="Times New Roman" panose="02020603050405020304" pitchFamily="18" charset="0"/>
                    <a:cs typeface="Times New Roman" panose="02020603050405020304" pitchFamily="18" charset="0"/>
                  </a:rPr>
                  <a:t>, the capacitor’s charge has been reduced to </a:t>
                </a:r>
                <a14:m>
                  <m:oMath xmlns:m="http://schemas.openxmlformats.org/officeDocument/2006/math">
                    <m:sSub>
                      <m:sSubPr>
                        <m:ctrlPr>
                          <a:rPr lang="en-US" sz="3200" i="1" smtClean="0">
                            <a:latin typeface="Cambria Math" panose="02040503050406030204" pitchFamily="18" charset="0"/>
                            <a:cs typeface="Times New Roman" panose="02020603050405020304" pitchFamily="18" charset="0"/>
                          </a:rPr>
                        </m:ctrlPr>
                      </m:sSubPr>
                      <m:e>
                        <m:r>
                          <a:rPr lang="en-GB" sz="3200" b="0" i="1" smtClean="0">
                            <a:latin typeface="Cambria Math" panose="02040503050406030204" pitchFamily="18" charset="0"/>
                            <a:cs typeface="Times New Roman" panose="02020603050405020304" pitchFamily="18" charset="0"/>
                          </a:rPr>
                          <m:t>𝑞</m:t>
                        </m:r>
                      </m:e>
                      <m:sub>
                        <m:r>
                          <a:rPr lang="en-GB" sz="3200" b="0" i="1" smtClean="0">
                            <a:latin typeface="Cambria Math" panose="02040503050406030204" pitchFamily="18" charset="0"/>
                            <a:cs typeface="Times New Roman" panose="02020603050405020304" pitchFamily="18" charset="0"/>
                          </a:rPr>
                          <m:t>𝑜</m:t>
                        </m:r>
                      </m:sub>
                    </m:sSub>
                    <m:sSup>
                      <m:sSupPr>
                        <m:ctrlPr>
                          <a:rPr lang="en-GB" sz="3200" b="0" i="1" smtClean="0">
                            <a:latin typeface="Cambria Math" panose="02040503050406030204" pitchFamily="18" charset="0"/>
                            <a:cs typeface="Times New Roman" panose="02020603050405020304" pitchFamily="18" charset="0"/>
                          </a:rPr>
                        </m:ctrlPr>
                      </m:sSupPr>
                      <m:e>
                        <m:r>
                          <a:rPr lang="en-GB" sz="3200" b="0" i="1" smtClean="0">
                            <a:latin typeface="Cambria Math" panose="02040503050406030204" pitchFamily="18" charset="0"/>
                            <a:cs typeface="Times New Roman" panose="02020603050405020304" pitchFamily="18" charset="0"/>
                          </a:rPr>
                          <m:t>𝑒</m:t>
                        </m:r>
                      </m:e>
                      <m:sup>
                        <m:r>
                          <a:rPr lang="en-GB" sz="3200" b="0" i="1" smtClean="0">
                            <a:latin typeface="Cambria Math" panose="02040503050406030204" pitchFamily="18" charset="0"/>
                            <a:cs typeface="Times New Roman" panose="02020603050405020304" pitchFamily="18" charset="0"/>
                          </a:rPr>
                          <m:t>−</m:t>
                        </m:r>
                        <m:r>
                          <a:rPr lang="en-GB" sz="3200" b="0" i="1" smtClean="0">
                            <a:latin typeface="Cambria Math" panose="02040503050406030204" pitchFamily="18" charset="0"/>
                            <a:cs typeface="Times New Roman" panose="02020603050405020304" pitchFamily="18" charset="0"/>
                          </a:rPr>
                          <m:t>1</m:t>
                        </m:r>
                      </m:sup>
                    </m:sSup>
                  </m:oMath>
                </a14:m>
                <a:r>
                  <a:rPr lang="en-US" sz="3200" dirty="0">
                    <a:latin typeface="Times New Roman" panose="02020603050405020304" pitchFamily="18" charset="0"/>
                    <a:cs typeface="Times New Roman" panose="02020603050405020304" pitchFamily="18" charset="0"/>
                  </a:rPr>
                  <a:t>, or about 37% of the initial value. Note that a greater t means a greater discharge time.</a:t>
                </a:r>
                <a:endParaRPr lang="en-GB" sz="3200" dirty="0">
                  <a:latin typeface="Times New Roman" panose="02020603050405020304" pitchFamily="18"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CA2ABF7F-FFE1-4D60-A7AC-217E8CA96DA5}"/>
                  </a:ext>
                </a:extLst>
              </p:cNvPr>
              <p:cNvSpPr>
                <a:spLocks noRot="1" noChangeAspect="1" noMove="1" noResize="1" noEditPoints="1" noAdjustHandles="1" noChangeArrowheads="1" noChangeShapeType="1" noTextEdit="1"/>
              </p:cNvSpPr>
              <p:nvPr/>
            </p:nvSpPr>
            <p:spPr>
              <a:xfrm>
                <a:off x="-21834" y="4766723"/>
                <a:ext cx="12192000" cy="2062103"/>
              </a:xfrm>
              <a:prstGeom prst="rect">
                <a:avLst/>
              </a:prstGeom>
              <a:blipFill>
                <a:blip r:embed="rId5"/>
                <a:stretch>
                  <a:fillRect l="-1250" t="-4142" r="-2000" b="-8580"/>
                </a:stretch>
              </a:blipFill>
            </p:spPr>
            <p:txBody>
              <a:bodyPr/>
              <a:lstStyle/>
              <a:p>
                <a:r>
                  <a:rPr lang="en-GB">
                    <a:noFill/>
                  </a:rPr>
                  <a:t> </a:t>
                </a:r>
              </a:p>
            </p:txBody>
          </p:sp>
        </mc:Fallback>
      </mc:AlternateContent>
    </p:spTree>
    <p:extLst>
      <p:ext uri="{BB962C8B-B14F-4D97-AF65-F5344CB8AC3E}">
        <p14:creationId xmlns:p14="http://schemas.microsoft.com/office/powerpoint/2010/main" val="40836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79910B-0947-4B9F-AAEE-CE3F07CE3274}"/>
              </a:ext>
            </a:extLst>
          </p:cNvPr>
          <p:cNvPicPr>
            <a:picLocks noChangeAspect="1"/>
          </p:cNvPicPr>
          <p:nvPr/>
        </p:nvPicPr>
        <p:blipFill>
          <a:blip r:embed="rId2"/>
          <a:stretch>
            <a:fillRect/>
          </a:stretch>
        </p:blipFill>
        <p:spPr>
          <a:xfrm>
            <a:off x="1370228" y="0"/>
            <a:ext cx="9791785" cy="146527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2E26750-C85D-4113-AC36-415D42EB368B}"/>
                  </a:ext>
                </a:extLst>
              </p:cNvPr>
              <p:cNvSpPr/>
              <p:nvPr/>
            </p:nvSpPr>
            <p:spPr>
              <a:xfrm>
                <a:off x="148287" y="1610051"/>
                <a:ext cx="12235667"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This tells us that the current also decreases exponentially with time, at a rate set by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2800" dirty="0">
                    <a:latin typeface="Times New Roman" panose="02020603050405020304" pitchFamily="18" charset="0"/>
                    <a:cs typeface="Times New Roman" panose="02020603050405020304" pitchFamily="18" charset="0"/>
                  </a:rPr>
                  <a:t>. The initial current </a:t>
                </a:r>
                <a14:m>
                  <m:oMath xmlns:m="http://schemas.openxmlformats.org/officeDocument/2006/math">
                    <m:sSub>
                      <m:sSubPr>
                        <m:ctrlPr>
                          <a:rPr lang="en-US" sz="2800" i="1" smtClean="0">
                            <a:latin typeface="Cambria Math" panose="02040503050406030204" pitchFamily="18" charset="0"/>
                            <a:cs typeface="Times New Roman" panose="02020603050405020304" pitchFamily="18" charset="0"/>
                          </a:rPr>
                        </m:ctrlPr>
                      </m:sSubPr>
                      <m:e>
                        <m:r>
                          <a:rPr lang="en-GB" sz="2800" b="0" i="1" smtClean="0">
                            <a:latin typeface="Cambria Math" panose="02040503050406030204" pitchFamily="18" charset="0"/>
                            <a:cs typeface="Times New Roman" panose="02020603050405020304" pitchFamily="18" charset="0"/>
                          </a:rPr>
                          <m:t>𝑖</m:t>
                        </m:r>
                      </m:e>
                      <m:sub>
                        <m:r>
                          <a:rPr lang="en-GB" sz="2800" b="0" i="1" smtClean="0">
                            <a:latin typeface="Cambria Math" panose="02040503050406030204" pitchFamily="18" charset="0"/>
                            <a:cs typeface="Times New Roman" panose="02020603050405020304" pitchFamily="18" charset="0"/>
                          </a:rPr>
                          <m:t>𝑜</m:t>
                        </m:r>
                      </m:sub>
                    </m:sSub>
                  </m:oMath>
                </a14:m>
                <a:r>
                  <a:rPr lang="en-US" sz="2800" dirty="0">
                    <a:latin typeface="Times New Roman" panose="02020603050405020304" pitchFamily="18" charset="0"/>
                    <a:cs typeface="Times New Roman" panose="02020603050405020304" pitchFamily="18" charset="0"/>
                  </a:rPr>
                  <a:t> is equal to </a:t>
                </a:r>
                <a14:m>
                  <m:oMath xmlns:m="http://schemas.openxmlformats.org/officeDocument/2006/math">
                    <m:sSub>
                      <m:sSubPr>
                        <m:ctrlPr>
                          <a:rPr lang="en-US" sz="2800" i="1" smtClean="0">
                            <a:latin typeface="Cambria Math" panose="02040503050406030204" pitchFamily="18" charset="0"/>
                            <a:cs typeface="Times New Roman" panose="02020603050405020304" pitchFamily="18" charset="0"/>
                          </a:rPr>
                        </m:ctrlPr>
                      </m:sSubPr>
                      <m:e>
                        <m:r>
                          <a:rPr lang="en-GB" sz="2800" b="0" i="1" smtClean="0">
                            <a:latin typeface="Cambria Math" panose="02040503050406030204" pitchFamily="18" charset="0"/>
                            <a:cs typeface="Times New Roman" panose="02020603050405020304" pitchFamily="18" charset="0"/>
                          </a:rPr>
                          <m:t>𝑞</m:t>
                        </m:r>
                      </m:e>
                      <m:sub>
                        <m:r>
                          <a:rPr lang="en-GB" sz="2800" b="0" i="1" smtClean="0">
                            <a:latin typeface="Cambria Math" panose="02040503050406030204" pitchFamily="18" charset="0"/>
                            <a:cs typeface="Times New Roman" panose="02020603050405020304" pitchFamily="18" charset="0"/>
                          </a:rPr>
                          <m:t>𝑜</m:t>
                        </m:r>
                      </m:sub>
                    </m:sSub>
                    <m:r>
                      <a:rPr lang="en-GB" sz="2800" b="0" i="1" smtClean="0">
                        <a:latin typeface="Cambria Math" panose="02040503050406030204" pitchFamily="18" charset="0"/>
                        <a:cs typeface="Times New Roman" panose="02020603050405020304" pitchFamily="18" charset="0"/>
                      </a:rPr>
                      <m:t>/</m:t>
                    </m:r>
                    <m:r>
                      <a:rPr lang="en-GB" sz="2800" b="0" i="1" smtClean="0">
                        <a:latin typeface="Cambria Math" panose="02040503050406030204" pitchFamily="18" charset="0"/>
                        <a:cs typeface="Times New Roman" panose="02020603050405020304" pitchFamily="18" charset="0"/>
                      </a:rPr>
                      <m:t>𝑅𝐶</m:t>
                    </m:r>
                  </m:oMath>
                </a14:m>
                <a:r>
                  <a:rPr lang="en-US"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E2E26750-C85D-4113-AC36-415D42EB368B}"/>
                  </a:ext>
                </a:extLst>
              </p:cNvPr>
              <p:cNvSpPr>
                <a:spLocks noRot="1" noChangeAspect="1" noMove="1" noResize="1" noEditPoints="1" noAdjustHandles="1" noChangeArrowheads="1" noChangeShapeType="1" noTextEdit="1"/>
              </p:cNvSpPr>
              <p:nvPr/>
            </p:nvSpPr>
            <p:spPr>
              <a:xfrm>
                <a:off x="148287" y="1610051"/>
                <a:ext cx="12235667" cy="954107"/>
              </a:xfrm>
              <a:prstGeom prst="rect">
                <a:avLst/>
              </a:prstGeom>
              <a:blipFill>
                <a:blip r:embed="rId3"/>
                <a:stretch>
                  <a:fillRect l="-997" t="-6369" b="-16561"/>
                </a:stretch>
              </a:blipFill>
            </p:spPr>
            <p:txBody>
              <a:bodyPr/>
              <a:lstStyle/>
              <a:p>
                <a:r>
                  <a:rPr lang="en-GB">
                    <a:noFill/>
                  </a:rPr>
                  <a:t> </a:t>
                </a:r>
              </a:p>
            </p:txBody>
          </p:sp>
        </mc:Fallback>
      </mc:AlternateContent>
    </p:spTree>
    <p:extLst>
      <p:ext uri="{BB962C8B-B14F-4D97-AF65-F5344CB8AC3E}">
        <p14:creationId xmlns:p14="http://schemas.microsoft.com/office/powerpoint/2010/main" val="90080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12C1FE-BFA6-4A4A-9E63-83711BAF350B}"/>
              </a:ext>
            </a:extLst>
          </p:cNvPr>
          <p:cNvSpPr txBox="1"/>
          <p:nvPr/>
        </p:nvSpPr>
        <p:spPr>
          <a:xfrm>
            <a:off x="4330349" y="3075057"/>
            <a:ext cx="3531302" cy="707886"/>
          </a:xfrm>
          <a:prstGeom prst="rect">
            <a:avLst/>
          </a:prstGeom>
          <a:noFill/>
        </p:spPr>
        <p:txBody>
          <a:bodyPr wrap="square" rtlCol="0">
            <a:spAutoFit/>
          </a:bodyPr>
          <a:lstStyle/>
          <a:p>
            <a:r>
              <a:rPr lang="en-GB" sz="4000" dirty="0"/>
              <a:t>The end of Ch.5</a:t>
            </a:r>
          </a:p>
        </p:txBody>
      </p:sp>
    </p:spTree>
    <p:extLst>
      <p:ext uri="{BB962C8B-B14F-4D97-AF65-F5344CB8AC3E}">
        <p14:creationId xmlns:p14="http://schemas.microsoft.com/office/powerpoint/2010/main" val="3063564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D6FAC53-702A-4B21-AB3E-58CE672D8066}"/>
              </a:ext>
            </a:extLst>
          </p:cNvPr>
          <p:cNvGrpSpPr/>
          <p:nvPr/>
        </p:nvGrpSpPr>
        <p:grpSpPr>
          <a:xfrm>
            <a:off x="1310101" y="1344327"/>
            <a:ext cx="6193705" cy="4500266"/>
            <a:chOff x="1310101" y="1344327"/>
            <a:chExt cx="6193705" cy="4500266"/>
          </a:xfrm>
        </p:grpSpPr>
        <p:grpSp>
          <p:nvGrpSpPr>
            <p:cNvPr id="23" name="Group 22">
              <a:extLst>
                <a:ext uri="{FF2B5EF4-FFF2-40B4-BE49-F238E27FC236}">
                  <a16:creationId xmlns:a16="http://schemas.microsoft.com/office/drawing/2014/main" id="{5FD9B4F7-A24D-4007-99F6-65089E301F45}"/>
                </a:ext>
              </a:extLst>
            </p:cNvPr>
            <p:cNvGrpSpPr/>
            <p:nvPr/>
          </p:nvGrpSpPr>
          <p:grpSpPr>
            <a:xfrm>
              <a:off x="1310101" y="1344327"/>
              <a:ext cx="6193705" cy="4500266"/>
              <a:chOff x="1310101" y="1344327"/>
              <a:chExt cx="6193705" cy="4500266"/>
            </a:xfrm>
          </p:grpSpPr>
          <p:pic>
            <p:nvPicPr>
              <p:cNvPr id="18" name="Picture 17">
                <a:extLst>
                  <a:ext uri="{FF2B5EF4-FFF2-40B4-BE49-F238E27FC236}">
                    <a16:creationId xmlns:a16="http://schemas.microsoft.com/office/drawing/2014/main" id="{70150D1A-7CB1-49A2-B929-965B45B50900}"/>
                  </a:ext>
                </a:extLst>
              </p:cNvPr>
              <p:cNvPicPr>
                <a:picLocks noChangeAspect="1"/>
              </p:cNvPicPr>
              <p:nvPr/>
            </p:nvPicPr>
            <p:blipFill>
              <a:blip r:embed="rId2"/>
              <a:stretch>
                <a:fillRect/>
              </a:stretch>
            </p:blipFill>
            <p:spPr>
              <a:xfrm>
                <a:off x="1310101" y="1344327"/>
                <a:ext cx="6193705" cy="4500266"/>
              </a:xfrm>
              <a:prstGeom prst="rect">
                <a:avLst/>
              </a:prstGeom>
            </p:spPr>
          </p:pic>
          <p:sp>
            <p:nvSpPr>
              <p:cNvPr id="22" name="Freeform: Shape 21">
                <a:extLst>
                  <a:ext uri="{FF2B5EF4-FFF2-40B4-BE49-F238E27FC236}">
                    <a16:creationId xmlns:a16="http://schemas.microsoft.com/office/drawing/2014/main" id="{F63BFBD9-8228-4B77-8934-FC0BD49037C4}"/>
                  </a:ext>
                </a:extLst>
              </p:cNvPr>
              <p:cNvSpPr/>
              <p:nvPr/>
            </p:nvSpPr>
            <p:spPr>
              <a:xfrm>
                <a:off x="2485551" y="2904861"/>
                <a:ext cx="4854909" cy="1909631"/>
              </a:xfrm>
              <a:custGeom>
                <a:avLst/>
                <a:gdLst>
                  <a:gd name="connsiteX0" fmla="*/ 0 w 4789233"/>
                  <a:gd name="connsiteY0" fmla="*/ 1854060 h 1854060"/>
                  <a:gd name="connsiteX1" fmla="*/ 1172048 w 4789233"/>
                  <a:gd name="connsiteY1" fmla="*/ 646647 h 1854060"/>
                  <a:gd name="connsiteX2" fmla="*/ 4789233 w 4789233"/>
                  <a:gd name="connsiteY2" fmla="*/ 0 h 1854060"/>
                </a:gdLst>
                <a:ahLst/>
                <a:cxnLst>
                  <a:cxn ang="0">
                    <a:pos x="connsiteX0" y="connsiteY0"/>
                  </a:cxn>
                  <a:cxn ang="0">
                    <a:pos x="connsiteX1" y="connsiteY1"/>
                  </a:cxn>
                  <a:cxn ang="0">
                    <a:pos x="connsiteX2" y="connsiteY2"/>
                  </a:cxn>
                </a:cxnLst>
                <a:rect l="l" t="t" r="r" b="b"/>
                <a:pathLst>
                  <a:path w="4789233" h="1854060">
                    <a:moveTo>
                      <a:pt x="0" y="1854060"/>
                    </a:moveTo>
                    <a:cubicBezTo>
                      <a:pt x="186921" y="1404858"/>
                      <a:pt x="373842" y="955657"/>
                      <a:pt x="1172048" y="646647"/>
                    </a:cubicBezTo>
                    <a:cubicBezTo>
                      <a:pt x="1970254" y="337637"/>
                      <a:pt x="3945560" y="127982"/>
                      <a:pt x="478923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4EF60ACB-1B6E-4DC6-9E20-BAC4ACCD4B56}"/>
                </a:ext>
              </a:extLst>
            </p:cNvPr>
            <p:cNvSpPr txBox="1"/>
            <p:nvPr/>
          </p:nvSpPr>
          <p:spPr>
            <a:xfrm>
              <a:off x="3218083" y="2722992"/>
              <a:ext cx="772944" cy="584775"/>
            </a:xfrm>
            <a:prstGeom prst="rect">
              <a:avLst/>
            </a:prstGeom>
            <a:noFill/>
          </p:spPr>
          <p:txBody>
            <a:bodyPr wrap="square" rtlCol="0">
              <a:spAutoFit/>
            </a:bodyPr>
            <a:lstStyle/>
            <a:p>
              <a:r>
                <a:rPr lang="en-GB" sz="3200" dirty="0"/>
                <a:t>C1</a:t>
              </a:r>
            </a:p>
          </p:txBody>
        </p:sp>
        <p:sp>
          <p:nvSpPr>
            <p:cNvPr id="25" name="TextBox 24">
              <a:extLst>
                <a:ext uri="{FF2B5EF4-FFF2-40B4-BE49-F238E27FC236}">
                  <a16:creationId xmlns:a16="http://schemas.microsoft.com/office/drawing/2014/main" id="{407497F8-F732-4308-959F-D7C08327DBBA}"/>
                </a:ext>
              </a:extLst>
            </p:cNvPr>
            <p:cNvSpPr txBox="1"/>
            <p:nvPr/>
          </p:nvSpPr>
          <p:spPr>
            <a:xfrm>
              <a:off x="5259062" y="3132795"/>
              <a:ext cx="616337" cy="584775"/>
            </a:xfrm>
            <a:prstGeom prst="rect">
              <a:avLst/>
            </a:prstGeom>
            <a:noFill/>
          </p:spPr>
          <p:txBody>
            <a:bodyPr wrap="square" rtlCol="0">
              <a:spAutoFit/>
            </a:bodyPr>
            <a:lstStyle/>
            <a:p>
              <a:r>
                <a:rPr lang="en-GB" sz="3200" dirty="0"/>
                <a:t>C2</a:t>
              </a:r>
            </a:p>
          </p:txBody>
        </p:sp>
      </p:grpSp>
    </p:spTree>
    <p:extLst>
      <p:ext uri="{BB962C8B-B14F-4D97-AF65-F5344CB8AC3E}">
        <p14:creationId xmlns:p14="http://schemas.microsoft.com/office/powerpoint/2010/main" val="225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4E5577-4FA1-4AF2-A8F9-46DD01481A77}"/>
              </a:ext>
            </a:extLst>
          </p:cNvPr>
          <p:cNvSpPr/>
          <p:nvPr/>
        </p:nvSpPr>
        <p:spPr>
          <a:xfrm>
            <a:off x="0" y="0"/>
            <a:ext cx="3846374"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Work, Energy, and Emf</a:t>
            </a:r>
          </a:p>
        </p:txBody>
      </p:sp>
      <p:pic>
        <p:nvPicPr>
          <p:cNvPr id="3" name="Picture 2">
            <a:extLst>
              <a:ext uri="{FF2B5EF4-FFF2-40B4-BE49-F238E27FC236}">
                <a16:creationId xmlns:a16="http://schemas.microsoft.com/office/drawing/2014/main" id="{D6C05B4E-E700-4B71-BAE2-3BDD04981594}"/>
              </a:ext>
            </a:extLst>
          </p:cNvPr>
          <p:cNvPicPr>
            <a:picLocks noChangeAspect="1"/>
          </p:cNvPicPr>
          <p:nvPr/>
        </p:nvPicPr>
        <p:blipFill>
          <a:blip r:embed="rId2"/>
          <a:stretch>
            <a:fillRect/>
          </a:stretch>
        </p:blipFill>
        <p:spPr>
          <a:xfrm>
            <a:off x="7777026" y="0"/>
            <a:ext cx="4416778" cy="3429000"/>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2DFEF0C-AC08-4E0B-A4BA-943A328E406E}"/>
                  </a:ext>
                </a:extLst>
              </p:cNvPr>
              <p:cNvSpPr/>
              <p:nvPr/>
            </p:nvSpPr>
            <p:spPr>
              <a:xfrm>
                <a:off x="64442" y="523220"/>
                <a:ext cx="7710779" cy="1815882"/>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electromotive (Emf) device must do an amount of work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𝑑𝑊</m:t>
                    </m:r>
                  </m:oMath>
                </a14:m>
                <a:r>
                  <a:rPr lang="en-US" sz="2800" dirty="0">
                    <a:latin typeface="Times New Roman" panose="02020603050405020304" pitchFamily="18" charset="0"/>
                    <a:cs typeface="Times New Roman" panose="02020603050405020304" pitchFamily="18" charset="0"/>
                  </a:rPr>
                  <a:t> on the charge </a:t>
                </a:r>
                <a14:m>
                  <m:oMath xmlns:m="http://schemas.openxmlformats.org/officeDocument/2006/math">
                    <m:r>
                      <a:rPr lang="en-US" sz="2800" i="1" dirty="0" smtClean="0">
                        <a:latin typeface="Cambria Math" panose="02040503050406030204" pitchFamily="18" charset="0"/>
                        <a:cs typeface="Times New Roman" panose="02020603050405020304" pitchFamily="18" charset="0"/>
                      </a:rPr>
                      <m:t>𝑑𝑞</m:t>
                    </m:r>
                  </m:oMath>
                </a14:m>
                <a:r>
                  <a:rPr lang="en-US" sz="2800" dirty="0">
                    <a:latin typeface="Times New Roman" panose="02020603050405020304" pitchFamily="18" charset="0"/>
                    <a:cs typeface="Times New Roman" panose="02020603050405020304" pitchFamily="18" charset="0"/>
                  </a:rPr>
                  <a:t> to force it to move from low-potential end(</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and leave at its high-potential end (</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42DFEF0C-AC08-4E0B-A4BA-943A328E406E}"/>
                  </a:ext>
                </a:extLst>
              </p:cNvPr>
              <p:cNvSpPr>
                <a:spLocks noRot="1" noChangeAspect="1" noMove="1" noResize="1" noEditPoints="1" noAdjustHandles="1" noChangeArrowheads="1" noChangeShapeType="1" noTextEdit="1"/>
              </p:cNvSpPr>
              <p:nvPr/>
            </p:nvSpPr>
            <p:spPr>
              <a:xfrm>
                <a:off x="64442" y="523220"/>
                <a:ext cx="7710779" cy="1815882"/>
              </a:xfrm>
              <a:prstGeom prst="rect">
                <a:avLst/>
              </a:prstGeom>
              <a:blipFill>
                <a:blip r:embed="rId3"/>
                <a:stretch>
                  <a:fillRect l="-1661" t="-3691" r="-1661" b="-8389"/>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4913FCD9-FACB-4989-B5AE-DE1695781D18}"/>
              </a:ext>
            </a:extLst>
          </p:cNvPr>
          <p:cNvPicPr>
            <a:picLocks noChangeAspect="1"/>
          </p:cNvPicPr>
          <p:nvPr/>
        </p:nvPicPr>
        <p:blipFill>
          <a:blip r:embed="rId4"/>
          <a:stretch>
            <a:fillRect/>
          </a:stretch>
        </p:blipFill>
        <p:spPr>
          <a:xfrm>
            <a:off x="2906997" y="1929483"/>
            <a:ext cx="3915476" cy="1197847"/>
          </a:xfrm>
          <a:prstGeom prst="rect">
            <a:avLst/>
          </a:prstGeom>
        </p:spPr>
      </p:pic>
      <p:sp>
        <p:nvSpPr>
          <p:cNvPr id="6" name="Rectangle 5">
            <a:extLst>
              <a:ext uri="{FF2B5EF4-FFF2-40B4-BE49-F238E27FC236}">
                <a16:creationId xmlns:a16="http://schemas.microsoft.com/office/drawing/2014/main" id="{AB0B68BB-04CC-4E09-A93A-430F1FA5AB6D}"/>
              </a:ext>
            </a:extLst>
          </p:cNvPr>
          <p:cNvSpPr/>
          <p:nvPr/>
        </p:nvSpPr>
        <p:spPr>
          <a:xfrm>
            <a:off x="-49833" y="3404562"/>
            <a:ext cx="10035248"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The SI unit for emf is the joule per coulomb, later called Voltage (V)</a:t>
            </a:r>
            <a:endParaRPr lang="en-GB"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CFF3512-ADF3-4D4D-B9AB-F94ECE48E037}"/>
              </a:ext>
            </a:extLst>
          </p:cNvPr>
          <p:cNvSpPr/>
          <p:nvPr/>
        </p:nvSpPr>
        <p:spPr>
          <a:xfrm>
            <a:off x="0" y="4306391"/>
            <a:ext cx="12127558" cy="1384995"/>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When an emf device is connected to a circuit, the device transfers energy to the charge carriers passing through it. This energy can then be transferred from the charge carriers to other devices in the circuit, for example, to light a bulb.</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99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65F8D575-A43E-4804-88D9-27705A46933C}"/>
              </a:ext>
            </a:extLst>
          </p:cNvPr>
          <p:cNvGrpSpPr/>
          <p:nvPr/>
        </p:nvGrpSpPr>
        <p:grpSpPr>
          <a:xfrm>
            <a:off x="747532" y="1168676"/>
            <a:ext cx="2757191" cy="2452589"/>
            <a:chOff x="4086860" y="1572831"/>
            <a:chExt cx="2757191" cy="2452589"/>
          </a:xfrm>
        </p:grpSpPr>
        <p:grpSp>
          <p:nvGrpSpPr>
            <p:cNvPr id="84" name="Group 83">
              <a:extLst>
                <a:ext uri="{FF2B5EF4-FFF2-40B4-BE49-F238E27FC236}">
                  <a16:creationId xmlns:a16="http://schemas.microsoft.com/office/drawing/2014/main" id="{C264FD51-6E9D-418A-B69A-3DD00C8CC1EF}"/>
                </a:ext>
              </a:extLst>
            </p:cNvPr>
            <p:cNvGrpSpPr/>
            <p:nvPr/>
          </p:nvGrpSpPr>
          <p:grpSpPr>
            <a:xfrm>
              <a:off x="4086860" y="1572831"/>
              <a:ext cx="2757191" cy="2452589"/>
              <a:chOff x="4086860" y="1572831"/>
              <a:chExt cx="2757191" cy="2452589"/>
            </a:xfrm>
          </p:grpSpPr>
          <p:grpSp>
            <p:nvGrpSpPr>
              <p:cNvPr id="14" name="Group 13">
                <a:extLst>
                  <a:ext uri="{FF2B5EF4-FFF2-40B4-BE49-F238E27FC236}">
                    <a16:creationId xmlns:a16="http://schemas.microsoft.com/office/drawing/2014/main" id="{7489A7CD-7AE7-4E3E-A1B0-0207E460E579}"/>
                  </a:ext>
                </a:extLst>
              </p:cNvPr>
              <p:cNvGrpSpPr/>
              <p:nvPr/>
            </p:nvGrpSpPr>
            <p:grpSpPr>
              <a:xfrm>
                <a:off x="4086860" y="1963939"/>
                <a:ext cx="930553" cy="394636"/>
                <a:chOff x="4086860" y="1963939"/>
                <a:chExt cx="930553" cy="394636"/>
              </a:xfrm>
            </p:grpSpPr>
            <p:cxnSp>
              <p:nvCxnSpPr>
                <p:cNvPr id="4" name="Straight Connector 3">
                  <a:extLst>
                    <a:ext uri="{FF2B5EF4-FFF2-40B4-BE49-F238E27FC236}">
                      <a16:creationId xmlns:a16="http://schemas.microsoft.com/office/drawing/2014/main" id="{8F96FD97-FABA-492B-A70B-AAEC6A1D5C01}"/>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E65F4DB-F2FB-4FCB-BB43-C491339BE2D7}"/>
                    </a:ext>
                  </a:extLst>
                </p:cNvPr>
                <p:cNvCxnSpPr/>
                <p:nvPr/>
              </p:nvCxnSpPr>
              <p:spPr>
                <a:xfrm>
                  <a:off x="4570340" y="1963939"/>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CDF5E1-7F39-4DAE-A03D-F05C4DD28454}"/>
                    </a:ext>
                  </a:extLst>
                </p:cNvPr>
                <p:cNvCxnSpPr>
                  <a:cxnSpLocks/>
                </p:cNvCxnSpPr>
                <p:nvPr/>
              </p:nvCxnSpPr>
              <p:spPr>
                <a:xfrm flipH="1">
                  <a:off x="4086860" y="2160964"/>
                  <a:ext cx="3734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666054-FFEC-4655-BA1B-42D994C64FD1}"/>
                    </a:ext>
                  </a:extLst>
                </p:cNvPr>
                <p:cNvCxnSpPr>
                  <a:cxnSpLocks/>
                </p:cNvCxnSpPr>
                <p:nvPr/>
              </p:nvCxnSpPr>
              <p:spPr>
                <a:xfrm flipH="1">
                  <a:off x="4570342" y="2160964"/>
                  <a:ext cx="447071"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7A4274FE-CE93-41C4-87A6-04F6B4CCB876}"/>
                  </a:ext>
                </a:extLst>
              </p:cNvPr>
              <p:cNvCxnSpPr>
                <a:cxnSpLocks/>
              </p:cNvCxnSpPr>
              <p:nvPr/>
            </p:nvCxnSpPr>
            <p:spPr>
              <a:xfrm>
                <a:off x="5017413" y="2025104"/>
                <a:ext cx="0" cy="70965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E04B3B5-401F-4544-9C72-AC970939410D}"/>
                  </a:ext>
                </a:extLst>
              </p:cNvPr>
              <p:cNvGrpSpPr/>
              <p:nvPr/>
            </p:nvGrpSpPr>
            <p:grpSpPr>
              <a:xfrm>
                <a:off x="5010601" y="1828079"/>
                <a:ext cx="921453" cy="394636"/>
                <a:chOff x="4086860" y="1963939"/>
                <a:chExt cx="921453" cy="394636"/>
              </a:xfrm>
            </p:grpSpPr>
            <p:cxnSp>
              <p:nvCxnSpPr>
                <p:cNvPr id="16" name="Straight Connector 15">
                  <a:extLst>
                    <a:ext uri="{FF2B5EF4-FFF2-40B4-BE49-F238E27FC236}">
                      <a16:creationId xmlns:a16="http://schemas.microsoft.com/office/drawing/2014/main" id="{B2216DC8-4E79-4319-80D8-F6FE3295FF39}"/>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D207A8-123D-4340-AA1D-9851CE99BF73}"/>
                    </a:ext>
                  </a:extLst>
                </p:cNvPr>
                <p:cNvCxnSpPr/>
                <p:nvPr/>
              </p:nvCxnSpPr>
              <p:spPr>
                <a:xfrm>
                  <a:off x="4570340" y="1963939"/>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695B12-2FC8-4BDD-84E9-D57D7F898267}"/>
                    </a:ext>
                  </a:extLst>
                </p:cNvPr>
                <p:cNvCxnSpPr>
                  <a:cxnSpLocks/>
                </p:cNvCxnSpPr>
                <p:nvPr/>
              </p:nvCxnSpPr>
              <p:spPr>
                <a:xfrm flipH="1">
                  <a:off x="4086860" y="2160964"/>
                  <a:ext cx="3734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46558E-6854-45F9-9C79-0FB9BD641681}"/>
                    </a:ext>
                  </a:extLst>
                </p:cNvPr>
                <p:cNvCxnSpPr>
                  <a:cxnSpLocks/>
                </p:cNvCxnSpPr>
                <p:nvPr/>
              </p:nvCxnSpPr>
              <p:spPr>
                <a:xfrm flipH="1">
                  <a:off x="4570343" y="2160964"/>
                  <a:ext cx="43797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A974AEAE-CE12-4598-801A-008A7FCB616C}"/>
                  </a:ext>
                </a:extLst>
              </p:cNvPr>
              <p:cNvGrpSpPr/>
              <p:nvPr/>
            </p:nvGrpSpPr>
            <p:grpSpPr>
              <a:xfrm>
                <a:off x="5003983" y="2523684"/>
                <a:ext cx="930553" cy="394636"/>
                <a:chOff x="4086860" y="1963939"/>
                <a:chExt cx="930553" cy="394636"/>
              </a:xfrm>
            </p:grpSpPr>
            <p:cxnSp>
              <p:nvCxnSpPr>
                <p:cNvPr id="21" name="Straight Connector 20">
                  <a:extLst>
                    <a:ext uri="{FF2B5EF4-FFF2-40B4-BE49-F238E27FC236}">
                      <a16:creationId xmlns:a16="http://schemas.microsoft.com/office/drawing/2014/main" id="{C5E69C4B-2986-4F2F-8454-FE3509472AC9}"/>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C3C9BD-8AD0-4CC6-A99B-20B5F1C699EA}"/>
                    </a:ext>
                  </a:extLst>
                </p:cNvPr>
                <p:cNvCxnSpPr/>
                <p:nvPr/>
              </p:nvCxnSpPr>
              <p:spPr>
                <a:xfrm>
                  <a:off x="4570340" y="1963939"/>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2B2E8-BDBF-451F-9F51-AA37126AEB61}"/>
                    </a:ext>
                  </a:extLst>
                </p:cNvPr>
                <p:cNvCxnSpPr>
                  <a:cxnSpLocks/>
                </p:cNvCxnSpPr>
                <p:nvPr/>
              </p:nvCxnSpPr>
              <p:spPr>
                <a:xfrm flipH="1">
                  <a:off x="4086860" y="2160964"/>
                  <a:ext cx="3734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4FBE33F-CF24-4160-A44A-D2C0A4F9AA5B}"/>
                    </a:ext>
                  </a:extLst>
                </p:cNvPr>
                <p:cNvCxnSpPr>
                  <a:cxnSpLocks/>
                </p:cNvCxnSpPr>
                <p:nvPr/>
              </p:nvCxnSpPr>
              <p:spPr>
                <a:xfrm flipH="1">
                  <a:off x="4570342" y="2160964"/>
                  <a:ext cx="447071"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66BD8AC4-121E-4D73-8DA2-93A4AF453A10}"/>
                  </a:ext>
                </a:extLst>
              </p:cNvPr>
              <p:cNvCxnSpPr>
                <a:cxnSpLocks/>
              </p:cNvCxnSpPr>
              <p:nvPr/>
            </p:nvCxnSpPr>
            <p:spPr>
              <a:xfrm>
                <a:off x="5920778" y="2013744"/>
                <a:ext cx="0" cy="70813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810DEF7C-5C67-4AD0-BD01-35B3ABB66CAB}"/>
                  </a:ext>
                </a:extLst>
              </p:cNvPr>
              <p:cNvGrpSpPr/>
              <p:nvPr/>
            </p:nvGrpSpPr>
            <p:grpSpPr>
              <a:xfrm>
                <a:off x="5913498" y="1976521"/>
                <a:ext cx="930553" cy="394636"/>
                <a:chOff x="4086860" y="1963939"/>
                <a:chExt cx="930553" cy="394636"/>
              </a:xfrm>
            </p:grpSpPr>
            <p:cxnSp>
              <p:nvCxnSpPr>
                <p:cNvPr id="27" name="Straight Connector 26">
                  <a:extLst>
                    <a:ext uri="{FF2B5EF4-FFF2-40B4-BE49-F238E27FC236}">
                      <a16:creationId xmlns:a16="http://schemas.microsoft.com/office/drawing/2014/main" id="{DA58C154-51C8-4079-8A41-7870EAD74988}"/>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E85212-CCDE-4202-88B6-FC49736A464D}"/>
                    </a:ext>
                  </a:extLst>
                </p:cNvPr>
                <p:cNvCxnSpPr/>
                <p:nvPr/>
              </p:nvCxnSpPr>
              <p:spPr>
                <a:xfrm>
                  <a:off x="4570340" y="1963939"/>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5BD1A5-7A72-42E2-8C41-36DAA9DFB853}"/>
                    </a:ext>
                  </a:extLst>
                </p:cNvPr>
                <p:cNvCxnSpPr>
                  <a:cxnSpLocks/>
                </p:cNvCxnSpPr>
                <p:nvPr/>
              </p:nvCxnSpPr>
              <p:spPr>
                <a:xfrm flipH="1">
                  <a:off x="4086860" y="2160964"/>
                  <a:ext cx="3734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61B1B0-767F-4ECC-A008-034A61659992}"/>
                    </a:ext>
                  </a:extLst>
                </p:cNvPr>
                <p:cNvCxnSpPr>
                  <a:cxnSpLocks/>
                </p:cNvCxnSpPr>
                <p:nvPr/>
              </p:nvCxnSpPr>
              <p:spPr>
                <a:xfrm flipH="1">
                  <a:off x="4570342" y="2160964"/>
                  <a:ext cx="44707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8CF9FB33-86C8-4CBD-A0AC-D3E3B26FFDD3}"/>
                  </a:ext>
                </a:extLst>
              </p:cNvPr>
              <p:cNvGrpSpPr/>
              <p:nvPr/>
            </p:nvGrpSpPr>
            <p:grpSpPr>
              <a:xfrm>
                <a:off x="5001501" y="3043254"/>
                <a:ext cx="930553" cy="394636"/>
                <a:chOff x="4086860" y="1963939"/>
                <a:chExt cx="930553" cy="394636"/>
              </a:xfrm>
            </p:grpSpPr>
            <p:cxnSp>
              <p:nvCxnSpPr>
                <p:cNvPr id="32" name="Straight Connector 31">
                  <a:extLst>
                    <a:ext uri="{FF2B5EF4-FFF2-40B4-BE49-F238E27FC236}">
                      <a16:creationId xmlns:a16="http://schemas.microsoft.com/office/drawing/2014/main" id="{BF3948C4-9404-48BB-AF5B-8B9D7A17AE1A}"/>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1D9500-124A-492E-BEC5-60E9626A2197}"/>
                    </a:ext>
                  </a:extLst>
                </p:cNvPr>
                <p:cNvCxnSpPr/>
                <p:nvPr/>
              </p:nvCxnSpPr>
              <p:spPr>
                <a:xfrm>
                  <a:off x="4570340" y="1963939"/>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87C5A7-3C41-4849-B530-064538BE8BED}"/>
                    </a:ext>
                  </a:extLst>
                </p:cNvPr>
                <p:cNvCxnSpPr>
                  <a:cxnSpLocks/>
                </p:cNvCxnSpPr>
                <p:nvPr/>
              </p:nvCxnSpPr>
              <p:spPr>
                <a:xfrm flipH="1">
                  <a:off x="4086860" y="2160964"/>
                  <a:ext cx="3734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D95BBE-0E7F-4D99-BB62-74CA0204B5F9}"/>
                    </a:ext>
                  </a:extLst>
                </p:cNvPr>
                <p:cNvCxnSpPr>
                  <a:cxnSpLocks/>
                </p:cNvCxnSpPr>
                <p:nvPr/>
              </p:nvCxnSpPr>
              <p:spPr>
                <a:xfrm flipH="1">
                  <a:off x="4570342" y="2160964"/>
                  <a:ext cx="447071"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E2E9DF3E-01CC-4FDC-A2C7-846E88C3422F}"/>
                  </a:ext>
                </a:extLst>
              </p:cNvPr>
              <p:cNvCxnSpPr>
                <a:cxnSpLocks/>
              </p:cNvCxnSpPr>
              <p:nvPr/>
            </p:nvCxnSpPr>
            <p:spPr>
              <a:xfrm flipH="1" flipV="1">
                <a:off x="4100456" y="2160964"/>
                <a:ext cx="919950" cy="10793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7B11A0-4525-444F-803E-8EA17A21EB26}"/>
                  </a:ext>
                </a:extLst>
              </p:cNvPr>
              <p:cNvCxnSpPr>
                <a:cxnSpLocks/>
              </p:cNvCxnSpPr>
              <p:nvPr/>
            </p:nvCxnSpPr>
            <p:spPr>
              <a:xfrm flipV="1">
                <a:off x="5932054" y="2173546"/>
                <a:ext cx="911997" cy="10667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5745A5-A472-4E81-960E-EB5AF617BB62}"/>
                  </a:ext>
                </a:extLst>
              </p:cNvPr>
              <p:cNvCxnSpPr>
                <a:cxnSpLocks/>
              </p:cNvCxnSpPr>
              <p:nvPr/>
            </p:nvCxnSpPr>
            <p:spPr>
              <a:xfrm>
                <a:off x="4100455" y="2160963"/>
                <a:ext cx="1" cy="1666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80BADE6-F7E2-4B42-972B-A7A0FE8DCF11}"/>
                  </a:ext>
                </a:extLst>
              </p:cNvPr>
              <p:cNvCxnSpPr>
                <a:cxnSpLocks/>
              </p:cNvCxnSpPr>
              <p:nvPr/>
            </p:nvCxnSpPr>
            <p:spPr>
              <a:xfrm flipH="1">
                <a:off x="6832426" y="2159168"/>
                <a:ext cx="11625" cy="166864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0FCC515-DD14-43EE-9B0E-6653CB356401}"/>
                  </a:ext>
                </a:extLst>
              </p:cNvPr>
              <p:cNvGrpSpPr/>
              <p:nvPr/>
            </p:nvGrpSpPr>
            <p:grpSpPr>
              <a:xfrm>
                <a:off x="4086860" y="3631369"/>
                <a:ext cx="2757189" cy="394051"/>
                <a:chOff x="3212778" y="1964524"/>
                <a:chExt cx="2743596" cy="394051"/>
              </a:xfrm>
            </p:grpSpPr>
            <p:cxnSp>
              <p:nvCxnSpPr>
                <p:cNvPr id="52" name="Straight Connector 51">
                  <a:extLst>
                    <a:ext uri="{FF2B5EF4-FFF2-40B4-BE49-F238E27FC236}">
                      <a16:creationId xmlns:a16="http://schemas.microsoft.com/office/drawing/2014/main" id="{A018A700-75DC-48F1-9E43-772AA438DC7D}"/>
                    </a:ext>
                  </a:extLst>
                </p:cNvPr>
                <p:cNvCxnSpPr/>
                <p:nvPr/>
              </p:nvCxnSpPr>
              <p:spPr>
                <a:xfrm>
                  <a:off x="4460273" y="1964524"/>
                  <a:ext cx="0" cy="3940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993E3B-A8C6-4D10-8CE5-3F15BCAFCE4B}"/>
                    </a:ext>
                  </a:extLst>
                </p:cNvPr>
                <p:cNvCxnSpPr>
                  <a:cxnSpLocks/>
                </p:cNvCxnSpPr>
                <p:nvPr/>
              </p:nvCxnSpPr>
              <p:spPr>
                <a:xfrm>
                  <a:off x="4570342" y="2080083"/>
                  <a:ext cx="0" cy="1534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2E47F02-9C91-4112-B6E6-1FB6099BF406}"/>
                    </a:ext>
                  </a:extLst>
                </p:cNvPr>
                <p:cNvCxnSpPr>
                  <a:cxnSpLocks/>
                </p:cNvCxnSpPr>
                <p:nvPr/>
              </p:nvCxnSpPr>
              <p:spPr>
                <a:xfrm flipH="1">
                  <a:off x="3212778" y="2160964"/>
                  <a:ext cx="12474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E05208-70B0-4F0D-BD15-79BD5898EC48}"/>
                    </a:ext>
                  </a:extLst>
                </p:cNvPr>
                <p:cNvCxnSpPr>
                  <a:cxnSpLocks/>
                </p:cNvCxnSpPr>
                <p:nvPr/>
              </p:nvCxnSpPr>
              <p:spPr>
                <a:xfrm flipH="1">
                  <a:off x="4570343" y="2160964"/>
                  <a:ext cx="1386031" cy="0"/>
                </a:xfrm>
                <a:prstGeom prst="line">
                  <a:avLst/>
                </a:prstGeom>
                <a:ln w="28575"/>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961A187-928B-4B68-B6FC-5E2BBC126B5B}"/>
                      </a:ext>
                    </a:extLst>
                  </p:cNvPr>
                  <p:cNvSpPr txBox="1"/>
                  <p:nvPr/>
                </p:nvSpPr>
                <p:spPr>
                  <a:xfrm>
                    <a:off x="5181659" y="1572831"/>
                    <a:ext cx="4857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𝟏</m:t>
                          </m:r>
                          <m:r>
                            <a:rPr lang="en-GB" b="1" i="1" smtClean="0">
                              <a:latin typeface="Cambria Math" panose="02040503050406030204" pitchFamily="18" charset="0"/>
                              <a:ea typeface="Cambria Math" panose="02040503050406030204" pitchFamily="18" charset="0"/>
                            </a:rPr>
                            <m:t>𝝁</m:t>
                          </m:r>
                          <m:r>
                            <a:rPr lang="en-GB" b="1" i="1" smtClean="0">
                              <a:latin typeface="Cambria Math" panose="02040503050406030204" pitchFamily="18" charset="0"/>
                              <a:ea typeface="Cambria Math" panose="02040503050406030204" pitchFamily="18" charset="0"/>
                            </a:rPr>
                            <m:t>𝑭</m:t>
                          </m:r>
                        </m:oMath>
                      </m:oMathPara>
                    </a14:m>
                    <a:endParaRPr lang="en-GB" b="1" dirty="0"/>
                  </a:p>
                </p:txBody>
              </p:sp>
            </mc:Choice>
            <mc:Fallback xmlns="">
              <p:sp>
                <p:nvSpPr>
                  <p:cNvPr id="66" name="TextBox 65">
                    <a:extLst>
                      <a:ext uri="{FF2B5EF4-FFF2-40B4-BE49-F238E27FC236}">
                        <a16:creationId xmlns:a16="http://schemas.microsoft.com/office/drawing/2014/main" id="{4961A187-928B-4B68-B6FC-5E2BBC126B5B}"/>
                      </a:ext>
                    </a:extLst>
                  </p:cNvPr>
                  <p:cNvSpPr txBox="1">
                    <a:spLocks noRot="1" noChangeAspect="1" noMove="1" noResize="1" noEditPoints="1" noAdjustHandles="1" noChangeArrowheads="1" noChangeShapeType="1" noTextEdit="1"/>
                  </p:cNvSpPr>
                  <p:nvPr/>
                </p:nvSpPr>
                <p:spPr>
                  <a:xfrm>
                    <a:off x="5181659" y="1572831"/>
                    <a:ext cx="485709" cy="276999"/>
                  </a:xfrm>
                  <a:prstGeom prst="rect">
                    <a:avLst/>
                  </a:prstGeom>
                  <a:blipFill>
                    <a:blip r:embed="rId4"/>
                    <a:stretch>
                      <a:fillRect l="-10000" r="-16250" b="-3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8F02CAF-E1CC-43DB-A860-7A50C2FE9079}"/>
                      </a:ext>
                    </a:extLst>
                  </p:cNvPr>
                  <p:cNvSpPr txBox="1"/>
                  <p:nvPr/>
                </p:nvSpPr>
                <p:spPr>
                  <a:xfrm>
                    <a:off x="5168423" y="2258492"/>
                    <a:ext cx="4857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𝟐</m:t>
                          </m:r>
                          <m:r>
                            <a:rPr lang="en-GB" b="1" i="1" smtClean="0">
                              <a:latin typeface="Cambria Math" panose="02040503050406030204" pitchFamily="18" charset="0"/>
                              <a:ea typeface="Cambria Math" panose="02040503050406030204" pitchFamily="18" charset="0"/>
                            </a:rPr>
                            <m:t>𝝁</m:t>
                          </m:r>
                          <m:r>
                            <a:rPr lang="en-GB" b="1" i="1" smtClean="0">
                              <a:latin typeface="Cambria Math" panose="02040503050406030204" pitchFamily="18" charset="0"/>
                              <a:ea typeface="Cambria Math" panose="02040503050406030204" pitchFamily="18" charset="0"/>
                            </a:rPr>
                            <m:t>𝑭</m:t>
                          </m:r>
                        </m:oMath>
                      </m:oMathPara>
                    </a14:m>
                    <a:endParaRPr lang="en-GB" b="1" dirty="0"/>
                  </a:p>
                </p:txBody>
              </p:sp>
            </mc:Choice>
            <mc:Fallback xmlns="">
              <p:sp>
                <p:nvSpPr>
                  <p:cNvPr id="67" name="TextBox 66">
                    <a:extLst>
                      <a:ext uri="{FF2B5EF4-FFF2-40B4-BE49-F238E27FC236}">
                        <a16:creationId xmlns:a16="http://schemas.microsoft.com/office/drawing/2014/main" id="{D8F02CAF-E1CC-43DB-A860-7A50C2FE9079}"/>
                      </a:ext>
                    </a:extLst>
                  </p:cNvPr>
                  <p:cNvSpPr txBox="1">
                    <a:spLocks noRot="1" noChangeAspect="1" noMove="1" noResize="1" noEditPoints="1" noAdjustHandles="1" noChangeArrowheads="1" noChangeShapeType="1" noTextEdit="1"/>
                  </p:cNvSpPr>
                  <p:nvPr/>
                </p:nvSpPr>
                <p:spPr>
                  <a:xfrm>
                    <a:off x="5168423" y="2258492"/>
                    <a:ext cx="485709" cy="276999"/>
                  </a:xfrm>
                  <a:prstGeom prst="rect">
                    <a:avLst/>
                  </a:prstGeom>
                  <a:blipFill>
                    <a:blip r:embed="rId5"/>
                    <a:stretch>
                      <a:fillRect l="-11250" r="-16250" b="-282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C6EC3F9-F0B0-4A76-A979-DB69C0AD0164}"/>
                      </a:ext>
                    </a:extLst>
                  </p:cNvPr>
                  <p:cNvSpPr txBox="1"/>
                  <p:nvPr/>
                </p:nvSpPr>
                <p:spPr>
                  <a:xfrm>
                    <a:off x="6158959" y="1692333"/>
                    <a:ext cx="4857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𝟔</m:t>
                          </m:r>
                          <m:r>
                            <a:rPr lang="en-GB" b="1" i="1" smtClean="0">
                              <a:latin typeface="Cambria Math" panose="02040503050406030204" pitchFamily="18" charset="0"/>
                              <a:ea typeface="Cambria Math" panose="02040503050406030204" pitchFamily="18" charset="0"/>
                            </a:rPr>
                            <m:t>𝝁</m:t>
                          </m:r>
                          <m:r>
                            <a:rPr lang="en-GB" b="1" i="1" smtClean="0">
                              <a:latin typeface="Cambria Math" panose="02040503050406030204" pitchFamily="18" charset="0"/>
                              <a:ea typeface="Cambria Math" panose="02040503050406030204" pitchFamily="18" charset="0"/>
                            </a:rPr>
                            <m:t>𝑭</m:t>
                          </m:r>
                        </m:oMath>
                      </m:oMathPara>
                    </a14:m>
                    <a:endParaRPr lang="en-GB" b="1" dirty="0"/>
                  </a:p>
                </p:txBody>
              </p:sp>
            </mc:Choice>
            <mc:Fallback xmlns="">
              <p:sp>
                <p:nvSpPr>
                  <p:cNvPr id="68" name="TextBox 67">
                    <a:extLst>
                      <a:ext uri="{FF2B5EF4-FFF2-40B4-BE49-F238E27FC236}">
                        <a16:creationId xmlns:a16="http://schemas.microsoft.com/office/drawing/2014/main" id="{AC6EC3F9-F0B0-4A76-A979-DB69C0AD0164}"/>
                      </a:ext>
                    </a:extLst>
                  </p:cNvPr>
                  <p:cNvSpPr txBox="1">
                    <a:spLocks noRot="1" noChangeAspect="1" noMove="1" noResize="1" noEditPoints="1" noAdjustHandles="1" noChangeArrowheads="1" noChangeShapeType="1" noTextEdit="1"/>
                  </p:cNvSpPr>
                  <p:nvPr/>
                </p:nvSpPr>
                <p:spPr>
                  <a:xfrm>
                    <a:off x="6158959" y="1692333"/>
                    <a:ext cx="485709" cy="276999"/>
                  </a:xfrm>
                  <a:prstGeom prst="rect">
                    <a:avLst/>
                  </a:prstGeom>
                  <a:blipFill>
                    <a:blip r:embed="rId6"/>
                    <a:stretch>
                      <a:fillRect l="-10000" r="-16250" b="-3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E84977B-14DD-4946-977A-B747C79FE148}"/>
                      </a:ext>
                    </a:extLst>
                  </p:cNvPr>
                  <p:cNvSpPr txBox="1"/>
                  <p:nvPr/>
                </p:nvSpPr>
                <p:spPr>
                  <a:xfrm>
                    <a:off x="4287841" y="1671156"/>
                    <a:ext cx="4857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𝟑</m:t>
                          </m:r>
                          <m:r>
                            <a:rPr lang="en-GB" b="1" i="1" smtClean="0">
                              <a:latin typeface="Cambria Math" panose="02040503050406030204" pitchFamily="18" charset="0"/>
                              <a:ea typeface="Cambria Math" panose="02040503050406030204" pitchFamily="18" charset="0"/>
                            </a:rPr>
                            <m:t>𝝁</m:t>
                          </m:r>
                          <m:r>
                            <a:rPr lang="en-GB" b="1" i="1" smtClean="0">
                              <a:latin typeface="Cambria Math" panose="02040503050406030204" pitchFamily="18" charset="0"/>
                              <a:ea typeface="Cambria Math" panose="02040503050406030204" pitchFamily="18" charset="0"/>
                            </a:rPr>
                            <m:t>𝑭</m:t>
                          </m:r>
                        </m:oMath>
                      </m:oMathPara>
                    </a14:m>
                    <a:endParaRPr lang="en-GB" b="1" dirty="0"/>
                  </a:p>
                </p:txBody>
              </p:sp>
            </mc:Choice>
            <mc:Fallback xmlns="">
              <p:sp>
                <p:nvSpPr>
                  <p:cNvPr id="69" name="TextBox 68">
                    <a:extLst>
                      <a:ext uri="{FF2B5EF4-FFF2-40B4-BE49-F238E27FC236}">
                        <a16:creationId xmlns:a16="http://schemas.microsoft.com/office/drawing/2014/main" id="{0E84977B-14DD-4946-977A-B747C79FE148}"/>
                      </a:ext>
                    </a:extLst>
                  </p:cNvPr>
                  <p:cNvSpPr txBox="1">
                    <a:spLocks noRot="1" noChangeAspect="1" noMove="1" noResize="1" noEditPoints="1" noAdjustHandles="1" noChangeArrowheads="1" noChangeShapeType="1" noTextEdit="1"/>
                  </p:cNvSpPr>
                  <p:nvPr/>
                </p:nvSpPr>
                <p:spPr>
                  <a:xfrm>
                    <a:off x="4287841" y="1671156"/>
                    <a:ext cx="485709" cy="276999"/>
                  </a:xfrm>
                  <a:prstGeom prst="rect">
                    <a:avLst/>
                  </a:prstGeom>
                  <a:blipFill>
                    <a:blip r:embed="rId7"/>
                    <a:stretch>
                      <a:fillRect l="-10000" r="-16250" b="-282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D4D8C58-804B-43FC-A820-1FCF6905AD9A}"/>
                      </a:ext>
                    </a:extLst>
                  </p:cNvPr>
                  <p:cNvSpPr txBox="1"/>
                  <p:nvPr/>
                </p:nvSpPr>
                <p:spPr>
                  <a:xfrm>
                    <a:off x="4898305" y="2910204"/>
                    <a:ext cx="4857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𝟒</m:t>
                          </m:r>
                          <m:r>
                            <a:rPr lang="en-GB" b="1" i="1" smtClean="0">
                              <a:latin typeface="Cambria Math" panose="02040503050406030204" pitchFamily="18" charset="0"/>
                              <a:ea typeface="Cambria Math" panose="02040503050406030204" pitchFamily="18" charset="0"/>
                            </a:rPr>
                            <m:t>𝝁</m:t>
                          </m:r>
                          <m:r>
                            <a:rPr lang="en-GB" b="1" i="1" smtClean="0">
                              <a:latin typeface="Cambria Math" panose="02040503050406030204" pitchFamily="18" charset="0"/>
                              <a:ea typeface="Cambria Math" panose="02040503050406030204" pitchFamily="18" charset="0"/>
                            </a:rPr>
                            <m:t>𝑭</m:t>
                          </m:r>
                        </m:oMath>
                      </m:oMathPara>
                    </a14:m>
                    <a:endParaRPr lang="en-GB" b="1" dirty="0"/>
                  </a:p>
                </p:txBody>
              </p:sp>
            </mc:Choice>
            <mc:Fallback xmlns="">
              <p:sp>
                <p:nvSpPr>
                  <p:cNvPr id="70" name="TextBox 69">
                    <a:extLst>
                      <a:ext uri="{FF2B5EF4-FFF2-40B4-BE49-F238E27FC236}">
                        <a16:creationId xmlns:a16="http://schemas.microsoft.com/office/drawing/2014/main" id="{9D4D8C58-804B-43FC-A820-1FCF6905AD9A}"/>
                      </a:ext>
                    </a:extLst>
                  </p:cNvPr>
                  <p:cNvSpPr txBox="1">
                    <a:spLocks noRot="1" noChangeAspect="1" noMove="1" noResize="1" noEditPoints="1" noAdjustHandles="1" noChangeArrowheads="1" noChangeShapeType="1" noTextEdit="1"/>
                  </p:cNvSpPr>
                  <p:nvPr/>
                </p:nvSpPr>
                <p:spPr>
                  <a:xfrm>
                    <a:off x="4898305" y="2910204"/>
                    <a:ext cx="485709" cy="276999"/>
                  </a:xfrm>
                  <a:prstGeom prst="rect">
                    <a:avLst/>
                  </a:prstGeom>
                  <a:blipFill>
                    <a:blip r:embed="rId8"/>
                    <a:stretch>
                      <a:fillRect l="-11392" r="-17722" b="-2826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4BDA1797-DEDE-4753-A221-D3360F01D5EF}"/>
                    </a:ext>
                  </a:extLst>
                </p:cNvPr>
                <p:cNvSpPr txBox="1"/>
                <p:nvPr/>
              </p:nvSpPr>
              <p:spPr>
                <a:xfrm>
                  <a:off x="5340536" y="3501064"/>
                  <a:ext cx="3911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𝟓</m:t>
                        </m:r>
                        <m:r>
                          <a:rPr lang="en-GB" b="1" i="1" smtClean="0">
                            <a:latin typeface="Cambria Math" panose="02040503050406030204" pitchFamily="18" charset="0"/>
                          </a:rPr>
                          <m:t> </m:t>
                        </m:r>
                        <m:r>
                          <a:rPr lang="en-GB" b="1" i="1" smtClean="0">
                            <a:latin typeface="Cambria Math" panose="02040503050406030204" pitchFamily="18" charset="0"/>
                          </a:rPr>
                          <m:t>𝑽</m:t>
                        </m:r>
                      </m:oMath>
                    </m:oMathPara>
                  </a14:m>
                  <a:endParaRPr lang="en-GB" b="1" dirty="0"/>
                </a:p>
              </p:txBody>
            </p:sp>
          </mc:Choice>
          <mc:Fallback xmlns="">
            <p:sp>
              <p:nvSpPr>
                <p:cNvPr id="72" name="TextBox 71">
                  <a:extLst>
                    <a:ext uri="{FF2B5EF4-FFF2-40B4-BE49-F238E27FC236}">
                      <a16:creationId xmlns:a16="http://schemas.microsoft.com/office/drawing/2014/main" id="{4BDA1797-DEDE-4753-A221-D3360F01D5EF}"/>
                    </a:ext>
                  </a:extLst>
                </p:cNvPr>
                <p:cNvSpPr txBox="1">
                  <a:spLocks noRot="1" noChangeAspect="1" noMove="1" noResize="1" noEditPoints="1" noAdjustHandles="1" noChangeArrowheads="1" noChangeShapeType="1" noTextEdit="1"/>
                </p:cNvSpPr>
                <p:nvPr/>
              </p:nvSpPr>
              <p:spPr>
                <a:xfrm>
                  <a:off x="5340536" y="3501064"/>
                  <a:ext cx="391133" cy="276999"/>
                </a:xfrm>
                <a:prstGeom prst="rect">
                  <a:avLst/>
                </a:prstGeom>
                <a:blipFill>
                  <a:blip r:embed="rId9"/>
                  <a:stretch>
                    <a:fillRect l="-14063" r="-17188" b="-6522"/>
                  </a:stretch>
                </a:blipFill>
              </p:spPr>
              <p:txBody>
                <a:bodyPr/>
                <a:lstStyle/>
                <a:p>
                  <a:r>
                    <a:rPr lang="en-GB">
                      <a:noFill/>
                    </a:rPr>
                    <a:t> </a:t>
                  </a:r>
                </a:p>
              </p:txBody>
            </p:sp>
          </mc:Fallback>
        </mc:AlternateContent>
      </p:grpSp>
      <p:grpSp>
        <p:nvGrpSpPr>
          <p:cNvPr id="6" name="Group 5">
            <a:extLst>
              <a:ext uri="{FF2B5EF4-FFF2-40B4-BE49-F238E27FC236}">
                <a16:creationId xmlns:a16="http://schemas.microsoft.com/office/drawing/2014/main" id="{DB4D126B-C89C-4827-944B-B7B6EC6574D2}"/>
              </a:ext>
            </a:extLst>
          </p:cNvPr>
          <p:cNvGrpSpPr/>
          <p:nvPr/>
        </p:nvGrpSpPr>
        <p:grpSpPr>
          <a:xfrm>
            <a:off x="6395585" y="548131"/>
            <a:ext cx="3135940" cy="2413763"/>
            <a:chOff x="6395585" y="548131"/>
            <a:chExt cx="3135940" cy="2413763"/>
          </a:xfrm>
        </p:grpSpPr>
        <p:pic>
          <p:nvPicPr>
            <p:cNvPr id="48" name="Picture 47">
              <a:extLst>
                <a:ext uri="{FF2B5EF4-FFF2-40B4-BE49-F238E27FC236}">
                  <a16:creationId xmlns:a16="http://schemas.microsoft.com/office/drawing/2014/main" id="{A937281F-A313-4470-A8EA-1AF1CC834282}"/>
                </a:ext>
              </a:extLst>
            </p:cNvPr>
            <p:cNvPicPr/>
            <p:nvPr/>
          </p:nvPicPr>
          <p:blipFill rotWithShape="1">
            <a:blip r:embed="rId10"/>
            <a:srcRect b="2842"/>
            <a:stretch/>
          </p:blipFill>
          <p:spPr bwMode="auto">
            <a:xfrm>
              <a:off x="6395585" y="548131"/>
              <a:ext cx="3135940" cy="241376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0D90AAE-0717-4F73-9F14-B5E109D3DF15}"/>
                </a:ext>
              </a:extLst>
            </p:cNvPr>
            <p:cNvSpPr txBox="1"/>
            <p:nvPr/>
          </p:nvSpPr>
          <p:spPr>
            <a:xfrm>
              <a:off x="7211223" y="923898"/>
              <a:ext cx="262700" cy="369332"/>
            </a:xfrm>
            <a:prstGeom prst="rect">
              <a:avLst/>
            </a:prstGeom>
            <a:noFill/>
          </p:spPr>
          <p:txBody>
            <a:bodyPr wrap="square" rtlCol="0">
              <a:spAutoFit/>
            </a:bodyPr>
            <a:lstStyle/>
            <a:p>
              <a:r>
                <a:rPr lang="en-GB" dirty="0"/>
                <a:t>1</a:t>
              </a:r>
            </a:p>
          </p:txBody>
        </p:sp>
        <p:sp>
          <p:nvSpPr>
            <p:cNvPr id="49" name="TextBox 48">
              <a:extLst>
                <a:ext uri="{FF2B5EF4-FFF2-40B4-BE49-F238E27FC236}">
                  <a16:creationId xmlns:a16="http://schemas.microsoft.com/office/drawing/2014/main" id="{DB45A493-1F38-42D3-BA80-3758E87054EF}"/>
                </a:ext>
              </a:extLst>
            </p:cNvPr>
            <p:cNvSpPr txBox="1"/>
            <p:nvPr/>
          </p:nvSpPr>
          <p:spPr>
            <a:xfrm>
              <a:off x="8774384" y="916822"/>
              <a:ext cx="262700" cy="369332"/>
            </a:xfrm>
            <a:prstGeom prst="rect">
              <a:avLst/>
            </a:prstGeom>
            <a:noFill/>
          </p:spPr>
          <p:txBody>
            <a:bodyPr wrap="square" rtlCol="0">
              <a:spAutoFit/>
            </a:bodyPr>
            <a:lstStyle/>
            <a:p>
              <a:r>
                <a:rPr lang="en-GB" dirty="0"/>
                <a:t>2</a:t>
              </a:r>
            </a:p>
          </p:txBody>
        </p:sp>
        <p:sp>
          <p:nvSpPr>
            <p:cNvPr id="50" name="TextBox 49">
              <a:extLst>
                <a:ext uri="{FF2B5EF4-FFF2-40B4-BE49-F238E27FC236}">
                  <a16:creationId xmlns:a16="http://schemas.microsoft.com/office/drawing/2014/main" id="{2197E053-4802-4F0D-89B6-D4DD51C507C4}"/>
                </a:ext>
              </a:extLst>
            </p:cNvPr>
            <p:cNvSpPr txBox="1"/>
            <p:nvPr/>
          </p:nvSpPr>
          <p:spPr>
            <a:xfrm>
              <a:off x="8004377" y="1364973"/>
              <a:ext cx="262700" cy="369332"/>
            </a:xfrm>
            <a:prstGeom prst="rect">
              <a:avLst/>
            </a:prstGeom>
            <a:noFill/>
          </p:spPr>
          <p:txBody>
            <a:bodyPr wrap="square" rtlCol="0">
              <a:spAutoFit/>
            </a:bodyPr>
            <a:lstStyle/>
            <a:p>
              <a:r>
                <a:rPr lang="en-GB" dirty="0"/>
                <a:t>3</a:t>
              </a:r>
            </a:p>
          </p:txBody>
        </p:sp>
        <p:sp>
          <p:nvSpPr>
            <p:cNvPr id="56" name="TextBox 55">
              <a:extLst>
                <a:ext uri="{FF2B5EF4-FFF2-40B4-BE49-F238E27FC236}">
                  <a16:creationId xmlns:a16="http://schemas.microsoft.com/office/drawing/2014/main" id="{D5F78EAC-02B1-4E75-BF3F-4ABE6BE45DCD}"/>
                </a:ext>
              </a:extLst>
            </p:cNvPr>
            <p:cNvSpPr txBox="1"/>
            <p:nvPr/>
          </p:nvSpPr>
          <p:spPr>
            <a:xfrm>
              <a:off x="7226379" y="2380012"/>
              <a:ext cx="262700" cy="369332"/>
            </a:xfrm>
            <a:prstGeom prst="rect">
              <a:avLst/>
            </a:prstGeom>
            <a:noFill/>
          </p:spPr>
          <p:txBody>
            <a:bodyPr wrap="square" rtlCol="0">
              <a:spAutoFit/>
            </a:bodyPr>
            <a:lstStyle/>
            <a:p>
              <a:r>
                <a:rPr lang="en-GB" dirty="0"/>
                <a:t>4</a:t>
              </a:r>
            </a:p>
          </p:txBody>
        </p:sp>
        <p:sp>
          <p:nvSpPr>
            <p:cNvPr id="57" name="TextBox 56">
              <a:extLst>
                <a:ext uri="{FF2B5EF4-FFF2-40B4-BE49-F238E27FC236}">
                  <a16:creationId xmlns:a16="http://schemas.microsoft.com/office/drawing/2014/main" id="{38B99ADF-6E6D-412B-87FE-D6D56460AAA0}"/>
                </a:ext>
              </a:extLst>
            </p:cNvPr>
            <p:cNvSpPr txBox="1"/>
            <p:nvPr/>
          </p:nvSpPr>
          <p:spPr>
            <a:xfrm>
              <a:off x="8774384" y="2373300"/>
              <a:ext cx="262700" cy="369332"/>
            </a:xfrm>
            <a:prstGeom prst="rect">
              <a:avLst/>
            </a:prstGeom>
            <a:noFill/>
          </p:spPr>
          <p:txBody>
            <a:bodyPr wrap="square" rtlCol="0">
              <a:spAutoFit/>
            </a:bodyPr>
            <a:lstStyle/>
            <a:p>
              <a:r>
                <a:rPr lang="en-GB" dirty="0"/>
                <a:t>5</a:t>
              </a:r>
            </a:p>
          </p:txBody>
        </p:sp>
      </p:grpSp>
      <p:pic>
        <p:nvPicPr>
          <p:cNvPr id="58" name="Picture 57">
            <a:extLst>
              <a:ext uri="{FF2B5EF4-FFF2-40B4-BE49-F238E27FC236}">
                <a16:creationId xmlns:a16="http://schemas.microsoft.com/office/drawing/2014/main" id="{72A8335E-AE3C-4701-B7DC-AED71C0EE727}"/>
              </a:ext>
            </a:extLst>
          </p:cNvPr>
          <p:cNvPicPr/>
          <p:nvPr/>
        </p:nvPicPr>
        <p:blipFill>
          <a:blip r:embed="rId11"/>
          <a:stretch>
            <a:fillRect/>
          </a:stretch>
        </p:blipFill>
        <p:spPr>
          <a:xfrm>
            <a:off x="4538696" y="3899896"/>
            <a:ext cx="5731510" cy="2117725"/>
          </a:xfrm>
          <a:prstGeom prst="rect">
            <a:avLst/>
          </a:prstGeom>
        </p:spPr>
      </p:pic>
      <p:sp>
        <p:nvSpPr>
          <p:cNvPr id="9" name="Rectangle 8">
            <a:extLst>
              <a:ext uri="{FF2B5EF4-FFF2-40B4-BE49-F238E27FC236}">
                <a16:creationId xmlns:a16="http://schemas.microsoft.com/office/drawing/2014/main" id="{67524097-C56C-4E54-8A6B-89CB84BBEEB7}"/>
              </a:ext>
            </a:extLst>
          </p:cNvPr>
          <p:cNvSpPr/>
          <p:nvPr/>
        </p:nvSpPr>
        <p:spPr>
          <a:xfrm>
            <a:off x="4597260" y="3940508"/>
            <a:ext cx="924504" cy="247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428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586AFC-7C6E-49FB-99D0-9C0815EFFCAC}"/>
              </a:ext>
            </a:extLst>
          </p:cNvPr>
          <p:cNvSpPr/>
          <p:nvPr/>
        </p:nvSpPr>
        <p:spPr>
          <a:xfrm>
            <a:off x="0" y="0"/>
            <a:ext cx="6406369"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Potential Difference Between Two Points</a:t>
            </a:r>
            <a:endParaRPr lang="en-GB"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7786504-CA5D-422E-83AE-2BD113D93CE7}"/>
              </a:ext>
            </a:extLst>
          </p:cNvPr>
          <p:cNvPicPr>
            <a:picLocks noChangeAspect="1"/>
          </p:cNvPicPr>
          <p:nvPr/>
        </p:nvPicPr>
        <p:blipFill>
          <a:blip r:embed="rId2"/>
          <a:stretch>
            <a:fillRect/>
          </a:stretch>
        </p:blipFill>
        <p:spPr>
          <a:xfrm>
            <a:off x="8211629" y="479935"/>
            <a:ext cx="3980371" cy="2761488"/>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2205A14-517E-4E1B-8C85-90BAC95562E5}"/>
                  </a:ext>
                </a:extLst>
              </p:cNvPr>
              <p:cNvSpPr/>
              <p:nvPr/>
            </p:nvSpPr>
            <p:spPr>
              <a:xfrm>
                <a:off x="0" y="1122275"/>
                <a:ext cx="8501307"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To find out, let’s start at point a (at potential </a:t>
                </a:r>
                <a14:m>
                  <m:oMath xmlns:m="http://schemas.openxmlformats.org/officeDocument/2006/math">
                    <m:sSub>
                      <m:sSubPr>
                        <m:ctrlPr>
                          <a:rPr lang="en-GB" sz="2400" i="1">
                            <a:latin typeface="Cambria Math" panose="02040503050406030204" pitchFamily="18" charset="0"/>
                            <a:cs typeface="Times New Roman" panose="02020603050405020304" pitchFamily="18" charset="0"/>
                          </a:rPr>
                        </m:ctrlPr>
                      </m:sSubPr>
                      <m:e>
                        <m:r>
                          <a:rPr lang="en-GB" sz="2400" i="1">
                            <a:latin typeface="Cambria Math" panose="02040503050406030204" pitchFamily="18" charset="0"/>
                            <a:cs typeface="Times New Roman" panose="02020603050405020304" pitchFamily="18" charset="0"/>
                          </a:rPr>
                          <m:t>𝑉</m:t>
                        </m:r>
                      </m:e>
                      <m:sub>
                        <m:r>
                          <a:rPr lang="en-GB" sz="2400" i="1">
                            <a:latin typeface="Cambria Math" panose="02040503050406030204" pitchFamily="18" charset="0"/>
                            <a:cs typeface="Times New Roman" panose="02020603050405020304" pitchFamily="18" charset="0"/>
                          </a:rPr>
                          <m:t>𝑎</m:t>
                        </m:r>
                      </m:sub>
                    </m:sSub>
                  </m:oMath>
                </a14:m>
                <a:r>
                  <a:rPr lang="en-US" sz="2400" dirty="0">
                    <a:latin typeface="Times New Roman" panose="02020603050405020304" pitchFamily="18" charset="0"/>
                    <a:cs typeface="Times New Roman" panose="02020603050405020304" pitchFamily="18" charset="0"/>
                  </a:rPr>
                  <a:t>) and move through the battery to point b (at potential </a:t>
                </a:r>
                <a14:m>
                  <m:oMath xmlns:m="http://schemas.openxmlformats.org/officeDocument/2006/math">
                    <m:sSub>
                      <m:sSubPr>
                        <m:ctrlPr>
                          <a:rPr lang="en-US" sz="2400" i="1">
                            <a:latin typeface="Cambria Math" panose="02040503050406030204" pitchFamily="18" charset="0"/>
                            <a:cs typeface="Times New Roman" panose="02020603050405020304" pitchFamily="18" charset="0"/>
                          </a:rPr>
                        </m:ctrlPr>
                      </m:sSubPr>
                      <m:e>
                        <m:r>
                          <a:rPr lang="en-GB" sz="2400" i="1">
                            <a:latin typeface="Cambria Math" panose="02040503050406030204" pitchFamily="18" charset="0"/>
                            <a:cs typeface="Times New Roman" panose="02020603050405020304" pitchFamily="18" charset="0"/>
                          </a:rPr>
                          <m:t>𝑉</m:t>
                        </m:r>
                      </m:e>
                      <m:sub>
                        <m:r>
                          <a:rPr lang="en-GB" sz="2400" i="1">
                            <a:latin typeface="Cambria Math" panose="02040503050406030204" pitchFamily="18" charset="0"/>
                            <a:cs typeface="Times New Roman" panose="02020603050405020304" pitchFamily="18" charset="0"/>
                          </a:rPr>
                          <m:t>𝑏</m:t>
                        </m:r>
                      </m:sub>
                    </m:sSub>
                  </m:oMath>
                </a14:m>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32205A14-517E-4E1B-8C85-90BAC95562E5}"/>
                  </a:ext>
                </a:extLst>
              </p:cNvPr>
              <p:cNvSpPr>
                <a:spLocks noRot="1" noChangeAspect="1" noMove="1" noResize="1" noEditPoints="1" noAdjustHandles="1" noChangeArrowheads="1" noChangeShapeType="1" noTextEdit="1"/>
              </p:cNvSpPr>
              <p:nvPr/>
            </p:nvSpPr>
            <p:spPr>
              <a:xfrm>
                <a:off x="0" y="1122275"/>
                <a:ext cx="8501307" cy="830997"/>
              </a:xfrm>
              <a:prstGeom prst="rect">
                <a:avLst/>
              </a:prstGeom>
              <a:blipFill>
                <a:blip r:embed="rId3"/>
                <a:stretch>
                  <a:fillRect l="-1075" t="-5882" b="-16176"/>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6FA44072-C26D-44D9-B22D-ADF0F70927DE}"/>
              </a:ext>
            </a:extLst>
          </p:cNvPr>
          <p:cNvPicPr>
            <a:picLocks noChangeAspect="1"/>
          </p:cNvPicPr>
          <p:nvPr/>
        </p:nvPicPr>
        <p:blipFill>
          <a:blip r:embed="rId4"/>
          <a:stretch>
            <a:fillRect/>
          </a:stretch>
        </p:blipFill>
        <p:spPr>
          <a:xfrm>
            <a:off x="1950533" y="2796493"/>
            <a:ext cx="2725864" cy="976429"/>
          </a:xfrm>
          <a:prstGeom prst="rect">
            <a:avLst/>
          </a:prstGeom>
        </p:spPr>
      </p:pic>
      <p:grpSp>
        <p:nvGrpSpPr>
          <p:cNvPr id="34" name="Group 33">
            <a:extLst>
              <a:ext uri="{FF2B5EF4-FFF2-40B4-BE49-F238E27FC236}">
                <a16:creationId xmlns:a16="http://schemas.microsoft.com/office/drawing/2014/main" id="{BE988880-8E8E-4392-A69E-301454D77DFB}"/>
              </a:ext>
            </a:extLst>
          </p:cNvPr>
          <p:cNvGrpSpPr/>
          <p:nvPr/>
        </p:nvGrpSpPr>
        <p:grpSpPr>
          <a:xfrm>
            <a:off x="1890366" y="1999670"/>
            <a:ext cx="1171568" cy="1289684"/>
            <a:chOff x="1890366" y="1999670"/>
            <a:chExt cx="1171568" cy="1289684"/>
          </a:xfrm>
        </p:grpSpPr>
        <p:sp>
          <p:nvSpPr>
            <p:cNvPr id="6" name="Oval 5">
              <a:extLst>
                <a:ext uri="{FF2B5EF4-FFF2-40B4-BE49-F238E27FC236}">
                  <a16:creationId xmlns:a16="http://schemas.microsoft.com/office/drawing/2014/main" id="{934B5211-4C57-4E2C-9313-45BD12EBA864}"/>
                </a:ext>
              </a:extLst>
            </p:cNvPr>
            <p:cNvSpPr/>
            <p:nvPr/>
          </p:nvSpPr>
          <p:spPr>
            <a:xfrm>
              <a:off x="2398341" y="2796494"/>
              <a:ext cx="663593" cy="492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4309305-CF93-47BB-84A4-10E614EF63A3}"/>
                </a:ext>
              </a:extLst>
            </p:cNvPr>
            <p:cNvSpPr txBox="1"/>
            <p:nvPr/>
          </p:nvSpPr>
          <p:spPr>
            <a:xfrm>
              <a:off x="1890366" y="1999670"/>
              <a:ext cx="747814" cy="523220"/>
            </a:xfrm>
            <a:prstGeom prst="rect">
              <a:avLst/>
            </a:prstGeom>
            <a:noFill/>
          </p:spPr>
          <p:txBody>
            <a:bodyPr wrap="square" rtlCol="0">
              <a:spAutoFit/>
            </a:bodyPr>
            <a:lstStyle/>
            <a:p>
              <a:r>
                <a:rPr lang="en-GB" sz="2800" dirty="0">
                  <a:latin typeface="Times New Roman" panose="02020603050405020304" pitchFamily="18" charset="0"/>
                  <a:cs typeface="Times New Roman" panose="02020603050405020304" pitchFamily="18" charset="0"/>
                </a:rPr>
                <a:t>emf</a:t>
              </a:r>
            </a:p>
          </p:txBody>
        </p:sp>
        <p:cxnSp>
          <p:nvCxnSpPr>
            <p:cNvPr id="11" name="Straight Arrow Connector 10">
              <a:extLst>
                <a:ext uri="{FF2B5EF4-FFF2-40B4-BE49-F238E27FC236}">
                  <a16:creationId xmlns:a16="http://schemas.microsoft.com/office/drawing/2014/main" id="{D4631CC0-18DD-4BE1-999E-F8B8B46DAE46}"/>
                </a:ext>
              </a:extLst>
            </p:cNvPr>
            <p:cNvCxnSpPr>
              <a:cxnSpLocks/>
              <a:stCxn id="6" idx="1"/>
              <a:endCxn id="8" idx="2"/>
            </p:cNvCxnSpPr>
            <p:nvPr/>
          </p:nvCxnSpPr>
          <p:spPr>
            <a:xfrm flipH="1" flipV="1">
              <a:off x="2264273" y="2522890"/>
              <a:ext cx="231249" cy="3457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CA5346C-D503-4DCC-B253-6A8A0F5E2590}"/>
              </a:ext>
            </a:extLst>
          </p:cNvPr>
          <p:cNvGrpSpPr/>
          <p:nvPr/>
        </p:nvGrpSpPr>
        <p:grpSpPr>
          <a:xfrm>
            <a:off x="3056709" y="2066385"/>
            <a:ext cx="2580073" cy="1218322"/>
            <a:chOff x="3056709" y="2066385"/>
            <a:chExt cx="2580073" cy="1218322"/>
          </a:xfrm>
        </p:grpSpPr>
        <p:sp>
          <p:nvSpPr>
            <p:cNvPr id="7" name="Oval 6">
              <a:extLst>
                <a:ext uri="{FF2B5EF4-FFF2-40B4-BE49-F238E27FC236}">
                  <a16:creationId xmlns:a16="http://schemas.microsoft.com/office/drawing/2014/main" id="{4D0B5ADD-0D64-4044-9157-4081D49C2EED}"/>
                </a:ext>
              </a:extLst>
            </p:cNvPr>
            <p:cNvSpPr/>
            <p:nvPr/>
          </p:nvSpPr>
          <p:spPr>
            <a:xfrm>
              <a:off x="3056709" y="2791847"/>
              <a:ext cx="663593" cy="492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77512B3-545A-4A8A-9A3D-6D54A09103C2}"/>
                </a:ext>
              </a:extLst>
            </p:cNvPr>
            <p:cNvSpPr txBox="1"/>
            <p:nvPr/>
          </p:nvSpPr>
          <p:spPr>
            <a:xfrm>
              <a:off x="3099740" y="2066385"/>
              <a:ext cx="2537042"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Internal resistance</a:t>
              </a:r>
            </a:p>
          </p:txBody>
        </p:sp>
        <p:cxnSp>
          <p:nvCxnSpPr>
            <p:cNvPr id="13" name="Straight Arrow Connector 12">
              <a:extLst>
                <a:ext uri="{FF2B5EF4-FFF2-40B4-BE49-F238E27FC236}">
                  <a16:creationId xmlns:a16="http://schemas.microsoft.com/office/drawing/2014/main" id="{31B2EF1D-A7A6-409E-9B2B-1DA4223D34A0}"/>
                </a:ext>
              </a:extLst>
            </p:cNvPr>
            <p:cNvCxnSpPr>
              <a:cxnSpLocks/>
              <a:stCxn id="7" idx="7"/>
              <a:endCxn id="9" idx="2"/>
            </p:cNvCxnSpPr>
            <p:nvPr/>
          </p:nvCxnSpPr>
          <p:spPr>
            <a:xfrm flipV="1">
              <a:off x="3623121" y="2528050"/>
              <a:ext cx="745140" cy="3359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D58FBB6-4493-458A-A1AA-00DD9B67D2B3}"/>
              </a:ext>
            </a:extLst>
          </p:cNvPr>
          <p:cNvGrpSpPr/>
          <p:nvPr/>
        </p:nvGrpSpPr>
        <p:grpSpPr>
          <a:xfrm>
            <a:off x="4614220" y="3092410"/>
            <a:ext cx="2523710" cy="830996"/>
            <a:chOff x="5466000" y="3052100"/>
            <a:chExt cx="2296447" cy="753799"/>
          </a:xfrm>
        </p:grpSpPr>
        <p:pic>
          <p:nvPicPr>
            <p:cNvPr id="14" name="Picture 13">
              <a:extLst>
                <a:ext uri="{FF2B5EF4-FFF2-40B4-BE49-F238E27FC236}">
                  <a16:creationId xmlns:a16="http://schemas.microsoft.com/office/drawing/2014/main" id="{09BF8722-5554-48AC-83BA-E9F04F6CD3C6}"/>
                </a:ext>
              </a:extLst>
            </p:cNvPr>
            <p:cNvPicPr>
              <a:picLocks noChangeAspect="1"/>
            </p:cNvPicPr>
            <p:nvPr/>
          </p:nvPicPr>
          <p:blipFill>
            <a:blip r:embed="rId5"/>
            <a:stretch>
              <a:fillRect/>
            </a:stretch>
          </p:blipFill>
          <p:spPr>
            <a:xfrm>
              <a:off x="6220894" y="3052100"/>
              <a:ext cx="1541553" cy="753799"/>
            </a:xfrm>
            <a:prstGeom prst="rect">
              <a:avLst/>
            </a:prstGeom>
          </p:spPr>
        </p:pic>
        <p:sp>
          <p:nvSpPr>
            <p:cNvPr id="15" name="TextBox 14">
              <a:extLst>
                <a:ext uri="{FF2B5EF4-FFF2-40B4-BE49-F238E27FC236}">
                  <a16:creationId xmlns:a16="http://schemas.microsoft.com/office/drawing/2014/main" id="{C63FCF8F-306F-4BEC-A291-4236F0A8F850}"/>
                </a:ext>
              </a:extLst>
            </p:cNvPr>
            <p:cNvSpPr txBox="1"/>
            <p:nvPr/>
          </p:nvSpPr>
          <p:spPr>
            <a:xfrm>
              <a:off x="5466000" y="3219426"/>
              <a:ext cx="852144" cy="418778"/>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where</a:t>
              </a:r>
            </a:p>
          </p:txBody>
        </p:sp>
      </p:grpSp>
      <p:pic>
        <p:nvPicPr>
          <p:cNvPr id="18" name="Picture 17">
            <a:extLst>
              <a:ext uri="{FF2B5EF4-FFF2-40B4-BE49-F238E27FC236}">
                <a16:creationId xmlns:a16="http://schemas.microsoft.com/office/drawing/2014/main" id="{95A3B691-67F8-421C-9CD7-2A08F1687D98}"/>
              </a:ext>
            </a:extLst>
          </p:cNvPr>
          <p:cNvPicPr>
            <a:picLocks noChangeAspect="1"/>
          </p:cNvPicPr>
          <p:nvPr/>
        </p:nvPicPr>
        <p:blipFill>
          <a:blip r:embed="rId6"/>
          <a:stretch>
            <a:fillRect/>
          </a:stretch>
        </p:blipFill>
        <p:spPr>
          <a:xfrm>
            <a:off x="1677168" y="5753006"/>
            <a:ext cx="5216820" cy="814022"/>
          </a:xfrm>
          <a:prstGeom prst="rect">
            <a:avLst/>
          </a:prstGeom>
        </p:spPr>
      </p:pic>
      <p:pic>
        <p:nvPicPr>
          <p:cNvPr id="19" name="Picture 18">
            <a:extLst>
              <a:ext uri="{FF2B5EF4-FFF2-40B4-BE49-F238E27FC236}">
                <a16:creationId xmlns:a16="http://schemas.microsoft.com/office/drawing/2014/main" id="{43E2498E-D0A7-4B4C-95EF-3B66E7DBF920}"/>
              </a:ext>
            </a:extLst>
          </p:cNvPr>
          <p:cNvPicPr>
            <a:picLocks noChangeAspect="1"/>
          </p:cNvPicPr>
          <p:nvPr/>
        </p:nvPicPr>
        <p:blipFill>
          <a:blip r:embed="rId7"/>
          <a:stretch>
            <a:fillRect/>
          </a:stretch>
        </p:blipFill>
        <p:spPr>
          <a:xfrm>
            <a:off x="7752265" y="4436844"/>
            <a:ext cx="2034159" cy="1108874"/>
          </a:xfrm>
          <a:prstGeom prst="rect">
            <a:avLst/>
          </a:prstGeom>
        </p:spPr>
      </p:pic>
      <p:grpSp>
        <p:nvGrpSpPr>
          <p:cNvPr id="22" name="Group 21">
            <a:extLst>
              <a:ext uri="{FF2B5EF4-FFF2-40B4-BE49-F238E27FC236}">
                <a16:creationId xmlns:a16="http://schemas.microsoft.com/office/drawing/2014/main" id="{BCF4E29B-9E0D-4069-9A15-1D7E9C7D47D4}"/>
              </a:ext>
            </a:extLst>
          </p:cNvPr>
          <p:cNvGrpSpPr/>
          <p:nvPr/>
        </p:nvGrpSpPr>
        <p:grpSpPr>
          <a:xfrm>
            <a:off x="9786424" y="4946154"/>
            <a:ext cx="2308578" cy="753799"/>
            <a:chOff x="5453869" y="3052100"/>
            <a:chExt cx="2308578" cy="753799"/>
          </a:xfrm>
        </p:grpSpPr>
        <p:pic>
          <p:nvPicPr>
            <p:cNvPr id="23" name="Picture 22">
              <a:extLst>
                <a:ext uri="{FF2B5EF4-FFF2-40B4-BE49-F238E27FC236}">
                  <a16:creationId xmlns:a16="http://schemas.microsoft.com/office/drawing/2014/main" id="{0E809296-F305-4502-A183-41E79511C1A1}"/>
                </a:ext>
              </a:extLst>
            </p:cNvPr>
            <p:cNvPicPr>
              <a:picLocks noChangeAspect="1"/>
            </p:cNvPicPr>
            <p:nvPr/>
          </p:nvPicPr>
          <p:blipFill>
            <a:blip r:embed="rId5"/>
            <a:stretch>
              <a:fillRect/>
            </a:stretch>
          </p:blipFill>
          <p:spPr>
            <a:xfrm>
              <a:off x="6220894" y="3052100"/>
              <a:ext cx="1541553" cy="753799"/>
            </a:xfrm>
            <a:prstGeom prst="rect">
              <a:avLst/>
            </a:prstGeom>
          </p:spPr>
        </p:pic>
        <p:sp>
          <p:nvSpPr>
            <p:cNvPr id="24" name="TextBox 23">
              <a:extLst>
                <a:ext uri="{FF2B5EF4-FFF2-40B4-BE49-F238E27FC236}">
                  <a16:creationId xmlns:a16="http://schemas.microsoft.com/office/drawing/2014/main" id="{9A9AB6BA-7AF7-459D-9F6E-057828020F7A}"/>
                </a:ext>
              </a:extLst>
            </p:cNvPr>
            <p:cNvSpPr txBox="1"/>
            <p:nvPr/>
          </p:nvSpPr>
          <p:spPr>
            <a:xfrm>
              <a:off x="5453869" y="3244333"/>
              <a:ext cx="779572" cy="369332"/>
            </a:xfrm>
            <a:prstGeom prst="rect">
              <a:avLst/>
            </a:prstGeom>
            <a:noFill/>
          </p:spPr>
          <p:txBody>
            <a:bodyPr wrap="none" rtlCol="0">
              <a:spAutoFit/>
            </a:bodyPr>
            <a:lstStyle/>
            <a:p>
              <a:r>
                <a:rPr lang="en-GB" dirty="0"/>
                <a:t>where</a:t>
              </a:r>
            </a:p>
          </p:txBody>
        </p:sp>
      </p:grpSp>
      <p:pic>
        <p:nvPicPr>
          <p:cNvPr id="25" name="Picture 24">
            <a:extLst>
              <a:ext uri="{FF2B5EF4-FFF2-40B4-BE49-F238E27FC236}">
                <a16:creationId xmlns:a16="http://schemas.microsoft.com/office/drawing/2014/main" id="{86F81A8F-8C91-42D9-A73B-B24E26E2C7DF}"/>
              </a:ext>
            </a:extLst>
          </p:cNvPr>
          <p:cNvPicPr>
            <a:picLocks noChangeAspect="1"/>
          </p:cNvPicPr>
          <p:nvPr/>
        </p:nvPicPr>
        <p:blipFill>
          <a:blip r:embed="rId8"/>
          <a:stretch>
            <a:fillRect/>
          </a:stretch>
        </p:blipFill>
        <p:spPr>
          <a:xfrm>
            <a:off x="7867050" y="5710222"/>
            <a:ext cx="2410615" cy="499040"/>
          </a:xfrm>
          <a:prstGeom prst="rect">
            <a:avLst/>
          </a:prstGeom>
        </p:spPr>
      </p:pic>
      <p:grpSp>
        <p:nvGrpSpPr>
          <p:cNvPr id="41" name="Group 40">
            <a:extLst>
              <a:ext uri="{FF2B5EF4-FFF2-40B4-BE49-F238E27FC236}">
                <a16:creationId xmlns:a16="http://schemas.microsoft.com/office/drawing/2014/main" id="{49A28169-C611-48BE-8D2F-40D15BC87234}"/>
              </a:ext>
            </a:extLst>
          </p:cNvPr>
          <p:cNvGrpSpPr/>
          <p:nvPr/>
        </p:nvGrpSpPr>
        <p:grpSpPr>
          <a:xfrm>
            <a:off x="8501307" y="3546505"/>
            <a:ext cx="3715162" cy="1073241"/>
            <a:chOff x="8501307" y="3546505"/>
            <a:chExt cx="3715162" cy="1073241"/>
          </a:xfrm>
        </p:grpSpPr>
        <p:sp>
          <p:nvSpPr>
            <p:cNvPr id="26" name="Rectangle 25">
              <a:extLst>
                <a:ext uri="{FF2B5EF4-FFF2-40B4-BE49-F238E27FC236}">
                  <a16:creationId xmlns:a16="http://schemas.microsoft.com/office/drawing/2014/main" id="{C710B98F-8B8B-42EA-A2C7-7A39AE4327AD}"/>
                </a:ext>
              </a:extLst>
            </p:cNvPr>
            <p:cNvSpPr/>
            <p:nvPr/>
          </p:nvSpPr>
          <p:spPr>
            <a:xfrm>
              <a:off x="9481440" y="3546505"/>
              <a:ext cx="2735029" cy="923330"/>
            </a:xfrm>
            <a:prstGeom prst="rect">
              <a:avLst/>
            </a:prstGeom>
          </p:spPr>
          <p:txBody>
            <a:bodyPr wrap="square">
              <a:spAutoFit/>
            </a:bodyPr>
            <a:lstStyle/>
            <a:p>
              <a:r>
                <a:rPr lang="en-US" dirty="0"/>
                <a:t>Because we move opposite the current, the potential increases by </a:t>
              </a:r>
              <a:r>
                <a:rPr lang="en-US" dirty="0" err="1"/>
                <a:t>iR.</a:t>
              </a:r>
              <a:endParaRPr lang="en-GB" dirty="0"/>
            </a:p>
          </p:txBody>
        </p:sp>
        <p:cxnSp>
          <p:nvCxnSpPr>
            <p:cNvPr id="28" name="Straight Arrow Connector 27">
              <a:extLst>
                <a:ext uri="{FF2B5EF4-FFF2-40B4-BE49-F238E27FC236}">
                  <a16:creationId xmlns:a16="http://schemas.microsoft.com/office/drawing/2014/main" id="{BF4DBCC6-C904-49CB-BE0B-6895570C11B2}"/>
                </a:ext>
              </a:extLst>
            </p:cNvPr>
            <p:cNvCxnSpPr>
              <a:endCxn id="26" idx="1"/>
            </p:cNvCxnSpPr>
            <p:nvPr/>
          </p:nvCxnSpPr>
          <p:spPr>
            <a:xfrm flipV="1">
              <a:off x="8501307" y="4008170"/>
              <a:ext cx="980133" cy="6115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CA8188C-A3BA-41D9-9809-40AF5DF412F3}"/>
                  </a:ext>
                </a:extLst>
              </p:cNvPr>
              <p:cNvSpPr/>
              <p:nvPr/>
            </p:nvSpPr>
            <p:spPr>
              <a:xfrm>
                <a:off x="0" y="614212"/>
                <a:ext cx="834382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What is the potential difference (</a:t>
                </a:r>
                <a14:m>
                  <m:oMath xmlns:m="http://schemas.openxmlformats.org/officeDocument/2006/math">
                    <m:sSub>
                      <m:sSubPr>
                        <m:ctrlPr>
                          <a:rPr lang="en-US" sz="2400" i="1">
                            <a:latin typeface="Cambria Math" panose="02040503050406030204" pitchFamily="18" charset="0"/>
                            <a:cs typeface="Times New Roman" panose="02020603050405020304" pitchFamily="18" charset="0"/>
                          </a:rPr>
                        </m:ctrlPr>
                      </m:sSubPr>
                      <m:e>
                        <m:r>
                          <a:rPr lang="en-GB" sz="2400" i="1">
                            <a:latin typeface="Cambria Math" panose="02040503050406030204" pitchFamily="18" charset="0"/>
                            <a:cs typeface="Times New Roman" panose="02020603050405020304" pitchFamily="18" charset="0"/>
                          </a:rPr>
                          <m:t>𝑉</m:t>
                        </m:r>
                      </m:e>
                      <m:sub>
                        <m:r>
                          <a:rPr lang="en-GB" sz="2400" i="1">
                            <a:latin typeface="Cambria Math" panose="02040503050406030204" pitchFamily="18" charset="0"/>
                            <a:cs typeface="Times New Roman" panose="02020603050405020304" pitchFamily="18" charset="0"/>
                          </a:rPr>
                          <m:t>𝑏</m:t>
                        </m:r>
                      </m:sub>
                    </m:sSub>
                    <m:r>
                      <a:rPr lang="en-GB" sz="2400" i="1">
                        <a:latin typeface="Cambria Math" panose="02040503050406030204" pitchFamily="18" charset="0"/>
                        <a:cs typeface="Times New Roman" panose="02020603050405020304" pitchFamily="18" charset="0"/>
                      </a:rPr>
                      <m:t>−</m:t>
                    </m:r>
                    <m:sSub>
                      <m:sSubPr>
                        <m:ctrlPr>
                          <a:rPr lang="en-GB" sz="2400" i="1">
                            <a:latin typeface="Cambria Math" panose="02040503050406030204" pitchFamily="18" charset="0"/>
                            <a:cs typeface="Times New Roman" panose="02020603050405020304" pitchFamily="18" charset="0"/>
                          </a:rPr>
                        </m:ctrlPr>
                      </m:sSubPr>
                      <m:e>
                        <m:r>
                          <a:rPr lang="en-GB" sz="2400" i="1">
                            <a:latin typeface="Cambria Math" panose="02040503050406030204" pitchFamily="18" charset="0"/>
                            <a:cs typeface="Times New Roman" panose="02020603050405020304" pitchFamily="18" charset="0"/>
                          </a:rPr>
                          <m:t>𝑉</m:t>
                        </m:r>
                      </m:e>
                      <m:sub>
                        <m:r>
                          <a:rPr lang="en-GB" sz="2400" i="1">
                            <a:latin typeface="Cambria Math" panose="02040503050406030204" pitchFamily="18" charset="0"/>
                            <a:cs typeface="Times New Roman" panose="02020603050405020304" pitchFamily="18" charset="0"/>
                          </a:rPr>
                          <m:t>𝑎</m:t>
                        </m:r>
                      </m:sub>
                    </m:sSub>
                  </m:oMath>
                </a14:m>
                <a:r>
                  <a:rPr lang="en-US" sz="2400" dirty="0">
                    <a:latin typeface="Times New Roman" panose="02020603050405020304" pitchFamily="18" charset="0"/>
                    <a:cs typeface="Times New Roman" panose="02020603050405020304" pitchFamily="18" charset="0"/>
                  </a:rPr>
                  <a:t>) between points a and b?</a:t>
                </a:r>
              </a:p>
            </p:txBody>
          </p:sp>
        </mc:Choice>
        <mc:Fallback xmlns="">
          <p:sp>
            <p:nvSpPr>
              <p:cNvPr id="10" name="Rectangle 9">
                <a:extLst>
                  <a:ext uri="{FF2B5EF4-FFF2-40B4-BE49-F238E27FC236}">
                    <a16:creationId xmlns:a16="http://schemas.microsoft.com/office/drawing/2014/main" id="{BCA8188C-A3BA-41D9-9809-40AF5DF412F3}"/>
                  </a:ext>
                </a:extLst>
              </p:cNvPr>
              <p:cNvSpPr>
                <a:spLocks noRot="1" noChangeAspect="1" noMove="1" noResize="1" noEditPoints="1" noAdjustHandles="1" noChangeArrowheads="1" noChangeShapeType="1" noTextEdit="1"/>
              </p:cNvSpPr>
              <p:nvPr/>
            </p:nvSpPr>
            <p:spPr>
              <a:xfrm>
                <a:off x="0" y="614212"/>
                <a:ext cx="8343820" cy="461665"/>
              </a:xfrm>
              <a:prstGeom prst="rect">
                <a:avLst/>
              </a:prstGeom>
              <a:blipFill>
                <a:blip r:embed="rId9"/>
                <a:stretch>
                  <a:fillRect l="-1096" t="-10667" b="-30667"/>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7920209B-9D9C-4CFE-AED6-76ECF39ED939}"/>
              </a:ext>
            </a:extLst>
          </p:cNvPr>
          <p:cNvGrpSpPr/>
          <p:nvPr/>
        </p:nvGrpSpPr>
        <p:grpSpPr>
          <a:xfrm>
            <a:off x="402926" y="3156685"/>
            <a:ext cx="1536561" cy="1280160"/>
            <a:chOff x="402926" y="3156685"/>
            <a:chExt cx="1536561" cy="1280160"/>
          </a:xfrm>
        </p:grpSpPr>
        <p:sp>
          <p:nvSpPr>
            <p:cNvPr id="20" name="Arrow: Curved Down 19">
              <a:extLst>
                <a:ext uri="{FF2B5EF4-FFF2-40B4-BE49-F238E27FC236}">
                  <a16:creationId xmlns:a16="http://schemas.microsoft.com/office/drawing/2014/main" id="{AE6B784A-079A-4414-8E78-1F36C16228B7}"/>
                </a:ext>
              </a:extLst>
            </p:cNvPr>
            <p:cNvSpPr/>
            <p:nvPr/>
          </p:nvSpPr>
          <p:spPr>
            <a:xfrm rot="16200000">
              <a:off x="275595" y="3284016"/>
              <a:ext cx="1280160" cy="10254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36">
              <a:extLst>
                <a:ext uri="{FF2B5EF4-FFF2-40B4-BE49-F238E27FC236}">
                  <a16:creationId xmlns:a16="http://schemas.microsoft.com/office/drawing/2014/main" id="{587BB9FF-5393-406E-9D83-2D1EB529DA94}"/>
                </a:ext>
              </a:extLst>
            </p:cNvPr>
            <p:cNvSpPr txBox="1"/>
            <p:nvPr/>
          </p:nvSpPr>
          <p:spPr>
            <a:xfrm>
              <a:off x="529909" y="3646592"/>
              <a:ext cx="1409578"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clockwise</a:t>
              </a:r>
            </a:p>
          </p:txBody>
        </p:sp>
      </p:grpSp>
      <p:grpSp>
        <p:nvGrpSpPr>
          <p:cNvPr id="40" name="Group 39">
            <a:extLst>
              <a:ext uri="{FF2B5EF4-FFF2-40B4-BE49-F238E27FC236}">
                <a16:creationId xmlns:a16="http://schemas.microsoft.com/office/drawing/2014/main" id="{88421253-9685-4D1C-BAC8-693145F3B658}"/>
              </a:ext>
            </a:extLst>
          </p:cNvPr>
          <p:cNvGrpSpPr/>
          <p:nvPr/>
        </p:nvGrpSpPr>
        <p:grpSpPr>
          <a:xfrm>
            <a:off x="7137928" y="3219833"/>
            <a:ext cx="1903303" cy="1108873"/>
            <a:chOff x="7137928" y="3219833"/>
            <a:chExt cx="1903303" cy="1108873"/>
          </a:xfrm>
        </p:grpSpPr>
        <p:sp>
          <p:nvSpPr>
            <p:cNvPr id="21" name="Arrow: Curved Down 20">
              <a:extLst>
                <a:ext uri="{FF2B5EF4-FFF2-40B4-BE49-F238E27FC236}">
                  <a16:creationId xmlns:a16="http://schemas.microsoft.com/office/drawing/2014/main" id="{67A22994-CDBD-4659-BB9B-25DA08505CF5}"/>
                </a:ext>
              </a:extLst>
            </p:cNvPr>
            <p:cNvSpPr/>
            <p:nvPr/>
          </p:nvSpPr>
          <p:spPr>
            <a:xfrm rot="16200000" flipV="1">
              <a:off x="8059894" y="3418224"/>
              <a:ext cx="1108873" cy="7120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BC55E6EF-F559-4DD1-B0BD-EAB58E1ECC76}"/>
                </a:ext>
              </a:extLst>
            </p:cNvPr>
            <p:cNvSpPr txBox="1"/>
            <p:nvPr/>
          </p:nvSpPr>
          <p:spPr>
            <a:xfrm>
              <a:off x="7137928" y="3565932"/>
              <a:ext cx="1903303" cy="461665"/>
            </a:xfrm>
            <a:prstGeom prst="rect">
              <a:avLst/>
            </a:prstGeom>
            <a:noFill/>
          </p:spPr>
          <p:txBody>
            <a:bodyPr wrap="square" rtlCol="0">
              <a:spAutoFit/>
            </a:bodyPr>
            <a:lstStyle/>
            <a:p>
              <a:r>
                <a:rPr lang="en-GB" sz="2400" dirty="0">
                  <a:latin typeface="Times New Roman" panose="02020603050405020304" pitchFamily="18" charset="0"/>
                  <a:cs typeface="Times New Roman" panose="02020603050405020304" pitchFamily="18" charset="0"/>
                </a:rPr>
                <a:t>anticlockwise</a:t>
              </a:r>
            </a:p>
          </p:txBody>
        </p:sp>
      </p:grpSp>
      <p:grpSp>
        <p:nvGrpSpPr>
          <p:cNvPr id="44" name="Group 43">
            <a:extLst>
              <a:ext uri="{FF2B5EF4-FFF2-40B4-BE49-F238E27FC236}">
                <a16:creationId xmlns:a16="http://schemas.microsoft.com/office/drawing/2014/main" id="{6855735F-2D3F-498F-8C96-2051DECC6ECB}"/>
              </a:ext>
            </a:extLst>
          </p:cNvPr>
          <p:cNvGrpSpPr/>
          <p:nvPr/>
        </p:nvGrpSpPr>
        <p:grpSpPr>
          <a:xfrm>
            <a:off x="1890366" y="3646592"/>
            <a:ext cx="3490094" cy="1960159"/>
            <a:chOff x="1890366" y="3646592"/>
            <a:chExt cx="3490094" cy="1960159"/>
          </a:xfrm>
        </p:grpSpPr>
        <p:pic>
          <p:nvPicPr>
            <p:cNvPr id="17" name="Picture 16">
              <a:extLst>
                <a:ext uri="{FF2B5EF4-FFF2-40B4-BE49-F238E27FC236}">
                  <a16:creationId xmlns:a16="http://schemas.microsoft.com/office/drawing/2014/main" id="{B9F6F45A-EF06-4573-BE42-B0C4AD685FF8}"/>
                </a:ext>
              </a:extLst>
            </p:cNvPr>
            <p:cNvPicPr>
              <a:picLocks noChangeAspect="1"/>
            </p:cNvPicPr>
            <p:nvPr/>
          </p:nvPicPr>
          <p:blipFill>
            <a:blip r:embed="rId10"/>
            <a:stretch>
              <a:fillRect/>
            </a:stretch>
          </p:blipFill>
          <p:spPr>
            <a:xfrm>
              <a:off x="1890366" y="3877425"/>
              <a:ext cx="3490094" cy="1729326"/>
            </a:xfrm>
            <a:prstGeom prst="rect">
              <a:avLst/>
            </a:prstGeom>
          </p:spPr>
        </p:pic>
        <p:cxnSp>
          <p:nvCxnSpPr>
            <p:cNvPr id="43" name="Straight Arrow Connector 42">
              <a:extLst>
                <a:ext uri="{FF2B5EF4-FFF2-40B4-BE49-F238E27FC236}">
                  <a16:creationId xmlns:a16="http://schemas.microsoft.com/office/drawing/2014/main" id="{3948F16E-28ED-4DD3-A483-1C67EB993B75}"/>
                </a:ext>
              </a:extLst>
            </p:cNvPr>
            <p:cNvCxnSpPr/>
            <p:nvPr/>
          </p:nvCxnSpPr>
          <p:spPr>
            <a:xfrm>
              <a:off x="4248150" y="3646592"/>
              <a:ext cx="184150" cy="4616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754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anim calcmode="lin" valueType="num">
                                      <p:cBhvr>
                                        <p:cTn id="56" dur="1000" fill="hold"/>
                                        <p:tgtEl>
                                          <p:spTgt spid="44"/>
                                        </p:tgtEl>
                                        <p:attrNameLst>
                                          <p:attrName>ppt_x</p:attrName>
                                        </p:attrNameLst>
                                      </p:cBhvr>
                                      <p:tavLst>
                                        <p:tav tm="0">
                                          <p:val>
                                            <p:strVal val="#ppt_x"/>
                                          </p:val>
                                        </p:tav>
                                        <p:tav tm="100000">
                                          <p:val>
                                            <p:strVal val="#ppt_x"/>
                                          </p:val>
                                        </p:tav>
                                      </p:tavLst>
                                    </p:anim>
                                    <p:anim calcmode="lin" valueType="num">
                                      <p:cBhvr>
                                        <p:cTn id="5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1000"/>
                                        <p:tgtEl>
                                          <p:spTgt spid="40"/>
                                        </p:tgtEl>
                                      </p:cBhvr>
                                    </p:animEffect>
                                    <p:anim calcmode="lin" valueType="num">
                                      <p:cBhvr>
                                        <p:cTn id="70" dur="1000" fill="hold"/>
                                        <p:tgtEl>
                                          <p:spTgt spid="40"/>
                                        </p:tgtEl>
                                        <p:attrNameLst>
                                          <p:attrName>ppt_x</p:attrName>
                                        </p:attrNameLst>
                                      </p:cBhvr>
                                      <p:tavLst>
                                        <p:tav tm="0">
                                          <p:val>
                                            <p:strVal val="#ppt_x"/>
                                          </p:val>
                                        </p:tav>
                                        <p:tav tm="100000">
                                          <p:val>
                                            <p:strVal val="#ppt_x"/>
                                          </p:val>
                                        </p:tav>
                                      </p:tavLst>
                                    </p:anim>
                                    <p:anim calcmode="lin" valueType="num">
                                      <p:cBhvr>
                                        <p:cTn id="7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1000"/>
                                        <p:tgtEl>
                                          <p:spTgt spid="41"/>
                                        </p:tgtEl>
                                      </p:cBhvr>
                                    </p:animEffect>
                                    <p:anim calcmode="lin" valueType="num">
                                      <p:cBhvr>
                                        <p:cTn id="84" dur="1000" fill="hold"/>
                                        <p:tgtEl>
                                          <p:spTgt spid="41"/>
                                        </p:tgtEl>
                                        <p:attrNameLst>
                                          <p:attrName>ppt_x</p:attrName>
                                        </p:attrNameLst>
                                      </p:cBhvr>
                                      <p:tavLst>
                                        <p:tav tm="0">
                                          <p:val>
                                            <p:strVal val="#ppt_x"/>
                                          </p:val>
                                        </p:tav>
                                        <p:tav tm="100000">
                                          <p:val>
                                            <p:strVal val="#ppt_x"/>
                                          </p:val>
                                        </p:tav>
                                      </p:tavLst>
                                    </p:anim>
                                    <p:anim calcmode="lin" valueType="num">
                                      <p:cBhvr>
                                        <p:cTn id="8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A570D-A7D6-463E-AF14-C97DB951BA7B}"/>
              </a:ext>
            </a:extLst>
          </p:cNvPr>
          <p:cNvPicPr>
            <a:picLocks noChangeAspect="1"/>
          </p:cNvPicPr>
          <p:nvPr/>
        </p:nvPicPr>
        <p:blipFill>
          <a:blip r:embed="rId2"/>
          <a:stretch>
            <a:fillRect/>
          </a:stretch>
        </p:blipFill>
        <p:spPr>
          <a:xfrm>
            <a:off x="0" y="0"/>
            <a:ext cx="12192000" cy="2720476"/>
          </a:xfrm>
          <a:prstGeom prst="rect">
            <a:avLst/>
          </a:prstGeom>
        </p:spPr>
      </p:pic>
      <p:sp>
        <p:nvSpPr>
          <p:cNvPr id="3" name="Rectangle 2">
            <a:extLst>
              <a:ext uri="{FF2B5EF4-FFF2-40B4-BE49-F238E27FC236}">
                <a16:creationId xmlns:a16="http://schemas.microsoft.com/office/drawing/2014/main" id="{FE6441A3-E936-4438-B6F5-A0B2B3B593C2}"/>
              </a:ext>
            </a:extLst>
          </p:cNvPr>
          <p:cNvSpPr/>
          <p:nvPr/>
        </p:nvSpPr>
        <p:spPr>
          <a:xfrm>
            <a:off x="3711593" y="2720476"/>
            <a:ext cx="5096947"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(a) less; (b) greater; (c) equal </a:t>
            </a:r>
            <a:endParaRPr lang="en-GB" sz="3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1E38ACB-2DBD-4EB4-8B68-AB1A8DC6EBB8}"/>
              </a:ext>
            </a:extLst>
          </p:cNvPr>
          <p:cNvPicPr>
            <a:picLocks noChangeAspect="1"/>
          </p:cNvPicPr>
          <p:nvPr/>
        </p:nvPicPr>
        <p:blipFill rotWithShape="1">
          <a:blip r:embed="rId3"/>
          <a:srcRect t="13175" r="11133" b="14344"/>
          <a:stretch/>
        </p:blipFill>
        <p:spPr>
          <a:xfrm>
            <a:off x="9395604" y="3305251"/>
            <a:ext cx="2578165" cy="274594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C5DB87D-C3D4-4EF3-AABC-1D96D8F7E32F}"/>
                  </a:ext>
                </a:extLst>
              </p:cNvPr>
              <p:cNvSpPr txBox="1"/>
              <p:nvPr/>
            </p:nvSpPr>
            <p:spPr>
              <a:xfrm>
                <a:off x="829182" y="3816889"/>
                <a:ext cx="6486018" cy="523220"/>
              </a:xfrm>
              <a:prstGeom prst="rect">
                <a:avLst/>
              </a:prstGeom>
              <a:noFill/>
            </p:spPr>
            <p:txBody>
              <a:bodyPr wrap="square">
                <a:spAutoFit/>
              </a:bodyPr>
              <a:lstStyle/>
              <a:p>
                <a:pPr marL="457200" indent="-457200">
                  <a:buFont typeface="Wingdings" panose="05000000000000000000" pitchFamily="2" charset="2"/>
                  <a:buChar char="Ø"/>
                </a:pPr>
                <a:r>
                  <a:rPr lang="en-US" sz="2800" dirty="0"/>
                  <a:t>walking with current voltage drop </a:t>
                </a:r>
                <a14:m>
                  <m:oMath xmlns:m="http://schemas.openxmlformats.org/officeDocument/2006/math">
                    <m:r>
                      <a:rPr lang="en-US" sz="2800" i="1" dirty="0" smtClean="0">
                        <a:latin typeface="Cambria Math" panose="02040503050406030204" pitchFamily="18" charset="0"/>
                      </a:rPr>
                      <m:t>–</m:t>
                    </m:r>
                    <m:r>
                      <a:rPr lang="en-US" sz="2800" i="1" dirty="0" err="1">
                        <a:latin typeface="Cambria Math" panose="02040503050406030204" pitchFamily="18" charset="0"/>
                      </a:rPr>
                      <m:t>𝑖𝑟</m:t>
                    </m:r>
                  </m:oMath>
                </a14:m>
                <a:endParaRPr lang="en-GB" sz="2800" dirty="0"/>
              </a:p>
            </p:txBody>
          </p:sp>
        </mc:Choice>
        <mc:Fallback xmlns="">
          <p:sp>
            <p:nvSpPr>
              <p:cNvPr id="12" name="TextBox 11">
                <a:extLst>
                  <a:ext uri="{FF2B5EF4-FFF2-40B4-BE49-F238E27FC236}">
                    <a16:creationId xmlns:a16="http://schemas.microsoft.com/office/drawing/2014/main" id="{9C5DB87D-C3D4-4EF3-AABC-1D96D8F7E32F}"/>
                  </a:ext>
                </a:extLst>
              </p:cNvPr>
              <p:cNvSpPr txBox="1">
                <a:spLocks noRot="1" noChangeAspect="1" noMove="1" noResize="1" noEditPoints="1" noAdjustHandles="1" noChangeArrowheads="1" noChangeShapeType="1" noTextEdit="1"/>
              </p:cNvSpPr>
              <p:nvPr/>
            </p:nvSpPr>
            <p:spPr>
              <a:xfrm>
                <a:off x="829182" y="3816889"/>
                <a:ext cx="6486018" cy="523220"/>
              </a:xfrm>
              <a:prstGeom prst="rect">
                <a:avLst/>
              </a:prstGeom>
              <a:blipFill>
                <a:blip r:embed="rId4"/>
                <a:stretch>
                  <a:fillRect l="-1598" t="-10465" b="-325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B763C4-D1EE-440D-8201-4F3882BF9D71}"/>
                  </a:ext>
                </a:extLst>
              </p:cNvPr>
              <p:cNvSpPr txBox="1"/>
              <p:nvPr/>
            </p:nvSpPr>
            <p:spPr>
              <a:xfrm>
                <a:off x="829182" y="4590137"/>
                <a:ext cx="7074426" cy="523220"/>
              </a:xfrm>
              <a:prstGeom prst="rect">
                <a:avLst/>
              </a:prstGeom>
              <a:noFill/>
            </p:spPr>
            <p:txBody>
              <a:bodyPr wrap="square">
                <a:spAutoFit/>
              </a:bodyPr>
              <a:lstStyle/>
              <a:p>
                <a:pPr marL="457200" indent="-457200">
                  <a:buFont typeface="Wingdings" panose="05000000000000000000" pitchFamily="2" charset="2"/>
                  <a:buChar char="Ø"/>
                </a:pPr>
                <a:r>
                  <a:rPr lang="en-US" sz="2800" dirty="0"/>
                  <a:t>walking against current voltage increase </a:t>
                </a:r>
                <a14:m>
                  <m:oMath xmlns:m="http://schemas.openxmlformats.org/officeDocument/2006/math">
                    <m:r>
                      <a:rPr lang="en-US" sz="2800" i="1" dirty="0" smtClean="0">
                        <a:latin typeface="Cambria Math" panose="02040503050406030204" pitchFamily="18" charset="0"/>
                      </a:rPr>
                      <m:t>+</m:t>
                    </m:r>
                    <m:r>
                      <a:rPr lang="en-US" sz="2800" i="1" dirty="0" err="1">
                        <a:latin typeface="Cambria Math" panose="02040503050406030204" pitchFamily="18" charset="0"/>
                      </a:rPr>
                      <m:t>𝑖𝑟</m:t>
                    </m:r>
                  </m:oMath>
                </a14:m>
                <a:endParaRPr lang="en-GB" sz="2800" dirty="0"/>
              </a:p>
            </p:txBody>
          </p:sp>
        </mc:Choice>
        <mc:Fallback xmlns="">
          <p:sp>
            <p:nvSpPr>
              <p:cNvPr id="14" name="TextBox 13">
                <a:extLst>
                  <a:ext uri="{FF2B5EF4-FFF2-40B4-BE49-F238E27FC236}">
                    <a16:creationId xmlns:a16="http://schemas.microsoft.com/office/drawing/2014/main" id="{72B763C4-D1EE-440D-8201-4F3882BF9D71}"/>
                  </a:ext>
                </a:extLst>
              </p:cNvPr>
              <p:cNvSpPr txBox="1">
                <a:spLocks noRot="1" noChangeAspect="1" noMove="1" noResize="1" noEditPoints="1" noAdjustHandles="1" noChangeArrowheads="1" noChangeShapeType="1" noTextEdit="1"/>
              </p:cNvSpPr>
              <p:nvPr/>
            </p:nvSpPr>
            <p:spPr>
              <a:xfrm>
                <a:off x="829182" y="4590137"/>
                <a:ext cx="7074426" cy="523220"/>
              </a:xfrm>
              <a:prstGeom prst="rect">
                <a:avLst/>
              </a:prstGeom>
              <a:blipFill>
                <a:blip r:embed="rId5"/>
                <a:stretch>
                  <a:fillRect l="-1464" t="-11628" b="-32558"/>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0147B786-F586-4B7B-81CA-220D6AEF824C}"/>
              </a:ext>
            </a:extLst>
          </p:cNvPr>
          <p:cNvSpPr txBox="1"/>
          <p:nvPr/>
        </p:nvSpPr>
        <p:spPr>
          <a:xfrm>
            <a:off x="829182" y="5502507"/>
            <a:ext cx="4067457" cy="523220"/>
          </a:xfrm>
          <a:prstGeom prst="rect">
            <a:avLst/>
          </a:prstGeom>
          <a:noFill/>
        </p:spPr>
        <p:txBody>
          <a:bodyPr wrap="square">
            <a:spAutoFit/>
          </a:bodyPr>
          <a:lstStyle/>
          <a:p>
            <a:pPr marL="457200" indent="-457200">
              <a:buFont typeface="Wingdings" panose="05000000000000000000" pitchFamily="2" charset="2"/>
              <a:buChar char="Ø"/>
            </a:pPr>
            <a:r>
              <a:rPr lang="en-US" sz="2800" dirty="0"/>
              <a:t>no current and so </a:t>
            </a:r>
            <a:r>
              <a:rPr lang="en-US" sz="2800" dirty="0" err="1"/>
              <a:t>ir</a:t>
            </a:r>
            <a:r>
              <a:rPr lang="en-US" sz="2800" dirty="0"/>
              <a:t>=0</a:t>
            </a:r>
            <a:endParaRPr lang="en-GB" sz="2800" dirty="0"/>
          </a:p>
        </p:txBody>
      </p:sp>
    </p:spTree>
    <p:extLst>
      <p:ext uri="{BB962C8B-B14F-4D97-AF65-F5344CB8AC3E}">
        <p14:creationId xmlns:p14="http://schemas.microsoft.com/office/powerpoint/2010/main" val="23370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260B1-4DC9-41C1-B965-3EAD72608AED}"/>
              </a:ext>
            </a:extLst>
          </p:cNvPr>
          <p:cNvSpPr/>
          <p:nvPr/>
        </p:nvSpPr>
        <p:spPr>
          <a:xfrm>
            <a:off x="0" y="0"/>
            <a:ext cx="4192879"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Power, Potential, and Emf</a:t>
            </a:r>
          </a:p>
        </p:txBody>
      </p:sp>
      <p:sp>
        <p:nvSpPr>
          <p:cNvPr id="3" name="Rectangle 2">
            <a:extLst>
              <a:ext uri="{FF2B5EF4-FFF2-40B4-BE49-F238E27FC236}">
                <a16:creationId xmlns:a16="http://schemas.microsoft.com/office/drawing/2014/main" id="{4E8EA14F-8CAF-4E92-8F7E-1BC43690D3A8}"/>
              </a:ext>
            </a:extLst>
          </p:cNvPr>
          <p:cNvSpPr/>
          <p:nvPr/>
        </p:nvSpPr>
        <p:spPr>
          <a:xfrm>
            <a:off x="0" y="523220"/>
            <a:ext cx="12192000"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net rate P of energy transfer from the emf device to the charge carriers is given by</a:t>
            </a:r>
            <a:endParaRPr lang="en-GB"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4E5F07A-C62F-4068-B7EC-87D175618B75}"/>
              </a:ext>
            </a:extLst>
          </p:cNvPr>
          <p:cNvPicPr>
            <a:picLocks noChangeAspect="1"/>
          </p:cNvPicPr>
          <p:nvPr/>
        </p:nvPicPr>
        <p:blipFill>
          <a:blip r:embed="rId2"/>
          <a:stretch>
            <a:fillRect/>
          </a:stretch>
        </p:blipFill>
        <p:spPr>
          <a:xfrm>
            <a:off x="2902024" y="1007272"/>
            <a:ext cx="1769254" cy="82848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640DC3A-2A1F-4E70-8259-C9D15DDB4BBD}"/>
                  </a:ext>
                </a:extLst>
              </p:cNvPr>
              <p:cNvSpPr txBox="1"/>
              <p:nvPr/>
            </p:nvSpPr>
            <p:spPr>
              <a:xfrm>
                <a:off x="4855690" y="1246494"/>
                <a:ext cx="2480615" cy="461665"/>
              </a:xfrm>
              <a:prstGeom prst="rect">
                <a:avLst/>
              </a:prstGeom>
              <a:noFill/>
            </p:spPr>
            <p:txBody>
              <a:bodyPr wrap="none" rtlCol="0">
                <a:spAutoFit/>
              </a:bodyPr>
              <a:lstStyle/>
              <a:p>
                <a:r>
                  <a:rPr lang="en-GB" sz="2400" dirty="0"/>
                  <a:t>Where </a:t>
                </a:r>
                <a14:m>
                  <m:oMath xmlns:m="http://schemas.openxmlformats.org/officeDocument/2006/math">
                    <m:r>
                      <a:rPr lang="en-GB" sz="2400" b="0" i="1" smtClean="0">
                        <a:latin typeface="Cambria Math" panose="02040503050406030204" pitchFamily="18" charset="0"/>
                      </a:rPr>
                      <m:t>𝑉</m:t>
                    </m:r>
                    <m:r>
                      <a:rPr lang="en-GB" sz="2400" b="0" i="1" smtClean="0">
                        <a:latin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𝜉</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𝑖𝑟</m:t>
                    </m:r>
                  </m:oMath>
                </a14:m>
                <a:endParaRPr lang="en-GB" sz="2400" dirty="0"/>
              </a:p>
            </p:txBody>
          </p:sp>
        </mc:Choice>
        <mc:Fallback xmlns="">
          <p:sp>
            <p:nvSpPr>
              <p:cNvPr id="5" name="TextBox 4">
                <a:extLst>
                  <a:ext uri="{FF2B5EF4-FFF2-40B4-BE49-F238E27FC236}">
                    <a16:creationId xmlns:a16="http://schemas.microsoft.com/office/drawing/2014/main" id="{F640DC3A-2A1F-4E70-8259-C9D15DDB4BBD}"/>
                  </a:ext>
                </a:extLst>
              </p:cNvPr>
              <p:cNvSpPr txBox="1">
                <a:spLocks noRot="1" noChangeAspect="1" noMove="1" noResize="1" noEditPoints="1" noAdjustHandles="1" noChangeArrowheads="1" noChangeShapeType="1" noTextEdit="1"/>
              </p:cNvSpPr>
              <p:nvPr/>
            </p:nvSpPr>
            <p:spPr>
              <a:xfrm>
                <a:off x="4855690" y="1246494"/>
                <a:ext cx="2480615" cy="461665"/>
              </a:xfrm>
              <a:prstGeom prst="rect">
                <a:avLst/>
              </a:prstGeom>
              <a:blipFill>
                <a:blip r:embed="rId3"/>
                <a:stretch>
                  <a:fillRect l="-3941" t="-10526" b="-28947"/>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54D5DF68-4068-4774-AB87-15DA99EF1544}"/>
              </a:ext>
            </a:extLst>
          </p:cNvPr>
          <p:cNvPicPr>
            <a:picLocks noChangeAspect="1"/>
          </p:cNvPicPr>
          <p:nvPr/>
        </p:nvPicPr>
        <p:blipFill>
          <a:blip r:embed="rId4"/>
          <a:stretch>
            <a:fillRect/>
          </a:stretch>
        </p:blipFill>
        <p:spPr>
          <a:xfrm>
            <a:off x="2902024" y="1835757"/>
            <a:ext cx="4965627" cy="522848"/>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31600F3-B3A6-4FA8-AE41-4B25C14AA285}"/>
                  </a:ext>
                </a:extLst>
              </p:cNvPr>
              <p:cNvSpPr/>
              <p:nvPr/>
            </p:nvSpPr>
            <p:spPr>
              <a:xfrm>
                <a:off x="231223" y="2345087"/>
                <a:ext cx="11524687" cy="523220"/>
              </a:xfrm>
              <a:prstGeom prst="rect">
                <a:avLst/>
              </a:prstGeom>
            </p:spPr>
            <p:txBody>
              <a:bodyPr wrap="square">
                <a:spAutoFit/>
              </a:bodyPr>
              <a:lstStyle/>
              <a:p>
                <a14:m>
                  <m:oMath xmlns:m="http://schemas.openxmlformats.org/officeDocument/2006/math">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𝑖</m:t>
                        </m:r>
                      </m:e>
                      <m:sup>
                        <m:r>
                          <a:rPr lang="en-GB" sz="2800" b="0" i="1" smtClean="0">
                            <a:latin typeface="Cambria Math" panose="02040503050406030204" pitchFamily="18" charset="0"/>
                          </a:rPr>
                          <m:t>2</m:t>
                        </m:r>
                      </m:sup>
                    </m:sSup>
                    <m:r>
                      <a:rPr lang="en-GB" sz="2800" b="0" i="1" smtClean="0">
                        <a:latin typeface="Cambria Math" panose="02040503050406030204" pitchFamily="18" charset="0"/>
                      </a:rPr>
                      <m:t>𝑟</m:t>
                    </m:r>
                  </m:oMath>
                </a14:m>
                <a:r>
                  <a:rPr lang="en-US" sz="2800" dirty="0">
                    <a:latin typeface="Times New Roman" panose="02020603050405020304" pitchFamily="18" charset="0"/>
                    <a:cs typeface="Times New Roman" panose="02020603050405020304" pitchFamily="18" charset="0"/>
                  </a:rPr>
                  <a:t> is the rate </a:t>
                </a:r>
                <a14:m>
                  <m:oMath xmlns:m="http://schemas.openxmlformats.org/officeDocument/2006/math">
                    <m:sSub>
                      <m:sSubPr>
                        <m:ctrlPr>
                          <a:rPr lang="en-US" sz="2800" i="1" smtClean="0">
                            <a:latin typeface="Cambria Math" panose="02040503050406030204" pitchFamily="18" charset="0"/>
                          </a:rPr>
                        </m:ctrlPr>
                      </m:sSubPr>
                      <m:e>
                        <m:r>
                          <a:rPr lang="en-GB" sz="2800" b="0" i="1" smtClean="0">
                            <a:latin typeface="Cambria Math" panose="02040503050406030204" pitchFamily="18" charset="0"/>
                          </a:rPr>
                          <m:t>𝑃</m:t>
                        </m:r>
                      </m:e>
                      <m:sub>
                        <m:r>
                          <a:rPr lang="en-GB" sz="2800" b="0" i="1" smtClean="0">
                            <a:latin typeface="Cambria Math" panose="02040503050406030204" pitchFamily="18" charset="0"/>
                          </a:rPr>
                          <m:t>𝑟</m:t>
                        </m:r>
                      </m:sub>
                    </m:sSub>
                  </m:oMath>
                </a14:m>
                <a:r>
                  <a:rPr lang="en-US" sz="2800" dirty="0">
                    <a:latin typeface="Times New Roman" panose="02020603050405020304" pitchFamily="18" charset="0"/>
                    <a:cs typeface="Times New Roman" panose="02020603050405020304" pitchFamily="18" charset="0"/>
                  </a:rPr>
                  <a:t> of energy transfer to thermal energy within the emf device:</a:t>
                </a:r>
                <a:endParaRPr lang="en-GB" sz="2800" dirty="0">
                  <a:latin typeface="Times New Roman" panose="020206030504050203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31600F3-B3A6-4FA8-AE41-4B25C14AA285}"/>
                  </a:ext>
                </a:extLst>
              </p:cNvPr>
              <p:cNvSpPr>
                <a:spLocks noRot="1" noChangeAspect="1" noMove="1" noResize="1" noEditPoints="1" noAdjustHandles="1" noChangeArrowheads="1" noChangeShapeType="1" noTextEdit="1"/>
              </p:cNvSpPr>
              <p:nvPr/>
            </p:nvSpPr>
            <p:spPr>
              <a:xfrm>
                <a:off x="231223" y="2345087"/>
                <a:ext cx="11524687" cy="523220"/>
              </a:xfrm>
              <a:prstGeom prst="rect">
                <a:avLst/>
              </a:prstGeom>
              <a:blipFill>
                <a:blip r:embed="rId5"/>
                <a:stretch>
                  <a:fillRect t="-12791" b="-31395"/>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3EE9DECB-C1C9-43E8-945C-FD5E353D0AFE}"/>
              </a:ext>
            </a:extLst>
          </p:cNvPr>
          <p:cNvPicPr>
            <a:picLocks noChangeAspect="1"/>
          </p:cNvPicPr>
          <p:nvPr/>
        </p:nvPicPr>
        <p:blipFill>
          <a:blip r:embed="rId6"/>
          <a:stretch>
            <a:fillRect/>
          </a:stretch>
        </p:blipFill>
        <p:spPr>
          <a:xfrm>
            <a:off x="2902024" y="3009051"/>
            <a:ext cx="5427143" cy="662091"/>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B680D83-14B7-4DFD-A297-ABA8E8DE5596}"/>
                  </a:ext>
                </a:extLst>
              </p:cNvPr>
              <p:cNvSpPr/>
              <p:nvPr/>
            </p:nvSpPr>
            <p:spPr>
              <a:xfrm>
                <a:off x="-2" y="3937985"/>
                <a:ext cx="12192001" cy="1116652"/>
              </a:xfrm>
              <a:prstGeom prst="rect">
                <a:avLst/>
              </a:prstGeom>
            </p:spPr>
            <p:txBody>
              <a:bodyPr wrap="square">
                <a:spAutoFit/>
              </a:bodyPr>
              <a:lstStyle/>
              <a:p>
                <a14:m>
                  <m:oMath xmlns:m="http://schemas.openxmlformats.org/officeDocument/2006/math">
                    <m:r>
                      <a:rPr lang="en-GB" sz="3200" b="0" i="1" smtClean="0">
                        <a:latin typeface="Cambria Math" panose="02040503050406030204" pitchFamily="18" charset="0"/>
                      </a:rPr>
                      <m:t>𝑖</m:t>
                    </m:r>
                    <m:r>
                      <a:rPr lang="en-GB" sz="3200" b="0" i="1" smtClean="0">
                        <a:latin typeface="Cambria Math" panose="02040503050406030204" pitchFamily="18" charset="0"/>
                        <a:ea typeface="Cambria Math" panose="02040503050406030204" pitchFamily="18" charset="0"/>
                      </a:rPr>
                      <m:t>𝜉</m:t>
                    </m:r>
                  </m:oMath>
                </a14:m>
                <a:r>
                  <a:rPr lang="en-US" sz="3200" dirty="0">
                    <a:latin typeface="Times New Roman" panose="02020603050405020304" pitchFamily="18" charset="0"/>
                    <a:cs typeface="Times New Roman" panose="02020603050405020304" pitchFamily="18" charset="0"/>
                  </a:rPr>
                  <a:t> is the rate </a:t>
                </a:r>
                <a14:m>
                  <m:oMath xmlns:m="http://schemas.openxmlformats.org/officeDocument/2006/math">
                    <m:sSub>
                      <m:sSubPr>
                        <m:ctrlPr>
                          <a:rPr lang="en-US" sz="3200" i="1" smtClean="0">
                            <a:latin typeface="Cambria Math" panose="02040503050406030204" pitchFamily="18" charset="0"/>
                          </a:rPr>
                        </m:ctrlPr>
                      </m:sSubPr>
                      <m:e>
                        <m:r>
                          <a:rPr lang="en-GB" sz="3200" b="0" i="1" smtClean="0">
                            <a:latin typeface="Cambria Math" panose="02040503050406030204" pitchFamily="18" charset="0"/>
                          </a:rPr>
                          <m:t>𝑃</m:t>
                        </m:r>
                      </m:e>
                      <m:sub>
                        <m:r>
                          <a:rPr lang="en-GB" sz="3200" b="0" i="1" smtClean="0">
                            <a:latin typeface="Cambria Math" panose="02040503050406030204" pitchFamily="18" charset="0"/>
                          </a:rPr>
                          <m:t>𝑒𝑚𝑓</m:t>
                        </m:r>
                      </m:sub>
                    </m:sSub>
                  </m:oMath>
                </a14:m>
                <a:r>
                  <a:rPr lang="en-US" sz="3200" dirty="0">
                    <a:latin typeface="Times New Roman" panose="02020603050405020304" pitchFamily="18" charset="0"/>
                    <a:cs typeface="Times New Roman" panose="02020603050405020304" pitchFamily="18" charset="0"/>
                  </a:rPr>
                  <a:t> at which the emf device transfers energy both to the charge carriers and to internal thermal energy.</a:t>
                </a:r>
                <a:endParaRPr lang="en-GB" sz="3200" dirty="0">
                  <a:latin typeface="Times New Roman" panose="02020603050405020304" pitchFamily="18"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8B680D83-14B7-4DFD-A297-ABA8E8DE5596}"/>
                  </a:ext>
                </a:extLst>
              </p:cNvPr>
              <p:cNvSpPr>
                <a:spLocks noRot="1" noChangeAspect="1" noMove="1" noResize="1" noEditPoints="1" noAdjustHandles="1" noChangeArrowheads="1" noChangeShapeType="1" noTextEdit="1"/>
              </p:cNvSpPr>
              <p:nvPr/>
            </p:nvSpPr>
            <p:spPr>
              <a:xfrm>
                <a:off x="-2" y="3937985"/>
                <a:ext cx="12192001" cy="1116652"/>
              </a:xfrm>
              <a:prstGeom prst="rect">
                <a:avLst/>
              </a:prstGeom>
              <a:blipFill>
                <a:blip r:embed="rId7"/>
                <a:stretch>
                  <a:fillRect l="-1250" t="-7650" b="-16940"/>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F3FB664B-342F-4C86-B0CA-0FD8BDC57269}"/>
              </a:ext>
            </a:extLst>
          </p:cNvPr>
          <p:cNvPicPr>
            <a:picLocks noChangeAspect="1"/>
          </p:cNvPicPr>
          <p:nvPr/>
        </p:nvPicPr>
        <p:blipFill>
          <a:blip r:embed="rId8"/>
          <a:stretch>
            <a:fillRect/>
          </a:stretch>
        </p:blipFill>
        <p:spPr>
          <a:xfrm>
            <a:off x="2524052" y="5321480"/>
            <a:ext cx="6183086" cy="893838"/>
          </a:xfrm>
          <a:prstGeom prst="rect">
            <a:avLst/>
          </a:prstGeom>
        </p:spPr>
      </p:pic>
    </p:spTree>
    <p:extLst>
      <p:ext uri="{BB962C8B-B14F-4D97-AF65-F5344CB8AC3E}">
        <p14:creationId xmlns:p14="http://schemas.microsoft.com/office/powerpoint/2010/main" val="37779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1F4E0-C025-4963-B66A-CBC3B8FCF5C1}"/>
              </a:ext>
            </a:extLst>
          </p:cNvPr>
          <p:cNvSpPr/>
          <p:nvPr/>
        </p:nvSpPr>
        <p:spPr>
          <a:xfrm>
            <a:off x="0" y="0"/>
            <a:ext cx="3324821"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Grounding a Circuit</a:t>
            </a:r>
          </a:p>
        </p:txBody>
      </p:sp>
      <p:grpSp>
        <p:nvGrpSpPr>
          <p:cNvPr id="7" name="Group 6">
            <a:extLst>
              <a:ext uri="{FF2B5EF4-FFF2-40B4-BE49-F238E27FC236}">
                <a16:creationId xmlns:a16="http://schemas.microsoft.com/office/drawing/2014/main" id="{1B6CAD92-DF87-463D-AEEA-E62BF8F20267}"/>
              </a:ext>
            </a:extLst>
          </p:cNvPr>
          <p:cNvGrpSpPr/>
          <p:nvPr/>
        </p:nvGrpSpPr>
        <p:grpSpPr>
          <a:xfrm>
            <a:off x="0" y="564428"/>
            <a:ext cx="7468711" cy="605637"/>
            <a:chOff x="0" y="564428"/>
            <a:chExt cx="7468711" cy="605637"/>
          </a:xfrm>
        </p:grpSpPr>
        <p:sp>
          <p:nvSpPr>
            <p:cNvPr id="5" name="Rectangle 4">
              <a:extLst>
                <a:ext uri="{FF2B5EF4-FFF2-40B4-BE49-F238E27FC236}">
                  <a16:creationId xmlns:a16="http://schemas.microsoft.com/office/drawing/2014/main" id="{50E1BF1F-B737-4664-8931-1E4CF792CDB0}"/>
                </a:ext>
              </a:extLst>
            </p:cNvPr>
            <p:cNvSpPr/>
            <p:nvPr/>
          </p:nvSpPr>
          <p:spPr>
            <a:xfrm>
              <a:off x="0" y="605637"/>
              <a:ext cx="7468711"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Ground is indicated by the common symbol          .</a:t>
              </a:r>
              <a:endParaRPr lang="en-GB"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379677C-79A6-4D93-A42C-10957ADB2347}"/>
                </a:ext>
              </a:extLst>
            </p:cNvPr>
            <p:cNvPicPr>
              <a:picLocks noChangeAspect="1"/>
            </p:cNvPicPr>
            <p:nvPr/>
          </p:nvPicPr>
          <p:blipFill>
            <a:blip r:embed="rId2"/>
            <a:stretch>
              <a:fillRect/>
            </a:stretch>
          </p:blipFill>
          <p:spPr>
            <a:xfrm>
              <a:off x="6423476" y="564428"/>
              <a:ext cx="708671" cy="605637"/>
            </a:xfrm>
            <a:prstGeom prst="rect">
              <a:avLst/>
            </a:prstGeom>
          </p:spPr>
        </p:pic>
      </p:grpSp>
      <p:sp>
        <p:nvSpPr>
          <p:cNvPr id="8" name="Rectangle 7">
            <a:extLst>
              <a:ext uri="{FF2B5EF4-FFF2-40B4-BE49-F238E27FC236}">
                <a16:creationId xmlns:a16="http://schemas.microsoft.com/office/drawing/2014/main" id="{AC1EA0B2-2831-4DD9-BD44-56F4655CC4A7}"/>
              </a:ext>
            </a:extLst>
          </p:cNvPr>
          <p:cNvSpPr/>
          <p:nvPr/>
        </p:nvSpPr>
        <p:spPr>
          <a:xfrm>
            <a:off x="-28007" y="1252482"/>
            <a:ext cx="12220007" cy="954107"/>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Grounding a circuit usually means connecting the circuit to a conducting path to Earth’s surface.</a:t>
            </a:r>
            <a:endParaRPr lang="en-GB" sz="2800" dirty="0">
              <a:latin typeface="Times New Roman" panose="02020603050405020304" pitchFamily="18" charset="0"/>
              <a:cs typeface="Times New Roman" panose="02020603050405020304" pitchFamily="18" charset="0"/>
            </a:endParaRPr>
          </a:p>
        </p:txBody>
      </p:sp>
      <p:sp>
        <p:nvSpPr>
          <p:cNvPr id="14" name="AutoShape 2" descr="Image result for electrical earthing house salt and coal&quot;">
            <a:extLst>
              <a:ext uri="{FF2B5EF4-FFF2-40B4-BE49-F238E27FC236}">
                <a16:creationId xmlns:a16="http://schemas.microsoft.com/office/drawing/2014/main" id="{C07A9E9F-F7C3-49AE-BD61-7EEE9869B7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E41A0C66-1FF2-4511-B7ED-FE78A96F6ED0}"/>
              </a:ext>
            </a:extLst>
          </p:cNvPr>
          <p:cNvPicPr>
            <a:picLocks noChangeAspect="1"/>
          </p:cNvPicPr>
          <p:nvPr/>
        </p:nvPicPr>
        <p:blipFill>
          <a:blip r:embed="rId3"/>
          <a:stretch>
            <a:fillRect/>
          </a:stretch>
        </p:blipFill>
        <p:spPr>
          <a:xfrm>
            <a:off x="6154952" y="2330214"/>
            <a:ext cx="6037048" cy="4527786"/>
          </a:xfrm>
          <a:prstGeom prst="rect">
            <a:avLst/>
          </a:prstGeom>
        </p:spPr>
      </p:pic>
      <p:pic>
        <p:nvPicPr>
          <p:cNvPr id="17" name="Picture 16">
            <a:extLst>
              <a:ext uri="{FF2B5EF4-FFF2-40B4-BE49-F238E27FC236}">
                <a16:creationId xmlns:a16="http://schemas.microsoft.com/office/drawing/2014/main" id="{34439465-FAD9-40F7-A7A9-C19F50D83145}"/>
              </a:ext>
            </a:extLst>
          </p:cNvPr>
          <p:cNvPicPr>
            <a:picLocks noChangeAspect="1"/>
          </p:cNvPicPr>
          <p:nvPr/>
        </p:nvPicPr>
        <p:blipFill>
          <a:blip r:embed="rId4"/>
          <a:stretch>
            <a:fillRect/>
          </a:stretch>
        </p:blipFill>
        <p:spPr>
          <a:xfrm>
            <a:off x="0" y="2330215"/>
            <a:ext cx="6037048" cy="4527786"/>
          </a:xfrm>
          <a:prstGeom prst="rect">
            <a:avLst/>
          </a:prstGeom>
        </p:spPr>
      </p:pic>
      <p:sp>
        <p:nvSpPr>
          <p:cNvPr id="12" name="TextBox 11">
            <a:extLst>
              <a:ext uri="{FF2B5EF4-FFF2-40B4-BE49-F238E27FC236}">
                <a16:creationId xmlns:a16="http://schemas.microsoft.com/office/drawing/2014/main" id="{FE1FC2B2-7D7D-4244-A909-B6B9611635EC}"/>
              </a:ext>
            </a:extLst>
          </p:cNvPr>
          <p:cNvSpPr txBox="1"/>
          <p:nvPr/>
        </p:nvSpPr>
        <p:spPr>
          <a:xfrm>
            <a:off x="4879678" y="2541797"/>
            <a:ext cx="2314739" cy="523220"/>
          </a:xfrm>
          <a:prstGeom prst="rect">
            <a:avLst/>
          </a:prstGeom>
          <a:solidFill>
            <a:schemeClr val="accent2"/>
          </a:solidFill>
        </p:spPr>
        <p:txBody>
          <a:bodyPr wrap="square" rtlCol="0">
            <a:spAutoFit/>
          </a:bodyPr>
          <a:lstStyle/>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Salt and coal </a:t>
            </a:r>
          </a:p>
        </p:txBody>
      </p:sp>
    </p:spTree>
    <p:extLst>
      <p:ext uri="{BB962C8B-B14F-4D97-AF65-F5344CB8AC3E}">
        <p14:creationId xmlns:p14="http://schemas.microsoft.com/office/powerpoint/2010/main" val="27744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12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3200"/>
                            </p:stCondLst>
                            <p:childTnLst>
                              <p:par>
                                <p:cTn id="24" presetID="42" presetClass="entr" presetSubtype="0" fill="hold" nodeType="afterEffect">
                                  <p:stCondLst>
                                    <p:cond delay="7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1C7A3-C77C-48B6-9C76-B24A216438AD}"/>
              </a:ext>
            </a:extLst>
          </p:cNvPr>
          <p:cNvPicPr>
            <a:picLocks noChangeAspect="1"/>
          </p:cNvPicPr>
          <p:nvPr/>
        </p:nvPicPr>
        <p:blipFill>
          <a:blip r:embed="rId2"/>
          <a:stretch>
            <a:fillRect/>
          </a:stretch>
        </p:blipFill>
        <p:spPr>
          <a:xfrm>
            <a:off x="0" y="0"/>
            <a:ext cx="5944799" cy="3436093"/>
          </a:xfrm>
          <a:prstGeom prst="rect">
            <a:avLst/>
          </a:prstGeom>
        </p:spPr>
      </p:pic>
      <p:pic>
        <p:nvPicPr>
          <p:cNvPr id="3" name="Picture 2">
            <a:extLst>
              <a:ext uri="{FF2B5EF4-FFF2-40B4-BE49-F238E27FC236}">
                <a16:creationId xmlns:a16="http://schemas.microsoft.com/office/drawing/2014/main" id="{6B7AC165-D0D8-4996-9E8B-CD97352FDAAF}"/>
              </a:ext>
            </a:extLst>
          </p:cNvPr>
          <p:cNvPicPr>
            <a:picLocks noChangeAspect="1"/>
          </p:cNvPicPr>
          <p:nvPr/>
        </p:nvPicPr>
        <p:blipFill>
          <a:blip r:embed="rId3"/>
          <a:stretch>
            <a:fillRect/>
          </a:stretch>
        </p:blipFill>
        <p:spPr>
          <a:xfrm>
            <a:off x="5991826" y="0"/>
            <a:ext cx="6056915" cy="3646263"/>
          </a:xfrm>
          <a:prstGeom prst="rect">
            <a:avLst/>
          </a:prstGeom>
        </p:spPr>
      </p:pic>
      <p:pic>
        <p:nvPicPr>
          <p:cNvPr id="4" name="Picture 3">
            <a:extLst>
              <a:ext uri="{FF2B5EF4-FFF2-40B4-BE49-F238E27FC236}">
                <a16:creationId xmlns:a16="http://schemas.microsoft.com/office/drawing/2014/main" id="{F75B7B27-618C-4FBB-A5D6-04A70052D0B5}"/>
              </a:ext>
            </a:extLst>
          </p:cNvPr>
          <p:cNvPicPr>
            <a:picLocks noChangeAspect="1"/>
          </p:cNvPicPr>
          <p:nvPr/>
        </p:nvPicPr>
        <p:blipFill>
          <a:blip r:embed="rId4"/>
          <a:stretch>
            <a:fillRect/>
          </a:stretch>
        </p:blipFill>
        <p:spPr>
          <a:xfrm>
            <a:off x="1694225" y="3354779"/>
            <a:ext cx="3002220" cy="2326156"/>
          </a:xfrm>
          <a:prstGeom prst="rect">
            <a:avLst/>
          </a:prstGeom>
        </p:spPr>
      </p:pic>
      <p:pic>
        <p:nvPicPr>
          <p:cNvPr id="5" name="Picture 4">
            <a:extLst>
              <a:ext uri="{FF2B5EF4-FFF2-40B4-BE49-F238E27FC236}">
                <a16:creationId xmlns:a16="http://schemas.microsoft.com/office/drawing/2014/main" id="{B6180BFF-F89B-47C2-9D2E-295BD1DD217B}"/>
              </a:ext>
            </a:extLst>
          </p:cNvPr>
          <p:cNvPicPr>
            <a:picLocks noChangeAspect="1"/>
          </p:cNvPicPr>
          <p:nvPr/>
        </p:nvPicPr>
        <p:blipFill>
          <a:blip r:embed="rId5"/>
          <a:stretch>
            <a:fillRect/>
          </a:stretch>
        </p:blipFill>
        <p:spPr>
          <a:xfrm>
            <a:off x="7410917" y="3527543"/>
            <a:ext cx="2684060" cy="2526577"/>
          </a:xfrm>
          <a:prstGeom prst="rect">
            <a:avLst/>
          </a:prstGeom>
        </p:spPr>
      </p:pic>
      <p:sp>
        <p:nvSpPr>
          <p:cNvPr id="6" name="Rectangle 5">
            <a:extLst>
              <a:ext uri="{FF2B5EF4-FFF2-40B4-BE49-F238E27FC236}">
                <a16:creationId xmlns:a16="http://schemas.microsoft.com/office/drawing/2014/main" id="{8CDBB4F6-4190-4E62-807B-AFA2D9185543}"/>
              </a:ext>
            </a:extLst>
          </p:cNvPr>
          <p:cNvSpPr/>
          <p:nvPr/>
        </p:nvSpPr>
        <p:spPr>
          <a:xfrm>
            <a:off x="-56092" y="5772748"/>
            <a:ext cx="12154174" cy="954107"/>
          </a:xfrm>
          <a:prstGeom prst="rect">
            <a:avLst/>
          </a:prstGeom>
        </p:spPr>
        <p:txBody>
          <a:bodyPr wrap="square">
            <a:spAutoFit/>
          </a:bodyPr>
          <a:lstStyle/>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Here, such a connection means only that the potential is defined to be zero at the grounding point in the circuit. </a:t>
            </a:r>
            <a:endParaRPr lang="en-GB"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99DA2D9-924E-4AD2-923B-B023719D16AA}"/>
              </a:ext>
            </a:extLst>
          </p:cNvPr>
          <p:cNvSpPr txBox="1"/>
          <p:nvPr/>
        </p:nvSpPr>
        <p:spPr>
          <a:xfrm rot="19156964">
            <a:off x="10755638" y="1045889"/>
            <a:ext cx="1510350" cy="461665"/>
          </a:xfrm>
          <a:prstGeom prst="rect">
            <a:avLst/>
          </a:prstGeom>
          <a:noFill/>
        </p:spPr>
        <p:txBody>
          <a:bodyPr wrap="none" rtlCol="0">
            <a:spAutoFit/>
          </a:bodyPr>
          <a:lstStyle/>
          <a:p>
            <a:r>
              <a:rPr lang="en-GB"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Not 100%</a:t>
            </a:r>
          </a:p>
        </p:txBody>
      </p:sp>
    </p:spTree>
    <p:extLst>
      <p:ext uri="{BB962C8B-B14F-4D97-AF65-F5344CB8AC3E}">
        <p14:creationId xmlns:p14="http://schemas.microsoft.com/office/powerpoint/2010/main" val="383553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A0C61-04BC-4E6A-9FDE-A94DD8862EC8}"/>
              </a:ext>
            </a:extLst>
          </p:cNvPr>
          <p:cNvSpPr/>
          <p:nvPr/>
        </p:nvSpPr>
        <p:spPr>
          <a:xfrm>
            <a:off x="0" y="0"/>
            <a:ext cx="5439887" cy="584775"/>
          </a:xfrm>
          <a:prstGeom prst="rect">
            <a:avLst/>
          </a:prstGeom>
        </p:spPr>
        <p:txBody>
          <a:bodyPr wrap="none">
            <a:spAutoFit/>
          </a:bodyPr>
          <a:lstStyle/>
          <a:p>
            <a:r>
              <a:rPr lang="en-GB" sz="3200" b="1" dirty="0">
                <a:latin typeface="Times New Roman" panose="02020603050405020304" pitchFamily="18" charset="0"/>
                <a:cs typeface="Times New Roman" panose="02020603050405020304" pitchFamily="18" charset="0"/>
              </a:rPr>
              <a:t>6-2 MULTILOOP CIRCUITS</a:t>
            </a:r>
          </a:p>
        </p:txBody>
      </p:sp>
      <p:pic>
        <p:nvPicPr>
          <p:cNvPr id="7" name="Picture 6">
            <a:extLst>
              <a:ext uri="{FF2B5EF4-FFF2-40B4-BE49-F238E27FC236}">
                <a16:creationId xmlns:a16="http://schemas.microsoft.com/office/drawing/2014/main" id="{41B4B6C4-A1B8-4591-8A16-30DC7C4E6AC5}"/>
              </a:ext>
            </a:extLst>
          </p:cNvPr>
          <p:cNvPicPr>
            <a:picLocks noChangeAspect="1"/>
          </p:cNvPicPr>
          <p:nvPr/>
        </p:nvPicPr>
        <p:blipFill>
          <a:blip r:embed="rId2"/>
          <a:stretch>
            <a:fillRect/>
          </a:stretch>
        </p:blipFill>
        <p:spPr>
          <a:xfrm>
            <a:off x="8726655" y="1042196"/>
            <a:ext cx="3206893" cy="2771596"/>
          </a:xfrm>
          <a:prstGeom prst="rect">
            <a:avLst/>
          </a:prstGeom>
        </p:spPr>
      </p:pic>
      <p:sp>
        <p:nvSpPr>
          <p:cNvPr id="8" name="TextBox 7">
            <a:extLst>
              <a:ext uri="{FF2B5EF4-FFF2-40B4-BE49-F238E27FC236}">
                <a16:creationId xmlns:a16="http://schemas.microsoft.com/office/drawing/2014/main" id="{382628B2-D8B4-4F9F-AFA5-DE9DC4239854}"/>
              </a:ext>
            </a:extLst>
          </p:cNvPr>
          <p:cNvSpPr txBox="1"/>
          <p:nvPr/>
        </p:nvSpPr>
        <p:spPr>
          <a:xfrm>
            <a:off x="108603" y="568438"/>
            <a:ext cx="11336180" cy="954107"/>
          </a:xfrm>
          <a:prstGeom prst="rect">
            <a:avLst/>
          </a:prstGeom>
          <a:noFill/>
        </p:spPr>
        <p:txBody>
          <a:bodyPr wrap="none" rtlCol="0">
            <a:spAutoFit/>
          </a:bodyPr>
          <a:lstStyle/>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The </a:t>
            </a:r>
            <a:r>
              <a:rPr lang="en-GB" sz="2800" b="1" u="sng" dirty="0">
                <a:latin typeface="Times New Roman" panose="02020603050405020304" pitchFamily="18" charset="0"/>
                <a:cs typeface="Times New Roman" panose="02020603050405020304" pitchFamily="18" charset="0"/>
              </a:rPr>
              <a:t>series connection </a:t>
            </a:r>
            <a:r>
              <a:rPr lang="en-GB" sz="2800" dirty="0">
                <a:latin typeface="Times New Roman" panose="02020603050405020304" pitchFamily="18" charset="0"/>
                <a:cs typeface="Times New Roman" panose="02020603050405020304" pitchFamily="18" charset="0"/>
              </a:rPr>
              <a:t>is not multiloop circuit but we put it here. Also not </a:t>
            </a:r>
          </a:p>
          <a:p>
            <a:r>
              <a:rPr lang="en-GB" sz="2800" dirty="0">
                <a:latin typeface="Times New Roman" panose="02020603050405020304" pitchFamily="18" charset="0"/>
                <a:cs typeface="Times New Roman" panose="02020603050405020304" pitchFamily="18" charset="0"/>
              </a:rPr>
              <a:t>     arranged like a book to make it easy. </a:t>
            </a:r>
          </a:p>
        </p:txBody>
      </p:sp>
      <p:pic>
        <p:nvPicPr>
          <p:cNvPr id="9" name="Picture 8">
            <a:extLst>
              <a:ext uri="{FF2B5EF4-FFF2-40B4-BE49-F238E27FC236}">
                <a16:creationId xmlns:a16="http://schemas.microsoft.com/office/drawing/2014/main" id="{9069653C-07C2-4015-B04B-46594967B3B9}"/>
              </a:ext>
            </a:extLst>
          </p:cNvPr>
          <p:cNvPicPr>
            <a:picLocks noChangeAspect="1"/>
          </p:cNvPicPr>
          <p:nvPr/>
        </p:nvPicPr>
        <p:blipFill>
          <a:blip r:embed="rId3"/>
          <a:stretch>
            <a:fillRect/>
          </a:stretch>
        </p:blipFill>
        <p:spPr>
          <a:xfrm>
            <a:off x="9121358" y="3893994"/>
            <a:ext cx="2892701" cy="2720516"/>
          </a:xfrm>
          <a:prstGeom prst="rect">
            <a:avLst/>
          </a:prstGeom>
        </p:spPr>
      </p:pic>
      <p:pic>
        <p:nvPicPr>
          <p:cNvPr id="10" name="Picture 9">
            <a:extLst>
              <a:ext uri="{FF2B5EF4-FFF2-40B4-BE49-F238E27FC236}">
                <a16:creationId xmlns:a16="http://schemas.microsoft.com/office/drawing/2014/main" id="{9F01C87B-8D8F-41D9-8FC4-208E5D0A59A2}"/>
              </a:ext>
            </a:extLst>
          </p:cNvPr>
          <p:cNvPicPr>
            <a:picLocks noChangeAspect="1"/>
          </p:cNvPicPr>
          <p:nvPr/>
        </p:nvPicPr>
        <p:blipFill>
          <a:blip r:embed="rId4"/>
          <a:stretch>
            <a:fillRect/>
          </a:stretch>
        </p:blipFill>
        <p:spPr>
          <a:xfrm>
            <a:off x="1557092" y="1499617"/>
            <a:ext cx="4028586" cy="1583926"/>
          </a:xfrm>
          <a:prstGeom prst="rect">
            <a:avLst/>
          </a:prstGeom>
        </p:spPr>
      </p:pic>
      <p:pic>
        <p:nvPicPr>
          <p:cNvPr id="11" name="Picture 10">
            <a:extLst>
              <a:ext uri="{FF2B5EF4-FFF2-40B4-BE49-F238E27FC236}">
                <a16:creationId xmlns:a16="http://schemas.microsoft.com/office/drawing/2014/main" id="{EF3931D5-3865-42E4-84C5-2B71D25FCB62}"/>
              </a:ext>
            </a:extLst>
          </p:cNvPr>
          <p:cNvPicPr>
            <a:picLocks noChangeAspect="1"/>
          </p:cNvPicPr>
          <p:nvPr/>
        </p:nvPicPr>
        <p:blipFill>
          <a:blip r:embed="rId5"/>
          <a:stretch>
            <a:fillRect/>
          </a:stretch>
        </p:blipFill>
        <p:spPr>
          <a:xfrm>
            <a:off x="2000001" y="3279354"/>
            <a:ext cx="3669792" cy="579441"/>
          </a:xfrm>
          <a:prstGeom prst="rect">
            <a:avLst/>
          </a:prstGeom>
        </p:spPr>
      </p:pic>
      <p:pic>
        <p:nvPicPr>
          <p:cNvPr id="12" name="Picture 11">
            <a:extLst>
              <a:ext uri="{FF2B5EF4-FFF2-40B4-BE49-F238E27FC236}">
                <a16:creationId xmlns:a16="http://schemas.microsoft.com/office/drawing/2014/main" id="{F28B169E-E09E-4305-8F73-653A541253D2}"/>
              </a:ext>
            </a:extLst>
          </p:cNvPr>
          <p:cNvPicPr>
            <a:picLocks noChangeAspect="1"/>
          </p:cNvPicPr>
          <p:nvPr/>
        </p:nvPicPr>
        <p:blipFill>
          <a:blip r:embed="rId6"/>
          <a:stretch>
            <a:fillRect/>
          </a:stretch>
        </p:blipFill>
        <p:spPr>
          <a:xfrm>
            <a:off x="2657584" y="3920603"/>
            <a:ext cx="2354626" cy="1762267"/>
          </a:xfrm>
          <a:prstGeom prst="rect">
            <a:avLst/>
          </a:prstGeom>
        </p:spPr>
      </p:pic>
      <p:pic>
        <p:nvPicPr>
          <p:cNvPr id="13" name="Picture 12">
            <a:extLst>
              <a:ext uri="{FF2B5EF4-FFF2-40B4-BE49-F238E27FC236}">
                <a16:creationId xmlns:a16="http://schemas.microsoft.com/office/drawing/2014/main" id="{E45DF882-B7CF-41F0-946B-2B9523A93038}"/>
              </a:ext>
            </a:extLst>
          </p:cNvPr>
          <p:cNvPicPr>
            <a:picLocks noChangeAspect="1"/>
          </p:cNvPicPr>
          <p:nvPr/>
        </p:nvPicPr>
        <p:blipFill>
          <a:blip r:embed="rId7"/>
          <a:stretch>
            <a:fillRect/>
          </a:stretch>
        </p:blipFill>
        <p:spPr>
          <a:xfrm>
            <a:off x="1452588" y="5719445"/>
            <a:ext cx="5111931" cy="1063454"/>
          </a:xfrm>
          <a:prstGeom prst="rect">
            <a:avLst/>
          </a:prstGeom>
        </p:spPr>
      </p:pic>
    </p:spTree>
    <p:extLst>
      <p:ext uri="{BB962C8B-B14F-4D97-AF65-F5344CB8AC3E}">
        <p14:creationId xmlns:p14="http://schemas.microsoft.com/office/powerpoint/2010/main" val="40175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3290</TotalTime>
  <Words>1240</Words>
  <Application>Microsoft Office PowerPoint</Application>
  <PresentationFormat>Widescreen</PresentationFormat>
  <Paragraphs>127</Paragraphs>
  <Slides>30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Saad Alkhalifa</dc:creator>
  <cp:lastModifiedBy>Zubayda Saifaldeen</cp:lastModifiedBy>
  <cp:revision>200</cp:revision>
  <dcterms:created xsi:type="dcterms:W3CDTF">2020-02-04T16:36:45Z</dcterms:created>
  <dcterms:modified xsi:type="dcterms:W3CDTF">2022-03-28T14:14:25Z</dcterms:modified>
</cp:coreProperties>
</file>