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5A95-E02C-4456-A68E-EE06771563AA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E022-298B-4186-B986-3605E136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3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58AD-D7D1-4427-8AF7-8D5F49FCC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6DF99-CB2C-4D9E-85DF-D891A9E8C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A24D-43D0-43CB-B701-F533EB1E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3983-04B9-4102-BBA4-6DA73BAD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81179-A30E-4CB5-9F63-9EABDAB4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6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958D-69A6-434C-A060-A6C7BC85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09DA2-B5D2-4D9B-8811-39BE376C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14EA7-C46C-4E20-AF45-B41768A8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B184-5BA4-4F54-9208-8D9017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92839-FEF7-436E-BCC9-0B84D56E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2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D0F16-F05C-4A39-A814-A1E069822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467CF-F764-4BDA-AF1B-B3AA58955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94988-61E9-4DF9-B55F-C427514C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E88C9-B4A3-4708-A347-AA32473E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D0011-72DF-4863-B5BF-70615B64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3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FF9F-6812-4DB9-96C7-976249CD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C5CE-F7F5-448B-B3C9-71A3FA469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B1D6B-F1C2-4BC3-938F-799EF7F1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1A2E0-4A07-4456-B063-4814E644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8485-437A-49C4-B8DA-73B03354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43F6-368D-435D-882C-5E97F36C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9C9DE-6406-48B0-81FF-959A8FA5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A5C2-BB3B-42B1-A1C7-55AF5CF8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49B6-0C35-4795-872D-0254C0E2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B6366-2DBB-4C48-AFE3-6E290285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3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84E2-48ED-4C51-B642-C7AE8C1B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764B-72D9-4380-BF9A-E9FD5DB10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6CAE2-57F8-45A0-97D3-722A9BFB4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DBC1-B830-4C66-BB96-C8A284D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224A0-0EA3-4CF0-89A1-FD35D838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18DA2-A1D7-4F69-B66D-23C970D9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6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324D-3659-41B2-A9A8-58A9A125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42EB4-5703-4BA1-A50F-D8A89A99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4C715-3ED1-46DF-A87C-1A92CB40E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39BF2-C7D3-4A98-BC86-2A1E5087C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547ED-C0BA-4E5C-B73C-236F6683B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2D2E5-0912-4946-A499-4C289115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89F68-6218-46EC-A9B8-BEE7C543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BA6DD-5DFC-4800-AF7F-C2C43EC4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D0DA-0CCD-433E-B3A5-37E7C454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D2383-F401-401D-940B-4B0A9B6A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DB705-31D0-4E3F-AC59-6BAA2AF3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1AAE4-B67C-4C2F-9AB9-914C1985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FB46D-7F09-4318-A520-2FD1886B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287D8-93EB-4DD2-B726-B69F62A6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C7E42-9A2B-4383-9E04-FD3FD9E7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152-8A14-4B15-96DD-2E5129D2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4D277-467E-4FDA-B001-7CEF33B4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0FF78-DC9C-491D-B676-EBA5C2FDC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5AC77-5FFD-46DB-ABB5-412C42CE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AFA17-BEA4-4475-B1DF-D8B6320A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3C3C5-7567-49EE-8BED-C322484B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2298-3295-4221-A120-80131EAC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8C8C0-9F6E-4F15-8C1F-F2A04DB66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5B269-41DA-4E5D-9A4C-0721629CE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71A27-A80E-4975-9F06-DCEE6D5B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A9392-88CD-4415-999E-52B942D5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1E22C-1E30-47F5-8653-700FD75C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2C3BF-A8BE-43AD-8D68-996CE9AF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7623A-CE59-4C5A-B588-024188D7A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5D03-E51C-4EE1-A403-D43B66B52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1146-AE28-403C-A4E3-AD1C18773E2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616E3-57B2-4332-8931-909A5236D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412DC-965E-4873-88CF-59D9330FE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8935-A41C-4D2B-AEC2-6017C5166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4AA3B-D330-4E78-9DC3-8372F720AD9D}"/>
              </a:ext>
            </a:extLst>
          </p:cNvPr>
          <p:cNvSpPr txBox="1"/>
          <p:nvPr/>
        </p:nvSpPr>
        <p:spPr>
          <a:xfrm>
            <a:off x="2672862" y="648735"/>
            <a:ext cx="65414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Three</a:t>
            </a:r>
          </a:p>
          <a:p>
            <a:pPr algn="ctr"/>
            <a:r>
              <a:rPr lang="en-GB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Gauss’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EA7E8-A288-4884-B7B7-A1A3CA27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6" y="2864515"/>
            <a:ext cx="3277772" cy="1539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7D715-9A24-4D5A-9155-8482BB1BEF02}"/>
              </a:ext>
            </a:extLst>
          </p:cNvPr>
          <p:cNvSpPr txBox="1"/>
          <p:nvPr/>
        </p:nvSpPr>
        <p:spPr>
          <a:xfrm>
            <a:off x="548640" y="4512212"/>
            <a:ext cx="103819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Gauss’ law relates the electric field at points on a closed surface (real or imaginary, said to be a Gaussian surface) to the net charge enclosed by that surface.</a:t>
            </a:r>
          </a:p>
        </p:txBody>
      </p:sp>
    </p:spTree>
    <p:extLst>
      <p:ext uri="{BB962C8B-B14F-4D97-AF65-F5344CB8AC3E}">
        <p14:creationId xmlns:p14="http://schemas.microsoft.com/office/powerpoint/2010/main" val="329123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A5F45-3A02-45FC-99C2-04ADA9FC090B}"/>
              </a:ext>
            </a:extLst>
          </p:cNvPr>
          <p:cNvSpPr/>
          <p:nvPr/>
        </p:nvSpPr>
        <p:spPr>
          <a:xfrm>
            <a:off x="0" y="0"/>
            <a:ext cx="622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Gauss’ Law and Coulomb’s Law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2C870-ADA4-4DFE-B8B4-5C472890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867" y="984250"/>
            <a:ext cx="5269133" cy="409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04222-11AB-4CB5-BF58-A4A8CADE8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84250"/>
            <a:ext cx="5969000" cy="120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F638AB-4D1B-42CC-AE3F-37FB14EB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2461806"/>
            <a:ext cx="2851150" cy="1230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89910-40AB-4693-8C22-07EB761A3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367" y="3963158"/>
            <a:ext cx="3646266" cy="97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AE7B7-FA65-454A-B796-19DA1B73A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0" y="5324930"/>
            <a:ext cx="3111500" cy="13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AB1D7A-FC74-468E-9A6B-A96B1A2D208C}"/>
              </a:ext>
            </a:extLst>
          </p:cNvPr>
          <p:cNvSpPr/>
          <p:nvPr/>
        </p:nvSpPr>
        <p:spPr>
          <a:xfrm>
            <a:off x="0" y="0"/>
            <a:ext cx="7753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Applying Gauss’ Law: Cylindrical Symmetry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17D1F-54BE-4542-B36A-B4679312A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" b="2128"/>
          <a:stretch/>
        </p:blipFill>
        <p:spPr>
          <a:xfrm>
            <a:off x="7823200" y="585139"/>
            <a:ext cx="4368800" cy="4965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2F4D7D-CDD9-4A67-ACD0-58D96A603426}"/>
                  </a:ext>
                </a:extLst>
              </p:cNvPr>
              <p:cNvSpPr txBox="1"/>
              <p:nvPr/>
            </p:nvSpPr>
            <p:spPr>
              <a:xfrm>
                <a:off x="642471" y="850159"/>
                <a:ext cx="3840667" cy="554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800" dirty="0"/>
                  <a:t>Total flux 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nary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2F4D7D-CDD9-4A67-ACD0-58D96A60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71" y="850159"/>
                <a:ext cx="3840667" cy="554191"/>
              </a:xfrm>
              <a:prstGeom prst="rect">
                <a:avLst/>
              </a:prstGeom>
              <a:blipFill>
                <a:blip r:embed="rId3"/>
                <a:stretch>
                  <a:fillRect l="-5556" t="-8791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5A5310-7E3B-497B-B8DE-16C2D05CC26E}"/>
                  </a:ext>
                </a:extLst>
              </p:cNvPr>
              <p:cNvSpPr txBox="1"/>
              <p:nvPr/>
            </p:nvSpPr>
            <p:spPr>
              <a:xfrm>
                <a:off x="0" y="1454150"/>
                <a:ext cx="7482369" cy="92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The angle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GB" sz="2400" dirty="0"/>
                  <a:t> for any patch element on surface and </a:t>
                </a:r>
              </a:p>
              <a:p>
                <a:r>
                  <a:rPr lang="en-GB" sz="2400" dirty="0"/>
                  <a:t>area vector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GB" sz="2400" dirty="0"/>
                  <a:t> is zero. Therefore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5A5310-7E3B-497B-B8DE-16C2D05C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4150"/>
                <a:ext cx="7482369" cy="922945"/>
              </a:xfrm>
              <a:prstGeom prst="rect">
                <a:avLst/>
              </a:prstGeom>
              <a:blipFill>
                <a:blip r:embed="rId4"/>
                <a:stretch>
                  <a:fillRect l="-1222" r="-244" b="-14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98E7693-5C4C-4302-930D-2129B9B65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9" y="2377095"/>
            <a:ext cx="7397750" cy="565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A90AC-6F51-4DCE-AF3C-16BAC9EA8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38" y="3429000"/>
            <a:ext cx="3568700" cy="1441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E3CA71-6101-481E-A9E1-54331AE5F626}"/>
              </a:ext>
            </a:extLst>
          </p:cNvPr>
          <p:cNvSpPr/>
          <p:nvPr/>
        </p:nvSpPr>
        <p:spPr>
          <a:xfrm>
            <a:off x="84619" y="3073400"/>
            <a:ext cx="1538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Gauss’ law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FEAB3-795D-4AB4-9091-F81B78B3CE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894"/>
          <a:stretch/>
        </p:blipFill>
        <p:spPr>
          <a:xfrm>
            <a:off x="492245" y="5342262"/>
            <a:ext cx="5660924" cy="118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AEFF1D-633C-4D25-A24F-082069A71D38}"/>
              </a:ext>
            </a:extLst>
          </p:cNvPr>
          <p:cNvSpPr/>
          <p:nvPr/>
        </p:nvSpPr>
        <p:spPr>
          <a:xfrm>
            <a:off x="4699038" y="4141934"/>
            <a:ext cx="3340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linear charge density (charge per unit length, remember) is uniform.</a:t>
            </a:r>
            <a:endParaRPr lang="en-GB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3D67C6-9FE5-40D3-AF3B-2E868E5B337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044950" y="4742099"/>
            <a:ext cx="6540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B3875F-DB0F-49C7-B239-3E8888528B5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Problem (2-2) </a:t>
                </a:r>
                <a:r>
                  <a:rPr lang="en-US" sz="2400" dirty="0"/>
                  <a:t>vertical cylinder of  height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=1.8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and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=0.10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 The electrical breakdown would have occurred between the cylinder (her) and the could if the electric field magnitude along her body had exceeded the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2.4 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. What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would have put the air along her body on the verge of breakdown?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B3875F-DB0F-49C7-B239-3E8888528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69660"/>
              </a:xfrm>
              <a:prstGeom prst="rect">
                <a:avLst/>
              </a:prstGeom>
              <a:blipFill>
                <a:blip r:embed="rId2"/>
                <a:stretch>
                  <a:fillRect l="-750" t="-311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401F925-EC27-46A6-AF51-1A52871B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61" y="1685239"/>
            <a:ext cx="3590789" cy="754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7B4FEE-CF01-4292-A00C-CD0FA3FB9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325" y="1730872"/>
            <a:ext cx="6926002" cy="3095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DD728-AD4D-4C16-BB58-298E324BF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32" y="3873929"/>
            <a:ext cx="2269372" cy="1394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48BD6-2281-4533-BCF2-596D4BD39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100" y="5003292"/>
            <a:ext cx="6051550" cy="1752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CAFF5-0006-40BD-861C-98D2A8FF56E5}"/>
              </a:ext>
            </a:extLst>
          </p:cNvPr>
          <p:cNvSpPr txBox="1"/>
          <p:nvPr/>
        </p:nvSpPr>
        <p:spPr>
          <a:xfrm>
            <a:off x="378578" y="5879436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Substitute given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508D6A-CC7D-40CA-AD82-5FC12637AAE5}"/>
                  </a:ext>
                </a:extLst>
              </p:cNvPr>
              <p:cNvSpPr/>
              <p:nvPr/>
            </p:nvSpPr>
            <p:spPr>
              <a:xfrm>
                <a:off x="225561" y="2733801"/>
                <a:ext cx="41305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Ratio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linear charge density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508D6A-CC7D-40CA-AD82-5FC12637A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1" y="2733801"/>
                <a:ext cx="4130539" cy="830997"/>
              </a:xfrm>
              <a:prstGeom prst="rect">
                <a:avLst/>
              </a:prstGeom>
              <a:blipFill>
                <a:blip r:embed="rId7"/>
                <a:stretch>
                  <a:fillRect l="-2212" t="-5839" r="-2065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3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2B12BAE-39FA-4392-AC8F-FA4020CDACB2}"/>
              </a:ext>
            </a:extLst>
          </p:cNvPr>
          <p:cNvGrpSpPr/>
          <p:nvPr/>
        </p:nvGrpSpPr>
        <p:grpSpPr>
          <a:xfrm>
            <a:off x="1261403" y="2113572"/>
            <a:ext cx="3282462" cy="2950797"/>
            <a:chOff x="742930" y="-175352"/>
            <a:chExt cx="4220955" cy="47416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DE3DFC-A5CE-4150-9D9A-F6A72DFEC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492" r="-249"/>
            <a:stretch/>
          </p:blipFill>
          <p:spPr>
            <a:xfrm>
              <a:off x="742930" y="523220"/>
              <a:ext cx="4220955" cy="404311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A8AED1-8520-44FC-87A4-0CC06081CA78}"/>
                </a:ext>
              </a:extLst>
            </p:cNvPr>
            <p:cNvSpPr txBox="1"/>
            <p:nvPr/>
          </p:nvSpPr>
          <p:spPr>
            <a:xfrm>
              <a:off x="1207635" y="-175352"/>
              <a:ext cx="1162973" cy="84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+Q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C9B15-3829-4FEB-9712-597AAAF121C5}"/>
              </a:ext>
            </a:extLst>
          </p:cNvPr>
          <p:cNvGrpSpPr/>
          <p:nvPr/>
        </p:nvGrpSpPr>
        <p:grpSpPr>
          <a:xfrm>
            <a:off x="7076049" y="1414064"/>
            <a:ext cx="4123642" cy="2014936"/>
            <a:chOff x="5194342" y="-221484"/>
            <a:chExt cx="5734793" cy="40338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AECDD5-773F-4150-AD33-323EA443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9551" y="126544"/>
              <a:ext cx="3669584" cy="36857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E6EDEF-A12F-4809-B87C-90B7DEF711E2}"/>
                </a:ext>
              </a:extLst>
            </p:cNvPr>
            <p:cNvSpPr txBox="1"/>
            <p:nvPr/>
          </p:nvSpPr>
          <p:spPr>
            <a:xfrm>
              <a:off x="5194342" y="-221484"/>
              <a:ext cx="1623820" cy="104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+2Q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F11662-15F9-4258-A22A-B8F02FECB50D}"/>
              </a:ext>
            </a:extLst>
          </p:cNvPr>
          <p:cNvSpPr txBox="1"/>
          <p:nvPr/>
        </p:nvSpPr>
        <p:spPr>
          <a:xfrm>
            <a:off x="44421" y="5568943"/>
            <a:ext cx="1203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we need a quantitative way of determining how much electric field  pierces a surface. </a:t>
            </a:r>
            <a:r>
              <a:rPr lang="en-US" sz="2400" dirty="0">
                <a:solidFill>
                  <a:schemeClr val="accent1"/>
                </a:solidFill>
              </a:rPr>
              <a:t>That measure is called the electric flux.</a:t>
            </a:r>
            <a:endParaRPr lang="en-GB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419AF-E314-46C4-9359-FA33A05EEFDF}"/>
              </a:ext>
            </a:extLst>
          </p:cNvPr>
          <p:cNvSpPr txBox="1"/>
          <p:nvPr/>
        </p:nvSpPr>
        <p:spPr>
          <a:xfrm>
            <a:off x="478302" y="92334"/>
            <a:ext cx="114933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 particle with charge +Q that is surrounded by an imaginary concentric sphere. At points on the sphere (said to be a Gaussian surface), the electric field vectors have a moderate magnitude (given by E = </a:t>
            </a:r>
            <a:r>
              <a:rPr lang="en-US" sz="2000" dirty="0" err="1"/>
              <a:t>kQ</a:t>
            </a:r>
            <a:r>
              <a:rPr lang="en-US" sz="2000" dirty="0"/>
              <a:t>/r2 ) and point radially away from the particle. The electric field lines are also outward and have a moderate density. We say that the field vectors and the field lines pierce the surface.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FAF8F2-C915-429A-8F6B-E26C211A1456}"/>
              </a:ext>
            </a:extLst>
          </p:cNvPr>
          <p:cNvSpPr txBox="1"/>
          <p:nvPr/>
        </p:nvSpPr>
        <p:spPr>
          <a:xfrm>
            <a:off x="4881489" y="3933574"/>
            <a:ext cx="7090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magnitude of the field vectors piercing outward through the (same) Gaussian surface is twice as much as</a:t>
            </a:r>
          </a:p>
        </p:txBody>
      </p:sp>
    </p:spTree>
    <p:extLst>
      <p:ext uri="{BB962C8B-B14F-4D97-AF65-F5344CB8AC3E}">
        <p14:creationId xmlns:p14="http://schemas.microsoft.com/office/powerpoint/2010/main" val="25152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12CA1-8D81-45C7-9250-53CABFF10FCB}"/>
              </a:ext>
            </a:extLst>
          </p:cNvPr>
          <p:cNvSpPr/>
          <p:nvPr/>
        </p:nvSpPr>
        <p:spPr>
          <a:xfrm>
            <a:off x="-42181" y="0"/>
            <a:ext cx="2654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Electric Flux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1CDFE-0BCD-4B5C-B7E3-F3D9E3E7F676}"/>
              </a:ext>
            </a:extLst>
          </p:cNvPr>
          <p:cNvSpPr/>
          <p:nvPr/>
        </p:nvSpPr>
        <p:spPr>
          <a:xfrm>
            <a:off x="0" y="584775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begin with a flat surface with area A in a uniform electric field .</a:t>
            </a:r>
            <a:endParaRPr lang="en-GB" sz="2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2A1FDB-B072-42D4-9C60-362ABF712A03}"/>
              </a:ext>
            </a:extLst>
          </p:cNvPr>
          <p:cNvGrpSpPr/>
          <p:nvPr/>
        </p:nvGrpSpPr>
        <p:grpSpPr>
          <a:xfrm>
            <a:off x="107950" y="1084811"/>
            <a:ext cx="10176466" cy="4226619"/>
            <a:chOff x="412750" y="1075631"/>
            <a:chExt cx="10176466" cy="42266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D92257-0138-4E5E-8877-4EAF3A9E0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4977" y="1075631"/>
              <a:ext cx="9304239" cy="4084438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A941168-2A9C-43CE-B14F-CFE091BBB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750" y="3333750"/>
              <a:ext cx="1130300" cy="838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1CEE9D7-317D-4297-8B7B-81C3A372F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84" y="3625850"/>
              <a:ext cx="1130300" cy="838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15B6BD6-EEF3-4628-BBCE-A42F01FE7F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034" y="3924300"/>
              <a:ext cx="1130300" cy="838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7CF2732-7E0C-4196-A649-E6796D858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827" y="4171950"/>
              <a:ext cx="1130300" cy="838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7B59D4-3DD5-49BC-8995-92F08021C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827" y="4464050"/>
              <a:ext cx="1130300" cy="838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6D4C248-3991-433B-94A7-4695D1B26186}"/>
                    </a:ext>
                  </a:extLst>
                </p:cNvPr>
                <p:cNvSpPr txBox="1"/>
                <p:nvPr/>
              </p:nvSpPr>
              <p:spPr>
                <a:xfrm>
                  <a:off x="654050" y="3263295"/>
                  <a:ext cx="323850" cy="575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6D4C248-3991-433B-94A7-4695D1B26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50" y="3263295"/>
                  <a:ext cx="323850" cy="5754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8D2B2D-34FA-4FA8-ADAB-2BD30FCD88DC}"/>
              </a:ext>
            </a:extLst>
          </p:cNvPr>
          <p:cNvGrpSpPr/>
          <p:nvPr/>
        </p:nvGrpSpPr>
        <p:grpSpPr>
          <a:xfrm>
            <a:off x="1836271" y="4326691"/>
            <a:ext cx="2187705" cy="984739"/>
            <a:chOff x="1284977" y="5461349"/>
            <a:chExt cx="2187705" cy="984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340B8F5-5716-4CF4-A763-8566AE2F86A9}"/>
                    </a:ext>
                  </a:extLst>
                </p:cNvPr>
                <p:cNvSpPr txBox="1"/>
                <p:nvPr/>
              </p:nvSpPr>
              <p:spPr>
                <a:xfrm>
                  <a:off x="1297984" y="5461349"/>
                  <a:ext cx="2174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340B8F5-5716-4CF4-A763-8566AE2F8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984" y="5461349"/>
                  <a:ext cx="217469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74AF8F1-245C-442B-B53E-FAE2C16549E4}"/>
                    </a:ext>
                  </a:extLst>
                </p:cNvPr>
                <p:cNvSpPr txBox="1"/>
                <p:nvPr/>
              </p:nvSpPr>
              <p:spPr>
                <a:xfrm>
                  <a:off x="1284977" y="5888884"/>
                  <a:ext cx="2150012" cy="557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74AF8F1-245C-442B-B53E-FAE2C1654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977" y="5888884"/>
                  <a:ext cx="2150012" cy="5572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977781-17B6-42F0-A9CD-54BF096EC16C}"/>
              </a:ext>
            </a:extLst>
          </p:cNvPr>
          <p:cNvGrpSpPr/>
          <p:nvPr/>
        </p:nvGrpSpPr>
        <p:grpSpPr>
          <a:xfrm>
            <a:off x="5205501" y="4262376"/>
            <a:ext cx="2802306" cy="977964"/>
            <a:chOff x="4964201" y="5137924"/>
            <a:chExt cx="2802306" cy="977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7A7443F-8690-4ECC-A62D-0B3096B32A4E}"/>
                    </a:ext>
                  </a:extLst>
                </p:cNvPr>
                <p:cNvSpPr txBox="1"/>
                <p:nvPr/>
              </p:nvSpPr>
              <p:spPr>
                <a:xfrm>
                  <a:off x="5008651" y="5137924"/>
                  <a:ext cx="2174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7A7443F-8690-4ECC-A62D-0B3096B32A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651" y="5137924"/>
                  <a:ext cx="217469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F890EF-9550-45E0-9C9C-B64EDE2BA0BD}"/>
                    </a:ext>
                  </a:extLst>
                </p:cNvPr>
                <p:cNvSpPr txBox="1"/>
                <p:nvPr/>
              </p:nvSpPr>
              <p:spPr>
                <a:xfrm>
                  <a:off x="4964201" y="5558684"/>
                  <a:ext cx="2802306" cy="557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0=0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F890EF-9550-45E0-9C9C-B64EDE2BA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201" y="5558684"/>
                  <a:ext cx="2802306" cy="5572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0E73A75-AEDC-4A9D-A1FC-CD2C3A6559F4}"/>
                  </a:ext>
                </a:extLst>
              </p:cNvPr>
              <p:cNvSpPr/>
              <p:nvPr/>
            </p:nvSpPr>
            <p:spPr>
              <a:xfrm>
                <a:off x="179811" y="5527537"/>
                <a:ext cx="1201218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>
                    <a:solidFill>
                      <a:schemeClr val="accent1"/>
                    </a:solidFill>
                  </a:rPr>
                  <a:t>The </a:t>
                </a:r>
                <a:r>
                  <a:rPr lang="en-US" sz="2600" b="1" i="1" dirty="0">
                    <a:solidFill>
                      <a:schemeClr val="accent1"/>
                    </a:solidFill>
                  </a:rPr>
                  <a:t>amount </a:t>
                </a:r>
                <a:r>
                  <a:rPr lang="en-US" sz="2600" b="1" dirty="0">
                    <a:solidFill>
                      <a:schemeClr val="accent1"/>
                    </a:solidFill>
                  </a:rPr>
                  <a:t>of electric field piercing the patch is defined to be the electric flux </a:t>
                </a:r>
                <a14:m>
                  <m:oMath xmlns:m="http://schemas.openxmlformats.org/officeDocument/2006/math">
                    <m:r>
                      <a:rPr lang="en-GB" sz="2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en-GB" sz="2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GB" sz="2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chemeClr val="accent1"/>
                    </a:solidFill>
                  </a:rPr>
                  <a:t> through it : </a:t>
                </a:r>
                <a:endParaRPr lang="en-GB" sz="26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0E73A75-AEDC-4A9D-A1FC-CD2C3A655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1" y="5527537"/>
                <a:ext cx="12012189" cy="892552"/>
              </a:xfrm>
              <a:prstGeom prst="rect">
                <a:avLst/>
              </a:prstGeom>
              <a:blipFill>
                <a:blip r:embed="rId8"/>
                <a:stretch>
                  <a:fillRect l="-913"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601A6-3473-49A6-B238-6C88074C290B}"/>
                  </a:ext>
                </a:extLst>
              </p:cNvPr>
              <p:cNvSpPr txBox="1"/>
              <p:nvPr/>
            </p:nvSpPr>
            <p:spPr>
              <a:xfrm>
                <a:off x="3553325" y="6094592"/>
                <a:ext cx="274139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𝜟𝜱</m:t>
                      </m:r>
                      <m:r>
                        <a:rPr lang="en-GB" sz="2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𝑬𝒄𝒐𝒔</m:t>
                          </m:r>
                          <m:r>
                            <a:rPr lang="en-GB" sz="2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GB" sz="2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GB" sz="2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6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601A6-3473-49A6-B238-6C88074C2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25" y="6094592"/>
                <a:ext cx="274139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B6A2FDD9-E385-477D-AA3E-05606F95949C}"/>
              </a:ext>
            </a:extLst>
          </p:cNvPr>
          <p:cNvSpPr/>
          <p:nvPr/>
        </p:nvSpPr>
        <p:spPr>
          <a:xfrm>
            <a:off x="6425620" y="6027003"/>
            <a:ext cx="3858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accent1"/>
                </a:solidFill>
                <a:latin typeface="TimesTen-Roman"/>
              </a:rPr>
              <a:t>uniform field, flat surface</a:t>
            </a:r>
            <a:r>
              <a:rPr lang="en-GB" sz="26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B7FB69-4BA2-43E5-B8DF-4B447D9A7428}"/>
              </a:ext>
            </a:extLst>
          </p:cNvPr>
          <p:cNvSpPr txBox="1"/>
          <p:nvPr/>
        </p:nvSpPr>
        <p:spPr>
          <a:xfrm>
            <a:off x="0" y="-5410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We can rewrite this statement in another way which will have the only piercing component. </a:t>
            </a:r>
            <a:r>
              <a:rPr lang="en-US" sz="2600" dirty="0"/>
              <a:t>Define an area vector that is perpendicular to the patch and that has a magnitude equal to the area A of the patch . Then we can write</a:t>
            </a:r>
            <a:endParaRPr lang="en-GB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BF1F64-F70A-4653-A689-DA99894F7A25}"/>
                  </a:ext>
                </a:extLst>
              </p:cNvPr>
              <p:cNvSpPr txBox="1"/>
              <p:nvPr/>
            </p:nvSpPr>
            <p:spPr>
              <a:xfrm>
                <a:off x="3441858" y="1329249"/>
                <a:ext cx="2654142" cy="555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l-GR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r>
                        <a:rPr lang="en-GB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en-GB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.∆</m:t>
                      </m:r>
                      <m:acc>
                        <m:accPr>
                          <m:chr m:val="⃗"/>
                          <m:ctrlPr>
                            <a:rPr lang="en-GB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GB" sz="32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BF1F64-F70A-4653-A689-DA99894F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58" y="1329249"/>
                <a:ext cx="2654142" cy="555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5CAF9C-8497-4487-AAB0-6C83CAA8758C}"/>
                  </a:ext>
                </a:extLst>
              </p:cNvPr>
              <p:cNvSpPr/>
              <p:nvPr/>
            </p:nvSpPr>
            <p:spPr>
              <a:xfrm>
                <a:off x="8718276" y="5757674"/>
                <a:ext cx="27310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dot product=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5CAF9C-8497-4487-AAB0-6C83CAA87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276" y="5757674"/>
                <a:ext cx="2731069" cy="523220"/>
              </a:xfrm>
              <a:prstGeom prst="rect">
                <a:avLst/>
              </a:prstGeom>
              <a:blipFill>
                <a:blip r:embed="rId3"/>
                <a:stretch>
                  <a:fillRect l="-4464" t="-12941" b="-3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F2868E-39CF-4C64-A286-B82C85594A15}"/>
                  </a:ext>
                </a:extLst>
              </p:cNvPr>
              <p:cNvSpPr/>
              <p:nvPr/>
            </p:nvSpPr>
            <p:spPr>
              <a:xfrm>
                <a:off x="-58211" y="1892469"/>
                <a:ext cx="7985251" cy="978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The dot product automatically gives us the component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600" dirty="0"/>
                  <a:t> that is </a:t>
                </a:r>
                <a:r>
                  <a:rPr lang="en-US" sz="2600" b="1" dirty="0"/>
                  <a:t>parallel</a:t>
                </a:r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and thus piercing the patch</a:t>
                </a:r>
                <a:endParaRPr lang="en-GB" sz="26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F2868E-39CF-4C64-A286-B82C85594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11" y="1892469"/>
                <a:ext cx="7985251" cy="978409"/>
              </a:xfrm>
              <a:prstGeom prst="rect">
                <a:avLst/>
              </a:prstGeom>
              <a:blipFill>
                <a:blip r:embed="rId4"/>
                <a:stretch>
                  <a:fillRect l="-1145" t="-5590" r="-305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1F30DC-2F37-4711-901F-1CE6445B4456}"/>
                  </a:ext>
                </a:extLst>
              </p:cNvPr>
              <p:cNvSpPr/>
              <p:nvPr/>
            </p:nvSpPr>
            <p:spPr>
              <a:xfrm>
                <a:off x="8718276" y="6188611"/>
                <a:ext cx="32924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cross product=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1F30DC-2F37-4711-901F-1CE6445B4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276" y="6188611"/>
                <a:ext cx="3292440" cy="523220"/>
              </a:xfrm>
              <a:prstGeom prst="rect">
                <a:avLst/>
              </a:prstGeom>
              <a:blipFill>
                <a:blip r:embed="rId5"/>
                <a:stretch>
                  <a:fillRect l="-3704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005A239-0F97-42FC-973D-9EA3702E84FC}"/>
              </a:ext>
            </a:extLst>
          </p:cNvPr>
          <p:cNvGrpSpPr/>
          <p:nvPr/>
        </p:nvGrpSpPr>
        <p:grpSpPr>
          <a:xfrm>
            <a:off x="8991600" y="903599"/>
            <a:ext cx="3200400" cy="4879777"/>
            <a:chOff x="8439150" y="346273"/>
            <a:chExt cx="3752850" cy="61654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DD6823A-FC91-4C9D-8320-A74CE88CE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275"/>
            <a:stretch/>
          </p:blipFill>
          <p:spPr>
            <a:xfrm>
              <a:off x="8439150" y="346273"/>
              <a:ext cx="3752850" cy="61654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5F7A92C-C35B-4D71-8E33-BBA5F1859A9D}"/>
                    </a:ext>
                  </a:extLst>
                </p:cNvPr>
                <p:cNvSpPr/>
                <p:nvPr/>
              </p:nvSpPr>
              <p:spPr>
                <a:xfrm>
                  <a:off x="10946668" y="2831872"/>
                  <a:ext cx="606641" cy="713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5F7A92C-C35B-4D71-8E33-BBA5F1859A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6668" y="2831872"/>
                  <a:ext cx="606641" cy="7136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AB72D-5F11-4BC1-B2E3-49952F60612F}"/>
              </a:ext>
            </a:extLst>
          </p:cNvPr>
          <p:cNvSpPr/>
          <p:nvPr/>
        </p:nvSpPr>
        <p:spPr>
          <a:xfrm>
            <a:off x="-58211" y="2982724"/>
            <a:ext cx="84046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31F20"/>
                </a:solidFill>
              </a:rPr>
              <a:t>To find the total flux through the surface, we sum the flux through every patch on the surface:</a:t>
            </a:r>
            <a:r>
              <a:rPr lang="en-US" sz="2600" dirty="0"/>
              <a:t> 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69D7AB-B489-49C4-BB15-A8656051D5F4}"/>
                  </a:ext>
                </a:extLst>
              </p:cNvPr>
              <p:cNvSpPr txBox="1"/>
              <p:nvPr/>
            </p:nvSpPr>
            <p:spPr>
              <a:xfrm>
                <a:off x="3465872" y="3958218"/>
                <a:ext cx="2091085" cy="968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  <m:r>
                        <a:rPr lang="en-GB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.∆</m:t>
                      </m:r>
                      <m:acc>
                        <m:accPr>
                          <m:chr m:val="⃗"/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69D7AB-B489-49C4-BB15-A8656051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72" y="3958218"/>
                <a:ext cx="2091085" cy="968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D6CCD00-6A32-4CEC-9782-E16C8578E2CE}"/>
              </a:ext>
            </a:extLst>
          </p:cNvPr>
          <p:cNvSpPr/>
          <p:nvPr/>
        </p:nvSpPr>
        <p:spPr>
          <a:xfrm>
            <a:off x="0" y="4912882"/>
            <a:ext cx="7207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31F20"/>
                </a:solidFill>
                <a:latin typeface="TimesTen-Roman"/>
              </a:rPr>
              <a:t>we transform the summation into an integral 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D7DE45-E2DD-4134-A20A-754F6A439C3F}"/>
                  </a:ext>
                </a:extLst>
              </p:cNvPr>
              <p:cNvSpPr txBox="1"/>
              <p:nvPr/>
            </p:nvSpPr>
            <p:spPr>
              <a:xfrm>
                <a:off x="6568528" y="5757674"/>
                <a:ext cx="954813" cy="749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D7DE45-E2DD-4134-A20A-754F6A439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28" y="5757674"/>
                <a:ext cx="954813" cy="7491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4668D-B2A3-4E7F-ADE9-6202E5A5C024}"/>
                  </a:ext>
                </a:extLst>
              </p:cNvPr>
              <p:cNvSpPr txBox="1"/>
              <p:nvPr/>
            </p:nvSpPr>
            <p:spPr>
              <a:xfrm>
                <a:off x="2727624" y="5822209"/>
                <a:ext cx="3567580" cy="554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nary>
                  </m:oMath>
                </a14:m>
                <a:r>
                  <a:rPr lang="en-GB" sz="2800" dirty="0"/>
                  <a:t>  (total flux)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4668D-B2A3-4E7F-ADE9-6202E5A5C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24" y="5822209"/>
                <a:ext cx="3567580" cy="554191"/>
              </a:xfrm>
              <a:prstGeom prst="rect">
                <a:avLst/>
              </a:prstGeom>
              <a:blipFill>
                <a:blip r:embed="rId10"/>
                <a:stretch>
                  <a:fillRect t="-8791" r="-4096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8F941B-60E5-4501-83DD-CC6971E50973}"/>
              </a:ext>
            </a:extLst>
          </p:cNvPr>
          <p:cNvSpPr txBox="1"/>
          <p:nvPr/>
        </p:nvSpPr>
        <p:spPr>
          <a:xfrm>
            <a:off x="0" y="0"/>
            <a:ext cx="619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Closed Surface and directions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5EABC-2390-4651-B569-76372DA8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379" y="0"/>
            <a:ext cx="417062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C7399D-D764-4A37-A8B5-C8ABE3DA6D5C}"/>
              </a:ext>
            </a:extLst>
          </p:cNvPr>
          <p:cNvSpPr/>
          <p:nvPr/>
        </p:nvSpPr>
        <p:spPr>
          <a:xfrm>
            <a:off x="0" y="584775"/>
            <a:ext cx="7950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31F20"/>
                </a:solidFill>
              </a:rPr>
              <a:t>The</a:t>
            </a:r>
            <a:r>
              <a:rPr lang="en-US" sz="2600" dirty="0">
                <a:solidFill>
                  <a:srgbClr val="231F20"/>
                </a:solidFill>
                <a:latin typeface="TimesTen-Roman"/>
              </a:rPr>
              <a:t> closed surface in figure that sits in a nonuniform electric field.</a:t>
            </a:r>
            <a:r>
              <a:rPr lang="en-US" sz="2600" dirty="0"/>
              <a:t> </a:t>
            </a:r>
            <a:endParaRPr lang="en-GB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26133-2AE5-4A6A-8A3D-90B70E2C111D}"/>
              </a:ext>
            </a:extLst>
          </p:cNvPr>
          <p:cNvSpPr/>
          <p:nvPr/>
        </p:nvSpPr>
        <p:spPr>
          <a:xfrm>
            <a:off x="0" y="1541740"/>
            <a:ext cx="82613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Now we are interested in not only the piercing components of the field but also on whether the piercing is inward or outward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1891D-B5D4-4F46-9037-63F12BAF9AEE}"/>
                  </a:ext>
                </a:extLst>
              </p:cNvPr>
              <p:cNvSpPr txBox="1"/>
              <p:nvPr/>
            </p:nvSpPr>
            <p:spPr>
              <a:xfrm>
                <a:off x="39947" y="2977750"/>
                <a:ext cx="7653079" cy="1009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 If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⇉</m:t>
                    </m:r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, flux is </a:t>
                </a:r>
                <a:r>
                  <a:rPr lang="en-GB" sz="2800" b="1" dirty="0"/>
                  <a:t>positive</a:t>
                </a:r>
                <a:r>
                  <a:rPr lang="en-GB" sz="28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𝐸𝑐𝑜𝑠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800" dirty="0"/>
                  <a:t>) and </a:t>
                </a:r>
                <a:r>
                  <a:rPr lang="en-GB" sz="2800" b="1" dirty="0"/>
                  <a:t>outward</a:t>
                </a:r>
                <a:r>
                  <a:rPr lang="en-GB" sz="2800" dirty="0"/>
                  <a:t> field vector.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1891D-B5D4-4F46-9037-63F12BAF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" y="2977750"/>
                <a:ext cx="7653079" cy="1009187"/>
              </a:xfrm>
              <a:prstGeom prst="rect">
                <a:avLst/>
              </a:prstGeom>
              <a:blipFill>
                <a:blip r:embed="rId3"/>
                <a:stretch>
                  <a:fillRect t="-602" b="-15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DFF7A1-8D0D-421B-998B-7715BF8E3F7F}"/>
                  </a:ext>
                </a:extLst>
              </p:cNvPr>
              <p:cNvSpPr/>
              <p:nvPr/>
            </p:nvSpPr>
            <p:spPr>
              <a:xfrm>
                <a:off x="39947" y="4102563"/>
                <a:ext cx="7287275" cy="1009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ea typeface="Cambria Math" panose="02040503050406030204" pitchFamily="18" charset="0"/>
                  </a:rPr>
                  <a:t>The angle between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GB" sz="2800" dirty="0">
                        <a:latin typeface="Cambria Math" panose="02040503050406030204" pitchFamily="18" charset="0"/>
                      </a:rPr>
                      <m:t>⇆</m:t>
                    </m:r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, flux is </a:t>
                </a:r>
                <a:r>
                  <a:rPr lang="en-GB" sz="2800" b="1" dirty="0"/>
                  <a:t>negative</a:t>
                </a:r>
                <a:r>
                  <a:rPr lang="en-GB" sz="2800" dirty="0"/>
                  <a:t> and </a:t>
                </a:r>
                <a:r>
                  <a:rPr lang="en-GB" sz="2800" b="1" dirty="0"/>
                  <a:t>inward</a:t>
                </a:r>
                <a:r>
                  <a:rPr lang="en-GB" sz="2800" dirty="0"/>
                  <a:t> field vector.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DFF7A1-8D0D-421B-998B-7715BF8E3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" y="4102563"/>
                <a:ext cx="7287275" cy="1009187"/>
              </a:xfrm>
              <a:prstGeom prst="rect">
                <a:avLst/>
              </a:prstGeom>
              <a:blipFill>
                <a:blip r:embed="rId4"/>
                <a:stretch>
                  <a:fillRect l="-1506" t="-1205" r="-502" b="-15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CF70F9-F8BB-4A22-846A-1EFF76D20B5C}"/>
                  </a:ext>
                </a:extLst>
              </p:cNvPr>
              <p:cNvSpPr/>
              <p:nvPr/>
            </p:nvSpPr>
            <p:spPr>
              <a:xfrm>
                <a:off x="0" y="5227377"/>
                <a:ext cx="7287275" cy="144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ea typeface="Cambria Math" panose="02040503050406030204" pitchFamily="18" charset="0"/>
                  </a:rPr>
                  <a:t>The angle between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GB" sz="2800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, flux is zero and </a:t>
                </a:r>
                <a:r>
                  <a:rPr lang="en-US" sz="2800" dirty="0">
                    <a:ea typeface="Cambria Math" panose="02040503050406030204" pitchFamily="18" charset="0"/>
                  </a:rPr>
                  <a:t>field vector </a:t>
                </a:r>
                <a:r>
                  <a:rPr lang="en-US" sz="2800" b="1" dirty="0">
                    <a:ea typeface="Cambria Math" panose="02040503050406030204" pitchFamily="18" charset="0"/>
                  </a:rPr>
                  <a:t>skims</a:t>
                </a:r>
                <a:r>
                  <a:rPr lang="en-US" sz="2800" dirty="0">
                    <a:ea typeface="Cambria Math" panose="02040503050406030204" pitchFamily="18" charset="0"/>
                  </a:rPr>
                  <a:t> the surface (no piercing).</a:t>
                </a:r>
                <a:endParaRPr lang="en-GB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CF70F9-F8BB-4A22-846A-1EFF76D20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7377"/>
                <a:ext cx="7287275" cy="1440074"/>
              </a:xfrm>
              <a:prstGeom prst="rect">
                <a:avLst/>
              </a:prstGeom>
              <a:blipFill>
                <a:blip r:embed="rId5"/>
                <a:stretch>
                  <a:fillRect l="-1506" t="-847" r="-84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0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D4FFB-1EF0-4F57-964D-88A965AB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0" y="30131"/>
            <a:ext cx="2736850" cy="2517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D15D1-3853-4595-9F44-D86300C81B39}"/>
              </a:ext>
            </a:extLst>
          </p:cNvPr>
          <p:cNvSpPr txBox="1"/>
          <p:nvPr/>
        </p:nvSpPr>
        <p:spPr>
          <a:xfrm>
            <a:off x="0" y="0"/>
            <a:ext cx="227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Checkpoint: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CF0CDC-EA9C-46F3-95EF-F32206A0E48D}"/>
              </a:ext>
            </a:extLst>
          </p:cNvPr>
          <p:cNvSpPr/>
          <p:nvPr/>
        </p:nvSpPr>
        <p:spPr>
          <a:xfrm>
            <a:off x="0" y="523220"/>
            <a:ext cx="889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what is the flux through (a) the front face (which is in the </a:t>
            </a:r>
            <a:r>
              <a:rPr lang="en-US" sz="2400" i="1" dirty="0" err="1">
                <a:solidFill>
                  <a:srgbClr val="231F20"/>
                </a:solidFill>
              </a:rPr>
              <a:t>xy</a:t>
            </a:r>
            <a:r>
              <a:rPr lang="en-US" sz="2400" i="1" dirty="0">
                <a:solidFill>
                  <a:srgbClr val="231F20"/>
                </a:solidFill>
              </a:rPr>
              <a:t> </a:t>
            </a:r>
            <a:r>
              <a:rPr lang="en-US" sz="2400" dirty="0">
                <a:solidFill>
                  <a:srgbClr val="231F20"/>
                </a:solidFill>
              </a:rPr>
              <a:t>plane), (b) the rear face, (c) the top face, and (d) the whole cube?</a:t>
            </a:r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3AB47-4D98-4670-AEE9-A473A4373C90}"/>
              </a:ext>
            </a:extLst>
          </p:cNvPr>
          <p:cNvSpPr txBox="1"/>
          <p:nvPr/>
        </p:nvSpPr>
        <p:spPr>
          <a:xfrm>
            <a:off x="0" y="1293629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Positive b) Negative C) zero ( no piercing) C) Zero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2616B-0D94-4D1A-B85E-F69FB7AE277D}"/>
              </a:ext>
            </a:extLst>
          </p:cNvPr>
          <p:cNvSpPr/>
          <p:nvPr/>
        </p:nvSpPr>
        <p:spPr>
          <a:xfrm>
            <a:off x="-32639" y="176734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  <a:latin typeface="TimesTen-Roman"/>
              </a:rPr>
              <a:t>Problem (2-1)</a:t>
            </a:r>
            <a:r>
              <a:rPr lang="en-US" sz="2400" dirty="0">
                <a:solidFill>
                  <a:srgbClr val="231F20"/>
                </a:solidFill>
                <a:latin typeface="TimesTen-Roman"/>
              </a:rPr>
              <a:t> figure below shows a Gaussian surface in the form of a </a:t>
            </a:r>
          </a:p>
          <a:p>
            <a:r>
              <a:rPr lang="en-US" sz="2400" dirty="0">
                <a:solidFill>
                  <a:srgbClr val="231F20"/>
                </a:solidFill>
                <a:latin typeface="TimesTen-Roman"/>
              </a:rPr>
              <a:t>closed cylinder (a Gaussian cylinder or G-cylinder) of radius </a:t>
            </a:r>
            <a:r>
              <a:rPr lang="en-US" sz="2400" i="1" dirty="0">
                <a:solidFill>
                  <a:srgbClr val="231F20"/>
                </a:solidFill>
                <a:latin typeface="TimesTen-Italic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TimesTen-Roman"/>
              </a:rPr>
              <a:t>. It lies in </a:t>
            </a:r>
          </a:p>
          <a:p>
            <a:r>
              <a:rPr lang="en-US" sz="2400" dirty="0">
                <a:solidFill>
                  <a:srgbClr val="231F20"/>
                </a:solidFill>
                <a:latin typeface="TimesTen-Roman"/>
              </a:rPr>
              <a:t>a uniform electric field with the cylinder’s central axis (along the length of the cylinder) parallel to the field. What is the net flux </a:t>
            </a:r>
            <a:r>
              <a:rPr lang="en-US" sz="2400" dirty="0">
                <a:solidFill>
                  <a:srgbClr val="231F20"/>
                </a:solidFill>
                <a:latin typeface="MathematicalPi-One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TimesTen-Roman"/>
              </a:rPr>
              <a:t>of the electric field through the cylinder?</a:t>
            </a:r>
            <a:r>
              <a:rPr lang="en-US" sz="2400" dirty="0"/>
              <a:t> 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A337A-02AC-46AC-8B4A-7768E95C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91" y="3258278"/>
            <a:ext cx="4702809" cy="1939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B24C61-CA56-417C-8DE8-AE700266B33A}"/>
              </a:ext>
            </a:extLst>
          </p:cNvPr>
          <p:cNvSpPr/>
          <p:nvPr/>
        </p:nvSpPr>
        <p:spPr>
          <a:xfrm>
            <a:off x="0" y="3308351"/>
            <a:ext cx="7575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  <a:latin typeface="TimesTen-Roman"/>
              </a:rPr>
              <a:t>Solution: </a:t>
            </a:r>
          </a:p>
          <a:p>
            <a:r>
              <a:rPr lang="en-US" sz="2400" dirty="0">
                <a:solidFill>
                  <a:srgbClr val="231F20"/>
                </a:solidFill>
                <a:latin typeface="TimesTen-Roman"/>
              </a:rPr>
              <a:t>Break the cylinder into three terms: integrals over the left cylinder cap </a:t>
            </a:r>
            <a:r>
              <a:rPr lang="en-US" sz="2400" i="1" dirty="0">
                <a:solidFill>
                  <a:srgbClr val="231F20"/>
                </a:solidFill>
                <a:latin typeface="TimesTen-Italic"/>
              </a:rPr>
              <a:t>a</a:t>
            </a:r>
            <a:r>
              <a:rPr lang="en-US" sz="2400" dirty="0">
                <a:solidFill>
                  <a:srgbClr val="231F20"/>
                </a:solidFill>
                <a:latin typeface="TimesTen-Roman"/>
              </a:rPr>
              <a:t>, the curved cylindrical surface </a:t>
            </a:r>
            <a:r>
              <a:rPr lang="en-US" sz="2400" i="1" dirty="0" err="1">
                <a:solidFill>
                  <a:srgbClr val="231F20"/>
                </a:solidFill>
                <a:latin typeface="TimesTen-Italic"/>
              </a:rPr>
              <a:t>b</a:t>
            </a:r>
            <a:r>
              <a:rPr lang="en-US" sz="2400" dirty="0" err="1">
                <a:solidFill>
                  <a:srgbClr val="231F20"/>
                </a:solidFill>
                <a:latin typeface="TimesTen-Roman"/>
              </a:rPr>
              <a:t>,and</a:t>
            </a:r>
            <a:r>
              <a:rPr lang="en-US" sz="2400" dirty="0">
                <a:solidFill>
                  <a:srgbClr val="231F20"/>
                </a:solidFill>
                <a:latin typeface="TimesTen-Roman"/>
              </a:rPr>
              <a:t> the right cap </a:t>
            </a:r>
            <a:r>
              <a:rPr lang="en-US" sz="2400" i="1" dirty="0">
                <a:solidFill>
                  <a:srgbClr val="231F20"/>
                </a:solidFill>
                <a:latin typeface="TimesTen-Italic"/>
              </a:rPr>
              <a:t>c</a:t>
            </a:r>
            <a:r>
              <a:rPr lang="en-US" sz="2400" dirty="0">
                <a:solidFill>
                  <a:srgbClr val="231F20"/>
                </a:solidFill>
                <a:latin typeface="TimesTen-Roman"/>
              </a:rPr>
              <a:t>:</a:t>
            </a:r>
            <a:r>
              <a:rPr lang="en-US" sz="2400" dirty="0"/>
              <a:t> 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5A8698-067F-42B1-8C79-F56CBAB0C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97"/>
          <a:stretch/>
        </p:blipFill>
        <p:spPr>
          <a:xfrm>
            <a:off x="882650" y="4485426"/>
            <a:ext cx="4552950" cy="1695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CBF35-2FD3-4C14-AF88-79E988740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200" y="5247827"/>
            <a:ext cx="3663950" cy="808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BF3216-8FA7-4234-A583-5B46072FE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060" y="5875427"/>
            <a:ext cx="3892932" cy="918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5A51C-9C77-4B66-9BD8-45FB02A82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50" y="6133953"/>
            <a:ext cx="4702810" cy="724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072D67-A72D-406A-88FD-01E970C6B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78138">
            <a:off x="9175204" y="5927798"/>
            <a:ext cx="3028675" cy="3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20796-5E0C-4796-8330-90789C2A03F9}"/>
              </a:ext>
            </a:extLst>
          </p:cNvPr>
          <p:cNvSpPr txBox="1"/>
          <p:nvPr/>
        </p:nvSpPr>
        <p:spPr>
          <a:xfrm>
            <a:off x="0" y="0"/>
            <a:ext cx="2406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 Rounded MT Bold" panose="020F0704030504030204" pitchFamily="34" charset="0"/>
              </a:rPr>
              <a:t>Gauss’ law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B9921F-B01E-438D-9495-EE6250EAAFF8}"/>
              </a:ext>
            </a:extLst>
          </p:cNvPr>
          <p:cNvSpPr/>
          <p:nvPr/>
        </p:nvSpPr>
        <p:spPr>
          <a:xfrm>
            <a:off x="0" y="55399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Gauss’ law relates the net flux  of an electric field through a closed surface (a Gaussian surface) to the </a:t>
            </a:r>
            <a:r>
              <a:rPr lang="en-US" sz="2400" i="1" dirty="0">
                <a:solidFill>
                  <a:srgbClr val="231F20"/>
                </a:solidFill>
              </a:rPr>
              <a:t>net </a:t>
            </a:r>
            <a:r>
              <a:rPr lang="en-US" sz="2400" dirty="0">
                <a:solidFill>
                  <a:srgbClr val="231F20"/>
                </a:solidFill>
              </a:rPr>
              <a:t>charge </a:t>
            </a:r>
            <a:r>
              <a:rPr lang="en-US" sz="2400" i="1" dirty="0" err="1">
                <a:solidFill>
                  <a:srgbClr val="231F20"/>
                </a:solidFill>
              </a:rPr>
              <a:t>q</a:t>
            </a:r>
            <a:r>
              <a:rPr lang="en-US" sz="2400" dirty="0" err="1">
                <a:solidFill>
                  <a:srgbClr val="231F20"/>
                </a:solidFill>
              </a:rPr>
              <a:t>enc</a:t>
            </a:r>
            <a:r>
              <a:rPr lang="en-US" sz="2400" dirty="0">
                <a:solidFill>
                  <a:srgbClr val="231F20"/>
                </a:solidFill>
              </a:rPr>
              <a:t> that is </a:t>
            </a:r>
            <a:r>
              <a:rPr lang="en-US" sz="2400" i="1" dirty="0">
                <a:solidFill>
                  <a:srgbClr val="231F20"/>
                </a:solidFill>
              </a:rPr>
              <a:t>enclosed </a:t>
            </a:r>
            <a:r>
              <a:rPr lang="en-US" sz="2400" dirty="0">
                <a:solidFill>
                  <a:srgbClr val="231F20"/>
                </a:solidFill>
              </a:rPr>
              <a:t>by that surface.</a:t>
            </a:r>
            <a:r>
              <a:rPr lang="en-US" sz="2400" dirty="0"/>
              <a:t> 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86C8F-31CA-4D30-8E65-3C0ABA2E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384995"/>
            <a:ext cx="5962650" cy="1072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ECA18-3C62-47B7-9C00-A63482FDE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79" b="14621"/>
          <a:stretch/>
        </p:blipFill>
        <p:spPr>
          <a:xfrm>
            <a:off x="3114675" y="2552700"/>
            <a:ext cx="5962649" cy="1123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B1C25-1DBB-464F-933C-34A79F76CEA9}"/>
              </a:ext>
            </a:extLst>
          </p:cNvPr>
          <p:cNvSpPr txBox="1"/>
          <p:nvPr/>
        </p:nvSpPr>
        <p:spPr>
          <a:xfrm>
            <a:off x="171450" y="290578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Substitute the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B3F9C2-9A28-4BE0-9ECF-1AE6B98E31A2}"/>
                  </a:ext>
                </a:extLst>
              </p:cNvPr>
              <p:cNvSpPr/>
              <p:nvPr/>
            </p:nvSpPr>
            <p:spPr>
              <a:xfrm>
                <a:off x="57149" y="4007098"/>
                <a:ext cx="119634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The net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</m:sSub>
                  </m:oMath>
                </a14:m>
                <a:r>
                  <a:rPr lang="en-US" sz="2600" dirty="0"/>
                  <a:t>is the algebraic sum of all the enclosed positive and negative charges, and it can be positive, negative, or zero. </a:t>
                </a:r>
                <a:endParaRPr lang="en-GB" sz="2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B3F9C2-9A28-4BE0-9ECF-1AE6B98E3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" y="4007098"/>
                <a:ext cx="11963400" cy="892552"/>
              </a:xfrm>
              <a:prstGeom prst="rect">
                <a:avLst/>
              </a:prstGeom>
              <a:blipFill>
                <a:blip r:embed="rId4"/>
                <a:stretch>
                  <a:fillRect l="-764" t="-6122" b="-16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FDDFD9-10E6-46B4-90AD-BDE147656585}"/>
                  </a:ext>
                </a:extLst>
              </p:cNvPr>
              <p:cNvSpPr/>
              <p:nvPr/>
            </p:nvSpPr>
            <p:spPr>
              <a:xfrm>
                <a:off x="57149" y="5197435"/>
                <a:ext cx="1196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rgbClr val="231F2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231F20"/>
                    </a:solidFill>
                  </a:rPr>
                  <a:t>is positive, the net flux is </a:t>
                </a:r>
                <a:r>
                  <a:rPr lang="en-US" sz="2600" i="1" dirty="0">
                    <a:solidFill>
                      <a:srgbClr val="231F20"/>
                    </a:solidFill>
                  </a:rPr>
                  <a:t>outward</a:t>
                </a:r>
                <a:r>
                  <a:rPr lang="en-US" sz="2600" dirty="0">
                    <a:solidFill>
                      <a:srgbClr val="231F20"/>
                    </a:solidFill>
                  </a:rPr>
                  <a:t>;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231F20"/>
                    </a:solidFill>
                  </a:rPr>
                  <a:t>is negative, the net flux is </a:t>
                </a:r>
                <a:r>
                  <a:rPr lang="en-US" sz="2600" i="1" dirty="0">
                    <a:solidFill>
                      <a:srgbClr val="231F20"/>
                    </a:solidFill>
                  </a:rPr>
                  <a:t>inward.</a:t>
                </a:r>
                <a:r>
                  <a:rPr lang="en-US" sz="2600" dirty="0"/>
                  <a:t> </a:t>
                </a:r>
                <a:endParaRPr lang="en-GB" sz="2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FDDFD9-10E6-46B4-90AD-BDE147656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" y="5197435"/>
                <a:ext cx="11963400" cy="492443"/>
              </a:xfrm>
              <a:prstGeom prst="rect">
                <a:avLst/>
              </a:prstGeom>
              <a:blipFill>
                <a:blip r:embed="rId5"/>
                <a:stretch>
                  <a:fillRect l="-764" t="-12500" b="-3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5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89A40-0E5A-46C5-83F5-3AA761D1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882" y="0"/>
            <a:ext cx="422311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2152B6-A6B0-484A-8A36-183F445998ED}"/>
                  </a:ext>
                </a:extLst>
              </p:cNvPr>
              <p:cNvSpPr txBox="1"/>
              <p:nvPr/>
            </p:nvSpPr>
            <p:spPr>
              <a:xfrm>
                <a:off x="0" y="462392"/>
                <a:ext cx="8782404" cy="97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Surface S</a:t>
                </a:r>
                <a:r>
                  <a:rPr lang="en-GB" sz="3200" baseline="-25000" dirty="0"/>
                  <a:t>1</a:t>
                </a:r>
                <a:r>
                  <a:rPr lang="en-GB" sz="3200" dirty="0"/>
                  <a:t>: </a:t>
                </a:r>
                <a:r>
                  <a:rPr lang="en-GB" sz="2400" dirty="0"/>
                  <a:t>The electric field is outward. Thus, the flux is positive</a:t>
                </a:r>
              </a:p>
              <a:p>
                <a:r>
                  <a:rPr lang="en-GB" sz="2400" dirty="0"/>
                  <a:t>                       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</m:sSub>
                  </m:oMath>
                </a14:m>
                <a:r>
                  <a:rPr lang="en-GB" sz="2400" dirty="0"/>
                  <a:t> as well.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2152B6-A6B0-484A-8A36-183F44599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392"/>
                <a:ext cx="8782404" cy="975652"/>
              </a:xfrm>
              <a:prstGeom prst="rect">
                <a:avLst/>
              </a:prstGeom>
              <a:blipFill>
                <a:blip r:embed="rId3"/>
                <a:stretch>
                  <a:fillRect l="-1735" t="-87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80B9AF-4FA2-452C-909F-D62AA4A405FF}"/>
                  </a:ext>
                </a:extLst>
              </p:cNvPr>
              <p:cNvSpPr txBox="1"/>
              <p:nvPr/>
            </p:nvSpPr>
            <p:spPr>
              <a:xfrm>
                <a:off x="0" y="1438044"/>
                <a:ext cx="889621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Surface S</a:t>
                </a:r>
                <a:r>
                  <a:rPr lang="en-GB" sz="3200" baseline="-25000" dirty="0"/>
                  <a:t>2 </a:t>
                </a:r>
                <a:r>
                  <a:rPr lang="en-GB" sz="4000" dirty="0"/>
                  <a:t>: </a:t>
                </a:r>
                <a:r>
                  <a:rPr lang="en-GB" sz="2400" dirty="0"/>
                  <a:t>The electric field is inward. Thus, the flux is negative </a:t>
                </a:r>
              </a:p>
              <a:p>
                <a:r>
                  <a:rPr lang="en-GB" sz="2400" baseline="-25000" dirty="0"/>
                  <a:t>                                     </a:t>
                </a:r>
                <a:r>
                  <a:rPr lang="en-GB" sz="240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</m:sSub>
                  </m:oMath>
                </a14:m>
                <a:r>
                  <a:rPr lang="en-GB" sz="2400" dirty="0"/>
                  <a:t> as well.</a:t>
                </a:r>
                <a:endParaRPr lang="en-GB" sz="2400" baseline="-25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80B9AF-4FA2-452C-909F-D62AA4A40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38044"/>
                <a:ext cx="8896218" cy="1077218"/>
              </a:xfrm>
              <a:prstGeom prst="rect">
                <a:avLst/>
              </a:prstGeom>
              <a:blipFill>
                <a:blip r:embed="rId4"/>
                <a:stretch>
                  <a:fillRect l="-1714" t="-10169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7E8057-838C-460A-8A79-59361C3920E2}"/>
                  </a:ext>
                </a:extLst>
              </p:cNvPr>
              <p:cNvSpPr txBox="1"/>
              <p:nvPr/>
            </p:nvSpPr>
            <p:spPr>
              <a:xfrm>
                <a:off x="0" y="3314700"/>
                <a:ext cx="83666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Surface S</a:t>
                </a:r>
                <a:r>
                  <a:rPr lang="en-GB" sz="3200" baseline="-25000" dirty="0"/>
                  <a:t>3 </a:t>
                </a:r>
                <a:r>
                  <a:rPr lang="en-GB" sz="3200" dirty="0"/>
                  <a:t>: </a:t>
                </a:r>
                <a:r>
                  <a:rPr lang="en-GB" sz="2400" dirty="0"/>
                  <a:t>No charge within the enclose surface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</m:sSub>
                  </m:oMath>
                </a14:m>
                <a:r>
                  <a:rPr lang="en-GB" sz="2400" dirty="0"/>
                  <a:t>=0.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7E8057-838C-460A-8A79-59361C392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14700"/>
                <a:ext cx="8366649" cy="584775"/>
              </a:xfrm>
              <a:prstGeom prst="rect">
                <a:avLst/>
              </a:prstGeom>
              <a:blipFill>
                <a:blip r:embed="rId5"/>
                <a:stretch>
                  <a:fillRect l="-1822" t="-14583" r="-1093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A3A37E4-1050-47E2-B50F-38E37A58B588}"/>
              </a:ext>
            </a:extLst>
          </p:cNvPr>
          <p:cNvSpPr txBox="1"/>
          <p:nvPr/>
        </p:nvSpPr>
        <p:spPr>
          <a:xfrm>
            <a:off x="-1" y="4559300"/>
            <a:ext cx="5647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Surface S</a:t>
            </a:r>
            <a:r>
              <a:rPr lang="en-GB" sz="3200" baseline="-25000" dirty="0"/>
              <a:t>4</a:t>
            </a:r>
            <a:r>
              <a:rPr lang="en-GB" sz="3200" dirty="0"/>
              <a:t>: </a:t>
            </a:r>
            <a:r>
              <a:rPr lang="en-GB" sz="2400" dirty="0"/>
              <a:t>The flux is zero because …..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0FFDD6-3F95-4E46-8470-0E0115294B3B}"/>
              </a:ext>
            </a:extLst>
          </p:cNvPr>
          <p:cNvSpPr/>
          <p:nvPr/>
        </p:nvSpPr>
        <p:spPr>
          <a:xfrm>
            <a:off x="10101686" y="1790925"/>
            <a:ext cx="183962" cy="19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9A0E88-84BE-4FDA-B66C-E9BB3F921D62}"/>
              </a:ext>
            </a:extLst>
          </p:cNvPr>
          <p:cNvSpPr/>
          <p:nvPr/>
        </p:nvSpPr>
        <p:spPr>
          <a:xfrm>
            <a:off x="10112506" y="4949291"/>
            <a:ext cx="183962" cy="19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EEFB5-A948-435A-894B-CC8C6C4A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569"/>
            <a:ext cx="12192000" cy="42565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04DFB-0401-4240-9FD5-F1F3B75EBDBC}"/>
              </a:ext>
            </a:extLst>
          </p:cNvPr>
          <p:cNvSpPr/>
          <p:nvPr/>
        </p:nvSpPr>
        <p:spPr>
          <a:xfrm>
            <a:off x="0" y="0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CheckPoint2:</a:t>
            </a:r>
            <a:r>
              <a:rPr lang="en-US" sz="2400" dirty="0"/>
              <a:t> The figure shows three situations in which a Gaussian cube sits in an electric field. In which situation does the cube enclose (a) a positive net charge,(b) a negative net charge, and (c) zero net charge?</a:t>
            </a:r>
            <a:endParaRPr lang="en-GB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10F064-6B99-47E6-BE1C-17393EC85EF7}"/>
              </a:ext>
            </a:extLst>
          </p:cNvPr>
          <p:cNvGrpSpPr/>
          <p:nvPr/>
        </p:nvGrpSpPr>
        <p:grpSpPr>
          <a:xfrm>
            <a:off x="1465964" y="5674627"/>
            <a:ext cx="9638848" cy="523220"/>
            <a:chOff x="1657350" y="6152136"/>
            <a:chExt cx="9638848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1D1928-B2F3-471A-966A-37F47390985D}"/>
                </a:ext>
              </a:extLst>
            </p:cNvPr>
            <p:cNvSpPr txBox="1"/>
            <p:nvPr/>
          </p:nvSpPr>
          <p:spPr>
            <a:xfrm>
              <a:off x="1657350" y="6152136"/>
              <a:ext cx="862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Zero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749957-165B-462F-92C7-D3827DF7A907}"/>
                </a:ext>
              </a:extLst>
            </p:cNvPr>
            <p:cNvSpPr txBox="1"/>
            <p:nvPr/>
          </p:nvSpPr>
          <p:spPr>
            <a:xfrm>
              <a:off x="5785658" y="6152136"/>
              <a:ext cx="1340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Positive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048603-D3EC-4A02-8866-49ED596FFE98}"/>
                </a:ext>
              </a:extLst>
            </p:cNvPr>
            <p:cNvSpPr txBox="1"/>
            <p:nvPr/>
          </p:nvSpPr>
          <p:spPr>
            <a:xfrm>
              <a:off x="9817908" y="6152136"/>
              <a:ext cx="1478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Negative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10469</TotalTime>
  <Words>982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Calibri</vt:lpstr>
      <vt:lpstr>Cambria Math</vt:lpstr>
      <vt:lpstr>MathematicalPi-One</vt:lpstr>
      <vt:lpstr>Times New Roman</vt:lpstr>
      <vt:lpstr>TimesTen-Italic</vt:lpstr>
      <vt:lpstr>TimesTen-Roman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 Fadhil R. Alkhalifa</dc:creator>
  <cp:lastModifiedBy>Zubayda Saifaldeen</cp:lastModifiedBy>
  <cp:revision>12</cp:revision>
  <dcterms:created xsi:type="dcterms:W3CDTF">2021-01-02T06:29:42Z</dcterms:created>
  <dcterms:modified xsi:type="dcterms:W3CDTF">2021-12-21T17:22:56Z</dcterms:modified>
</cp:coreProperties>
</file>