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76" r:id="rId4"/>
    <p:sldId id="275" r:id="rId5"/>
    <p:sldId id="274" r:id="rId6"/>
    <p:sldId id="277" r:id="rId7"/>
    <p:sldId id="257" r:id="rId8"/>
    <p:sldId id="258" r:id="rId9"/>
    <p:sldId id="300" r:id="rId10"/>
    <p:sldId id="301" r:id="rId11"/>
    <p:sldId id="302" r:id="rId12"/>
    <p:sldId id="303" r:id="rId13"/>
    <p:sldId id="304" r:id="rId14"/>
    <p:sldId id="305" r:id="rId15"/>
    <p:sldId id="261" r:id="rId16"/>
    <p:sldId id="260" r:id="rId17"/>
    <p:sldId id="259" r:id="rId18"/>
    <p:sldId id="264" r:id="rId19"/>
    <p:sldId id="265" r:id="rId20"/>
    <p:sldId id="287" r:id="rId21"/>
    <p:sldId id="262" r:id="rId22"/>
    <p:sldId id="272" r:id="rId23"/>
    <p:sldId id="271" r:id="rId24"/>
    <p:sldId id="263" r:id="rId25"/>
    <p:sldId id="306" r:id="rId26"/>
    <p:sldId id="266" r:id="rId27"/>
    <p:sldId id="307" r:id="rId28"/>
    <p:sldId id="308" r:id="rId29"/>
    <p:sldId id="309"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snapToGrid="0">
      <p:cViewPr varScale="1">
        <p:scale>
          <a:sx n="68" d="100"/>
          <a:sy n="68"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01ED2-595C-45F7-A494-A8CDBEB49B07}"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1DAF6-9D8B-4FE4-B418-7C03E8614335}" type="slidenum">
              <a:rPr lang="en-US" smtClean="0"/>
              <a:t>‹#›</a:t>
            </a:fld>
            <a:endParaRPr lang="en-US"/>
          </a:p>
        </p:txBody>
      </p:sp>
    </p:spTree>
    <p:extLst>
      <p:ext uri="{BB962C8B-B14F-4D97-AF65-F5344CB8AC3E}">
        <p14:creationId xmlns:p14="http://schemas.microsoft.com/office/powerpoint/2010/main" val="85277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ience.howstuffworks.com/nuclear.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 what exactly </a:t>
            </a:r>
            <a:r>
              <a:rPr lang="en-US" b="0" i="1" dirty="0">
                <a:solidFill>
                  <a:srgbClr val="333333"/>
                </a:solidFill>
                <a:effectLst/>
                <a:latin typeface="Helvetica Neue"/>
              </a:rPr>
              <a:t>is</a:t>
            </a:r>
            <a:r>
              <a:rPr lang="en-US" b="0" i="0" dirty="0">
                <a:solidFill>
                  <a:srgbClr val="333333"/>
                </a:solidFill>
                <a:effectLst/>
                <a:latin typeface="Helvetica Neue"/>
              </a:rPr>
              <a:t> electricity? This is a very complicated question, and as you dig deeper and ask more questions, there really is not a definitive answer, only abstract representations of how electricity interacts with our surroundings.</a:t>
            </a:r>
            <a:endParaRPr lang="en-US" b="1" i="0" dirty="0">
              <a:solidFill>
                <a:srgbClr val="231F20"/>
              </a:solidFill>
              <a:effectLst/>
              <a:latin typeface="Lato"/>
            </a:endParaRPr>
          </a:p>
          <a:p>
            <a:r>
              <a:rPr lang="en-US" b="1" i="0" dirty="0">
                <a:solidFill>
                  <a:srgbClr val="231F20"/>
                </a:solidFill>
                <a:effectLst/>
                <a:latin typeface="Lato"/>
              </a:rPr>
              <a:t>Static electricity</a:t>
            </a:r>
            <a:r>
              <a:rPr lang="en-US" b="0" i="0" dirty="0">
                <a:solidFill>
                  <a:srgbClr val="231F20"/>
                </a:solidFill>
                <a:effectLst/>
                <a:latin typeface="Lato"/>
              </a:rPr>
              <a:t> is an imbalance of positive and negative charges.</a:t>
            </a:r>
          </a:p>
          <a:p>
            <a:r>
              <a:rPr lang="en-US" b="1" i="0" dirty="0">
                <a:solidFill>
                  <a:srgbClr val="333333"/>
                </a:solidFill>
                <a:effectLst/>
                <a:latin typeface="Source Sans Pro"/>
              </a:rPr>
              <a:t>weak force</a:t>
            </a:r>
            <a:r>
              <a:rPr lang="en-US" b="0" i="0" dirty="0">
                <a:solidFill>
                  <a:srgbClr val="333333"/>
                </a:solidFill>
                <a:effectLst/>
                <a:latin typeface="Source Sans Pro"/>
              </a:rPr>
              <a:t> is responsible for </a:t>
            </a:r>
            <a:r>
              <a:rPr lang="en-US" b="0" i="0" u="none" strike="noStrike" dirty="0">
                <a:solidFill>
                  <a:srgbClr val="007CB3"/>
                </a:solidFill>
                <a:effectLst/>
                <a:latin typeface="Source Sans Pro"/>
                <a:hlinkClick r:id="rId3"/>
              </a:rPr>
              <a:t>radioactive decay</a:t>
            </a:r>
            <a:r>
              <a:rPr lang="en-US" b="0" i="0" dirty="0">
                <a:solidFill>
                  <a:srgbClr val="333333"/>
                </a:solidFill>
                <a:effectLst/>
                <a:latin typeface="Source Sans Pro"/>
              </a:rPr>
              <a:t>, specifically, beta decay where a neutron within the nucleus changes into a proton and an electron, which is ejected from the nucleus</a:t>
            </a:r>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1</a:t>
            </a:fld>
            <a:endParaRPr lang="en-US"/>
          </a:p>
        </p:txBody>
      </p:sp>
    </p:spTree>
    <p:extLst>
      <p:ext uri="{BB962C8B-B14F-4D97-AF65-F5344CB8AC3E}">
        <p14:creationId xmlns:p14="http://schemas.microsoft.com/office/powerpoint/2010/main" val="369089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Rubbing two objects can transfer charge from one to the other. When two plastic rods were each rubbed with a piece of fur, they repelled. Conclusion: Since they were prepared the same way, they should have the same kind of charge. Thus: “Like charges repel.</a:t>
            </a:r>
          </a:p>
          <a:p>
            <a:r>
              <a:rPr lang="en-US" dirty="0"/>
              <a:t>On the other hand, the plastic rods were attracted to the fur. There must be a different kind charge such that: “Unlike charges attract.” </a:t>
            </a:r>
          </a:p>
        </p:txBody>
      </p:sp>
      <p:sp>
        <p:nvSpPr>
          <p:cNvPr id="4" name="Slide Number Placeholder 3"/>
          <p:cNvSpPr>
            <a:spLocks noGrp="1"/>
          </p:cNvSpPr>
          <p:nvPr>
            <p:ph type="sldNum" sz="quarter" idx="10"/>
          </p:nvPr>
        </p:nvSpPr>
        <p:spPr/>
        <p:txBody>
          <a:bodyPr/>
          <a:lstStyle/>
          <a:p>
            <a:fld id="{0591DAF6-9D8B-4FE4-B418-7C03E8614335}" type="slidenum">
              <a:rPr lang="en-US" smtClean="0"/>
              <a:t>16</a:t>
            </a:fld>
            <a:endParaRPr lang="en-US"/>
          </a:p>
        </p:txBody>
      </p:sp>
    </p:spTree>
    <p:extLst>
      <p:ext uri="{BB962C8B-B14F-4D97-AF65-F5344CB8AC3E}">
        <p14:creationId xmlns:p14="http://schemas.microsoft.com/office/powerpoint/2010/main" val="186871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charged object is needed to charge an object by induction. Yet there is never any contact made between the charged object and the object being charged.</a:t>
            </a:r>
          </a:p>
          <a:p>
            <a:r>
              <a:rPr lang="en-US" sz="1200" b="0" i="0" kern="1200" dirty="0">
                <a:solidFill>
                  <a:schemeClr val="tx1"/>
                </a:solidFill>
                <a:effectLst/>
                <a:latin typeface="+mn-lt"/>
                <a:ea typeface="+mn-ea"/>
                <a:cs typeface="+mn-cs"/>
              </a:rPr>
              <a:t>Only conductors can be charged by the induction process. The process relies on the fact that a charged object can force or induce the movement of electrons about the material being charged.</a:t>
            </a:r>
          </a:p>
          <a:p>
            <a:r>
              <a:rPr lang="en-US" sz="1200" b="0" i="0" kern="1200" dirty="0">
                <a:solidFill>
                  <a:schemeClr val="tx1"/>
                </a:solidFill>
                <a:effectLst/>
                <a:latin typeface="+mn-lt"/>
                <a:ea typeface="+mn-ea"/>
                <a:cs typeface="+mn-cs"/>
              </a:rPr>
              <a:t>The object being charged ends up with a charge which is the opposite of the object being used to charge it.</a:t>
            </a:r>
          </a:p>
          <a:p>
            <a:r>
              <a:rPr lang="en-US" sz="1200" b="0" i="0" kern="1200" dirty="0">
                <a:solidFill>
                  <a:schemeClr val="tx1"/>
                </a:solidFill>
                <a:effectLst/>
                <a:latin typeface="+mn-lt"/>
                <a:ea typeface="+mn-ea"/>
                <a:cs typeface="+mn-cs"/>
              </a:rPr>
              <a:t>A ground must be used to charge on the object. The ground allows for electron movement into or out of the object being charged.</a:t>
            </a:r>
          </a:p>
          <a:p>
            <a:br>
              <a:rPr lang="en-US" dirty="0"/>
            </a:br>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18</a:t>
            </a:fld>
            <a:endParaRPr lang="en-US"/>
          </a:p>
        </p:txBody>
      </p:sp>
    </p:spTree>
    <p:extLst>
      <p:ext uri="{BB962C8B-B14F-4D97-AF65-F5344CB8AC3E}">
        <p14:creationId xmlns:p14="http://schemas.microsoft.com/office/powerpoint/2010/main" val="405407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already know, the interaction between electric charges at rest is described by Coulomb’s law: two stationary electric charges repel or attract one another with a force proportional to the product of the magnitude of the charges and inversely proportional to the square of the distance between them</a:t>
            </a:r>
          </a:p>
        </p:txBody>
      </p:sp>
      <p:sp>
        <p:nvSpPr>
          <p:cNvPr id="4" name="Slide Number Placeholder 3"/>
          <p:cNvSpPr>
            <a:spLocks noGrp="1"/>
          </p:cNvSpPr>
          <p:nvPr>
            <p:ph type="sldNum" sz="quarter" idx="10"/>
          </p:nvPr>
        </p:nvSpPr>
        <p:spPr/>
        <p:txBody>
          <a:bodyPr/>
          <a:lstStyle/>
          <a:p>
            <a:fld id="{0591DAF6-9D8B-4FE4-B418-7C03E8614335}" type="slidenum">
              <a:rPr lang="en-US" smtClean="0"/>
              <a:t>22</a:t>
            </a:fld>
            <a:endParaRPr lang="en-US"/>
          </a:p>
        </p:txBody>
      </p:sp>
    </p:spTree>
    <p:extLst>
      <p:ext uri="{BB962C8B-B14F-4D97-AF65-F5344CB8AC3E}">
        <p14:creationId xmlns:p14="http://schemas.microsoft.com/office/powerpoint/2010/main" val="388383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9C6638-E157-4B8C-9562-7C8CAEBBD5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34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In fact all known forces (or interactions) in the universe can be grouped into four basic types. Strong nuclear</a:t>
            </a:r>
            <a:r>
              <a:rPr lang="en-US" b="0" i="0" baseline="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rPr>
              <a:t>This force is responsible for binding of nuclei.</a:t>
            </a:r>
          </a:p>
          <a:p>
            <a:r>
              <a:rPr lang="en-US" b="0" i="0" dirty="0">
                <a:solidFill>
                  <a:srgbClr val="000000"/>
                </a:solidFill>
                <a:effectLst/>
                <a:latin typeface="Verdana" panose="020B0604030504040204" pitchFamily="34" charset="0"/>
              </a:rPr>
              <a:t>Electromagnetism</a:t>
            </a:r>
            <a:r>
              <a:rPr lang="en-US" b="0" i="0" baseline="0" dirty="0">
                <a:solidFill>
                  <a:srgbClr val="000000"/>
                </a:solidFill>
                <a:effectLst/>
                <a:latin typeface="Verdana" panose="020B0604030504040204" pitchFamily="34" charset="0"/>
              </a:rPr>
              <a:t> force, t</a:t>
            </a:r>
            <a:r>
              <a:rPr lang="en-US" b="0" i="0" dirty="0">
                <a:solidFill>
                  <a:srgbClr val="000000"/>
                </a:solidFill>
                <a:effectLst/>
                <a:latin typeface="Verdana" panose="020B0604030504040204" pitchFamily="34" charset="0"/>
              </a:rPr>
              <a:t>his is the force which exists between all particles which have an electric charge. For example, electrons (negative charge) bind with nucleus of an atom, due to the presence of protons (positive charge). The force is long range, in principle extending over infinite distance.</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2</a:t>
            </a:fld>
            <a:endParaRPr lang="en-US"/>
          </a:p>
        </p:txBody>
      </p:sp>
    </p:spTree>
    <p:extLst>
      <p:ext uri="{BB962C8B-B14F-4D97-AF65-F5344CB8AC3E}">
        <p14:creationId xmlns:p14="http://schemas.microsoft.com/office/powerpoint/2010/main" val="393969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forces of gravity and electromagnetism are familiar in everyday life. Two new forces are introduced when discussing nuclear phenomena: the strong and weak interactions. When two protons encounter each other, they experience all four of the fundamental forces of nature simultaneously. The weak force governs beta decay and neutrino interactions with nuclei. The strong force, which we generally call the nuclear force, is actually the force that binds quarks together to form baryons (3 quarks) and mesons (a quark and an anti-quark). The nucleons of everyday matter, neutrons and protons consist of the quark combinations </a:t>
            </a:r>
            <a:r>
              <a:rPr lang="en-US" dirty="0" err="1"/>
              <a:t>uud</a:t>
            </a:r>
            <a:r>
              <a:rPr lang="en-US" dirty="0"/>
              <a:t> and </a:t>
            </a:r>
            <a:r>
              <a:rPr lang="en-US" dirty="0" err="1"/>
              <a:t>udd</a:t>
            </a:r>
            <a:r>
              <a:rPr lang="en-US" dirty="0"/>
              <a:t>, respectively. The symbol u represents a single up quark, while the symbol d represents a single down quark.</a:t>
            </a:r>
          </a:p>
        </p:txBody>
      </p:sp>
      <p:sp>
        <p:nvSpPr>
          <p:cNvPr id="4" name="Slide Number Placeholder 3"/>
          <p:cNvSpPr>
            <a:spLocks noGrp="1"/>
          </p:cNvSpPr>
          <p:nvPr>
            <p:ph type="sldNum" sz="quarter" idx="10"/>
          </p:nvPr>
        </p:nvSpPr>
        <p:spPr/>
        <p:txBody>
          <a:bodyPr/>
          <a:lstStyle/>
          <a:p>
            <a:fld id="{0591DAF6-9D8B-4FE4-B418-7C03E8614335}" type="slidenum">
              <a:rPr lang="en-US" smtClean="0"/>
              <a:t>3</a:t>
            </a:fld>
            <a:endParaRPr lang="en-US"/>
          </a:p>
        </p:txBody>
      </p:sp>
    </p:spTree>
    <p:extLst>
      <p:ext uri="{BB962C8B-B14F-4D97-AF65-F5344CB8AC3E}">
        <p14:creationId xmlns:p14="http://schemas.microsoft.com/office/powerpoint/2010/main" val="238582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1F20"/>
                </a:solidFill>
                <a:effectLst/>
                <a:latin typeface="Lato"/>
              </a:rPr>
              <a:t> When an atom contains the same number of protons and electrons, the atom has no overall charge, but is neutral.</a:t>
            </a:r>
          </a:p>
          <a:p>
            <a:r>
              <a:rPr lang="en-US" b="0" i="0" dirty="0">
                <a:solidFill>
                  <a:srgbClr val="231F20"/>
                </a:solidFill>
                <a:effectLst/>
                <a:latin typeface="Lato"/>
              </a:rPr>
              <a:t>Electrons move around about the nucleus, and sometimes bail out on the atom altogether and move to a different atom.</a:t>
            </a:r>
          </a:p>
          <a:p>
            <a:r>
              <a:rPr lang="en-US" b="0" i="0" dirty="0">
                <a:solidFill>
                  <a:srgbClr val="231F20"/>
                </a:solidFill>
                <a:effectLst/>
                <a:latin typeface="Lato"/>
              </a:rPr>
              <a:t>Some materials hold their electrons very closely, not allowing the electrons to move through them well. These materials are known as insulators. Materials that do allow their electrons to move through them easily are called conductors. </a:t>
            </a:r>
            <a:r>
              <a:rPr lang="en-US" b="0" i="0">
                <a:solidFill>
                  <a:srgbClr val="231F20"/>
                </a:solidFill>
                <a:effectLst/>
                <a:latin typeface="Lato"/>
              </a:rPr>
              <a:t>Cloth is a good insulator, while metals generally are good conductors.</a:t>
            </a:r>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4</a:t>
            </a:fld>
            <a:endParaRPr lang="en-US"/>
          </a:p>
        </p:txBody>
      </p:sp>
    </p:spTree>
    <p:extLst>
      <p:ext uri="{BB962C8B-B14F-4D97-AF65-F5344CB8AC3E}">
        <p14:creationId xmlns:p14="http://schemas.microsoft.com/office/powerpoint/2010/main" val="256200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1F20"/>
                </a:solidFill>
                <a:effectLst/>
                <a:latin typeface="Lato"/>
              </a:rPr>
              <a:t>In the middle of each atom is a nucleus. That's where the protons and neutrons hang out. Electrons, on the other hand, are even smaller than protons and neutrons, and orbit around the nucleus of the atom.</a:t>
            </a:r>
            <a:endParaRPr lang="en-US" dirty="0"/>
          </a:p>
          <a:p>
            <a:r>
              <a:rPr lang="en-US" dirty="0" err="1"/>
              <a:t>E</a:t>
            </a:r>
            <a:r>
              <a:rPr lang="en-US" sz="1200" b="0" i="0" kern="1200" dirty="0" err="1">
                <a:solidFill>
                  <a:schemeClr val="tx1"/>
                </a:solidFill>
                <a:effectLst/>
                <a:latin typeface="+mn-lt"/>
                <a:ea typeface="+mn-ea"/>
                <a:cs typeface="+mn-cs"/>
              </a:rPr>
              <a:t>Electricity</a:t>
            </a:r>
            <a:r>
              <a:rPr lang="en-US" sz="1200" b="0" i="0" kern="1200" dirty="0">
                <a:solidFill>
                  <a:schemeClr val="tx1"/>
                </a:solidFill>
                <a:effectLst/>
                <a:latin typeface="+mn-lt"/>
                <a:ea typeface="+mn-ea"/>
                <a:cs typeface="+mn-cs"/>
              </a:rPr>
              <a:t> figures everywhere in our lives. Electricity lights up our homes, cooks our food, powers our computers, television sets, and other electronic devices. Electricity from batteries keeps our cars running. </a:t>
            </a:r>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5</a:t>
            </a:fld>
            <a:endParaRPr lang="en-US"/>
          </a:p>
        </p:txBody>
      </p:sp>
    </p:spTree>
    <p:extLst>
      <p:ext uri="{BB962C8B-B14F-4D97-AF65-F5344CB8AC3E}">
        <p14:creationId xmlns:p14="http://schemas.microsoft.com/office/powerpoint/2010/main" val="295590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6</a:t>
            </a:fld>
            <a:endParaRPr lang="en-US"/>
          </a:p>
        </p:txBody>
      </p:sp>
    </p:spTree>
    <p:extLst>
      <p:ext uri="{BB962C8B-B14F-4D97-AF65-F5344CB8AC3E}">
        <p14:creationId xmlns:p14="http://schemas.microsoft.com/office/powerpoint/2010/main" val="109672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atom has a specific number of electrons, protons and neutrons. But no matter how many particles an atom has, the number of electrons usually needs to be the same as the number of protons. If the numbers are the same, the atom is called balanced, and it is very stable.</a:t>
            </a:r>
          </a:p>
          <a:p>
            <a:r>
              <a:rPr lang="en-US" sz="1200" b="0" i="0" kern="1200" dirty="0">
                <a:solidFill>
                  <a:schemeClr val="tx1"/>
                </a:solidFill>
                <a:effectLst/>
                <a:latin typeface="+mn-lt"/>
                <a:ea typeface="+mn-ea"/>
                <a:cs typeface="+mn-cs"/>
              </a:rPr>
              <a:t>Some kinds of atoms have loosely attached electrons. An atom that loses electrons has more protons than electrons and is positively charged. An atom that gains electrons has more negative particles and is negatively charge. A "charged" atom is called an "ion."</a:t>
            </a:r>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7</a:t>
            </a:fld>
            <a:endParaRPr lang="en-US"/>
          </a:p>
        </p:txBody>
      </p:sp>
    </p:spTree>
    <p:extLst>
      <p:ext uri="{BB962C8B-B14F-4D97-AF65-F5344CB8AC3E}">
        <p14:creationId xmlns:p14="http://schemas.microsoft.com/office/powerpoint/2010/main" val="112151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3F4D5-D2C6-499D-B8F8-EED83CDF93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2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Electrons can be made to move from one atom to another. When those electrons move between the atoms, a current of electricity is created. The electrons move from one atom to another in a "flow." One electron is attached and another electron is lost.</a:t>
            </a:r>
            <a:endParaRPr lang="en-US" dirty="0"/>
          </a:p>
        </p:txBody>
      </p:sp>
      <p:sp>
        <p:nvSpPr>
          <p:cNvPr id="4" name="Slide Number Placeholder 3"/>
          <p:cNvSpPr>
            <a:spLocks noGrp="1"/>
          </p:cNvSpPr>
          <p:nvPr>
            <p:ph type="sldNum" sz="quarter" idx="10"/>
          </p:nvPr>
        </p:nvSpPr>
        <p:spPr/>
        <p:txBody>
          <a:bodyPr/>
          <a:lstStyle/>
          <a:p>
            <a:fld id="{0591DAF6-9D8B-4FE4-B418-7C03E8614335}" type="slidenum">
              <a:rPr lang="en-US" smtClean="0"/>
              <a:t>14</a:t>
            </a:fld>
            <a:endParaRPr lang="en-US"/>
          </a:p>
        </p:txBody>
      </p:sp>
    </p:spTree>
    <p:extLst>
      <p:ext uri="{BB962C8B-B14F-4D97-AF65-F5344CB8AC3E}">
        <p14:creationId xmlns:p14="http://schemas.microsoft.com/office/powerpoint/2010/main" val="267268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3926-1DF7-48C6-8925-007E14230CD0}"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2898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3926-1DF7-48C6-8925-007E14230CD0}"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266809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3926-1DF7-48C6-8925-007E14230CD0}"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358974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F3E9-578F-405B-9DF0-4C77449EB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850E3C-122C-477E-A6E2-DB0B4F69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334E0B-65E7-4FE1-B8D0-139ACADBBF66}"/>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5" name="Footer Placeholder 4">
            <a:extLst>
              <a:ext uri="{FF2B5EF4-FFF2-40B4-BE49-F238E27FC236}">
                <a16:creationId xmlns:a16="http://schemas.microsoft.com/office/drawing/2014/main" id="{B65FA3A6-0449-4FEE-8C1C-F1625B5B1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3B249-D84A-47D3-AA05-E8165EFF8C05}"/>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252244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E67F-5FB3-4FD8-8617-42F191FC53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72922D-7D0B-409C-98F7-43F3284B56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25732F-3A24-4A0C-968F-134926EC447D}"/>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5" name="Footer Placeholder 4">
            <a:extLst>
              <a:ext uri="{FF2B5EF4-FFF2-40B4-BE49-F238E27FC236}">
                <a16:creationId xmlns:a16="http://schemas.microsoft.com/office/drawing/2014/main" id="{004F4E42-0F39-4431-9789-3471233E7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2E5AD-DC7C-400B-8094-E27E6662FC65}"/>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2472064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E5C3-3EEB-43C4-B84C-81BB83BDED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CDDC60-E2CF-41B1-9430-79F4FD482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F98A8-C607-43F0-ABD7-D84EA6CF3965}"/>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5" name="Footer Placeholder 4">
            <a:extLst>
              <a:ext uri="{FF2B5EF4-FFF2-40B4-BE49-F238E27FC236}">
                <a16:creationId xmlns:a16="http://schemas.microsoft.com/office/drawing/2014/main" id="{B18546C7-2461-423E-994F-89EB62C82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7F1D91-B28A-4EEF-93D2-9079CB4F28B5}"/>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164600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65A7-FEE0-4591-BDA1-1415CAF14B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91C434-CCA1-41A3-B112-EDB6B0995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A38B4-AADA-4AE2-AF35-147702E5B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44B757-ADC7-4806-8071-808A969AB89C}"/>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6" name="Footer Placeholder 5">
            <a:extLst>
              <a:ext uri="{FF2B5EF4-FFF2-40B4-BE49-F238E27FC236}">
                <a16:creationId xmlns:a16="http://schemas.microsoft.com/office/drawing/2014/main" id="{CA50EB7A-433B-4907-BDE7-CE92C914E1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9B7B5A-C376-4945-845D-EC959C72236F}"/>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3096612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A87C-360F-44B5-BD14-021CDD3A32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1ED220-7B78-4F49-8AE0-C03F29739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51EA7E-53EF-48CC-B40D-D74617A12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C4C8A5-0F7C-42A7-BBD7-DC47A2201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88F29-082D-4850-A755-399B3803DA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927053-429E-42CA-B0C9-A69039257332}"/>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8" name="Footer Placeholder 7">
            <a:extLst>
              <a:ext uri="{FF2B5EF4-FFF2-40B4-BE49-F238E27FC236}">
                <a16:creationId xmlns:a16="http://schemas.microsoft.com/office/drawing/2014/main" id="{D200E032-432E-444D-819D-AED4F5A71B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AEB40F-0241-4753-B858-4844687524EE}"/>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154783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5179-8EA5-4344-820E-870D7CF67F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FEEB80-F49A-4ED9-9274-C0D030D6991D}"/>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4" name="Footer Placeholder 3">
            <a:extLst>
              <a:ext uri="{FF2B5EF4-FFF2-40B4-BE49-F238E27FC236}">
                <a16:creationId xmlns:a16="http://schemas.microsoft.com/office/drawing/2014/main" id="{DC6EEC61-85A6-43D1-BB96-1BC76AD14D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7AC232-DA37-4479-9E06-F6031E160453}"/>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3736872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24865-C05F-45FD-BE73-5BA285AB16BE}"/>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3" name="Footer Placeholder 2">
            <a:extLst>
              <a:ext uri="{FF2B5EF4-FFF2-40B4-BE49-F238E27FC236}">
                <a16:creationId xmlns:a16="http://schemas.microsoft.com/office/drawing/2014/main" id="{88F67AE8-6CA4-4A98-B506-9A487998B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B2E48D-7018-4676-8BE0-F09AA489954A}"/>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1228197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2390-931B-464E-904D-21EC42A93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FF4125-B928-4F5A-A49E-47E8AD1FCD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4C661E-0BF2-4F89-B04E-6D102AB7D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977C8-E2EC-4D3C-B771-4A078CBBCEE0}"/>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6" name="Footer Placeholder 5">
            <a:extLst>
              <a:ext uri="{FF2B5EF4-FFF2-40B4-BE49-F238E27FC236}">
                <a16:creationId xmlns:a16="http://schemas.microsoft.com/office/drawing/2014/main" id="{1A26A910-8240-4654-A154-6D5276E4D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BBAEE1-27D7-4BD2-B735-DEE363B4C20D}"/>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289246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3926-1DF7-48C6-8925-007E14230CD0}"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24514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FB48-166C-47B7-99B8-DD67A3FC0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017F8A-C599-42B2-B2CB-09268BE2D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6989E6-F7D1-4564-AF79-9E949BF45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606B4-206B-4427-BAF3-CEE952434E98}"/>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6" name="Footer Placeholder 5">
            <a:extLst>
              <a:ext uri="{FF2B5EF4-FFF2-40B4-BE49-F238E27FC236}">
                <a16:creationId xmlns:a16="http://schemas.microsoft.com/office/drawing/2014/main" id="{0DA98344-1A61-402C-9857-F7E2688A25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78B073-CA3E-4AB3-9558-78D5B7BB0226}"/>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531925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3722-3825-4E3E-A2BF-55C0990150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C52EB-9B85-4638-AB05-6E1DDFF4C5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F7092B-614A-4219-9FDA-0E2009542BBD}"/>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5" name="Footer Placeholder 4">
            <a:extLst>
              <a:ext uri="{FF2B5EF4-FFF2-40B4-BE49-F238E27FC236}">
                <a16:creationId xmlns:a16="http://schemas.microsoft.com/office/drawing/2014/main" id="{0466DC14-4F48-4BF9-8037-E621BC031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762175-7C94-4C0C-9A50-356638D00043}"/>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2544703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4F601-460C-4A7E-A9A2-C48C970F94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EFBACA-B03E-40D8-AB3E-CD49BBF9E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C9B151-72A6-451B-9229-FCF56F4FF0C0}"/>
              </a:ext>
            </a:extLst>
          </p:cNvPr>
          <p:cNvSpPr>
            <a:spLocks noGrp="1"/>
          </p:cNvSpPr>
          <p:nvPr>
            <p:ph type="dt" sz="half" idx="10"/>
          </p:nvPr>
        </p:nvSpPr>
        <p:spPr/>
        <p:txBody>
          <a:bodyPr/>
          <a:lstStyle/>
          <a:p>
            <a:fld id="{B035BA1A-1F51-4CE8-846B-F5B78071C64F}" type="datetimeFigureOut">
              <a:rPr lang="en-GB" smtClean="0"/>
              <a:t>24/11/2021</a:t>
            </a:fld>
            <a:endParaRPr lang="en-GB"/>
          </a:p>
        </p:txBody>
      </p:sp>
      <p:sp>
        <p:nvSpPr>
          <p:cNvPr id="5" name="Footer Placeholder 4">
            <a:extLst>
              <a:ext uri="{FF2B5EF4-FFF2-40B4-BE49-F238E27FC236}">
                <a16:creationId xmlns:a16="http://schemas.microsoft.com/office/drawing/2014/main" id="{5391D589-18B7-49EE-ADC7-692980FA7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742EF-9C3B-4ED4-8DCC-1B68E32C668E}"/>
              </a:ext>
            </a:extLst>
          </p:cNvPr>
          <p:cNvSpPr>
            <a:spLocks noGrp="1"/>
          </p:cNvSpPr>
          <p:nvPr>
            <p:ph type="sldNum" sz="quarter" idx="12"/>
          </p:nvPr>
        </p:nvSpPr>
        <p:spPr/>
        <p:txBody>
          <a:bodyPr/>
          <a:lstStyle/>
          <a:p>
            <a:fld id="{301531DB-0E65-4986-B662-3EB2C4150C1B}" type="slidenum">
              <a:rPr lang="en-GB" smtClean="0"/>
              <a:t>‹#›</a:t>
            </a:fld>
            <a:endParaRPr lang="en-GB"/>
          </a:p>
        </p:txBody>
      </p:sp>
    </p:spTree>
    <p:extLst>
      <p:ext uri="{BB962C8B-B14F-4D97-AF65-F5344CB8AC3E}">
        <p14:creationId xmlns:p14="http://schemas.microsoft.com/office/powerpoint/2010/main" val="30119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3926-1DF7-48C6-8925-007E14230CD0}"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22259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3926-1DF7-48C6-8925-007E14230CD0}"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376134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3926-1DF7-48C6-8925-007E14230CD0}"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406231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3926-1DF7-48C6-8925-007E14230CD0}"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284007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3926-1DF7-48C6-8925-007E14230CD0}"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197371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3926-1DF7-48C6-8925-007E14230CD0}"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276497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3926-1DF7-48C6-8925-007E14230CD0}"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2B71F-28D2-4668-9BAC-35C78B4575BA}" type="slidenum">
              <a:rPr lang="en-US" smtClean="0"/>
              <a:t>‹#›</a:t>
            </a:fld>
            <a:endParaRPr lang="en-US"/>
          </a:p>
        </p:txBody>
      </p:sp>
    </p:spTree>
    <p:extLst>
      <p:ext uri="{BB962C8B-B14F-4D97-AF65-F5344CB8AC3E}">
        <p14:creationId xmlns:p14="http://schemas.microsoft.com/office/powerpoint/2010/main" val="124285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3926-1DF7-48C6-8925-007E14230CD0}" type="datetimeFigureOut">
              <a:rPr lang="en-US" smtClean="0"/>
              <a:t>11/24/2021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2B71F-28D2-4668-9BAC-35C78B4575BA}" type="slidenum">
              <a:rPr lang="en-US" smtClean="0"/>
              <a:t>‹#›</a:t>
            </a:fld>
            <a:endParaRPr lang="en-US"/>
          </a:p>
        </p:txBody>
      </p:sp>
    </p:spTree>
    <p:extLst>
      <p:ext uri="{BB962C8B-B14F-4D97-AF65-F5344CB8AC3E}">
        <p14:creationId xmlns:p14="http://schemas.microsoft.com/office/powerpoint/2010/main" val="4153244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B83F4-0CDB-4A00-B793-C60B7AF46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BF220B-1D80-4A3C-A2A5-55CFD961B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FB00B8-AC8A-4427-8ED3-1944C1F0C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BA1A-1F51-4CE8-846B-F5B78071C64F}" type="datetimeFigureOut">
              <a:rPr lang="en-GB" smtClean="0"/>
              <a:t>24/11/2021</a:t>
            </a:fld>
            <a:endParaRPr lang="en-GB"/>
          </a:p>
        </p:txBody>
      </p:sp>
      <p:sp>
        <p:nvSpPr>
          <p:cNvPr id="5" name="Footer Placeholder 4">
            <a:extLst>
              <a:ext uri="{FF2B5EF4-FFF2-40B4-BE49-F238E27FC236}">
                <a16:creationId xmlns:a16="http://schemas.microsoft.com/office/drawing/2014/main" id="{43A99224-4975-4B0D-8E5B-D9B4546612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C6757F-9405-4506-B16B-50AE12C18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531DB-0E65-4986-B662-3EB2C4150C1B}" type="slidenum">
              <a:rPr lang="en-GB" smtClean="0"/>
              <a:t>‹#›</a:t>
            </a:fld>
            <a:endParaRPr lang="en-GB"/>
          </a:p>
        </p:txBody>
      </p:sp>
    </p:spTree>
    <p:extLst>
      <p:ext uri="{BB962C8B-B14F-4D97-AF65-F5344CB8AC3E}">
        <p14:creationId xmlns:p14="http://schemas.microsoft.com/office/powerpoint/2010/main" val="107701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ubayda.saifaldeen@uod.a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241.png"/><Relationship Id="rId4" Type="http://schemas.openxmlformats.org/officeDocument/2006/relationships/image" Target="../media/image231.png"/><Relationship Id="rId9" Type="http://schemas.openxmlformats.org/officeDocument/2006/relationships/image" Target="../media/image281.png"/></Relationships>
</file>

<file path=ppt/slides/_rels/slide25.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331.png"/><Relationship Id="rId12" Type="http://schemas.openxmlformats.org/officeDocument/2006/relationships/image" Target="../media/image361.png"/><Relationship Id="rId2" Type="http://schemas.openxmlformats.org/officeDocument/2006/relationships/image" Target="../media/image321.png"/><Relationship Id="rId1" Type="http://schemas.openxmlformats.org/officeDocument/2006/relationships/slideLayout" Target="../slideLayouts/slideLayout18.xml"/><Relationship Id="rId11" Type="http://schemas.openxmlformats.org/officeDocument/2006/relationships/image" Target="../media/image351.png"/><Relationship Id="rId10" Type="http://schemas.openxmlformats.org/officeDocument/2006/relationships/image" Target="../media/image170.png"/><Relationship Id="rId4" Type="http://schemas.openxmlformats.org/officeDocument/2006/relationships/image" Target="../media/image341.png"/><Relationship Id="rId9" Type="http://schemas.openxmlformats.org/officeDocument/2006/relationships/image" Target="../media/image160.png"/></Relationships>
</file>

<file path=ppt/slides/_rels/slide27.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3" Type="http://schemas.openxmlformats.org/officeDocument/2006/relationships/image" Target="../media/image2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8.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s>
</file>

<file path=ppt/slides/_rels/slide28.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43.png"/><Relationship Id="rId3" Type="http://schemas.openxmlformats.org/officeDocument/2006/relationships/image" Target="../media/image330.png"/><Relationship Id="rId7" Type="http://schemas.openxmlformats.org/officeDocument/2006/relationships/image" Target="../media/image370.png"/><Relationship Id="rId12" Type="http://schemas.openxmlformats.org/officeDocument/2006/relationships/image" Target="../media/image42.png"/><Relationship Id="rId2" Type="http://schemas.openxmlformats.org/officeDocument/2006/relationships/image" Target="../media/image320.png"/><Relationship Id="rId1" Type="http://schemas.openxmlformats.org/officeDocument/2006/relationships/slideLayout" Target="../slideLayouts/slideLayout18.xml"/><Relationship Id="rId6" Type="http://schemas.openxmlformats.org/officeDocument/2006/relationships/image" Target="../media/image360.png"/><Relationship Id="rId11" Type="http://schemas.openxmlformats.org/officeDocument/2006/relationships/image" Target="../media/image41.png"/><Relationship Id="rId5" Type="http://schemas.openxmlformats.org/officeDocument/2006/relationships/image" Target="../media/image350.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0.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physics.about.com/od/glossary/g/Current.htm" TargetMode="External"/><Relationship Id="rId3" Type="http://schemas.openxmlformats.org/officeDocument/2006/relationships/hyperlink" Target="http://inventors.about.com/od/fstartinventions/a/Franklin.htm" TargetMode="External"/><Relationship Id="rId7" Type="http://schemas.openxmlformats.org/officeDocument/2006/relationships/hyperlink" Target="http://inventors.about.com/library/inventors/blelectric3.htm" TargetMode="External"/><Relationship Id="rId12" Type="http://schemas.openxmlformats.org/officeDocument/2006/relationships/hyperlink" Target="http://inventors.about.com/library/inventors/blradio.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nventors.about.com/library/inventors/bl_Alessandro_Volta.htm" TargetMode="External"/><Relationship Id="rId11" Type="http://schemas.openxmlformats.org/officeDocument/2006/relationships/hyperlink" Target="http://inventors.about.com/library/inventors/blradar.htm" TargetMode="External"/><Relationship Id="rId5" Type="http://schemas.openxmlformats.org/officeDocument/2006/relationships/hyperlink" Target="http://inventors.about.com/cs/inventorsalphabet/a/electricity.htm" TargetMode="External"/><Relationship Id="rId10" Type="http://schemas.openxmlformats.org/officeDocument/2006/relationships/hyperlink" Target="http://inventors.about.com/library/inventors/bl_James_Maxwell.htm" TargetMode="External"/><Relationship Id="rId4" Type="http://schemas.openxmlformats.org/officeDocument/2006/relationships/hyperlink" Target="http://inventors.about.com/library/inventors/bl_Galvani.htm" TargetMode="External"/><Relationship Id="rId9" Type="http://schemas.openxmlformats.org/officeDocument/2006/relationships/hyperlink" Target="http://inventors.about.com/library/inventors/blfaraday.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1.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348" y="928469"/>
            <a:ext cx="9345636" cy="3685734"/>
          </a:xfrm>
        </p:spPr>
        <p:txBody>
          <a:bodyPr>
            <a:normAutofit fontScale="90000"/>
          </a:bodyPr>
          <a:lstStyle/>
          <a:p>
            <a:br>
              <a:rPr lang="en-US" b="1" dirty="0">
                <a:solidFill>
                  <a:srgbClr val="FF0000"/>
                </a:solidFill>
              </a:rPr>
            </a:br>
            <a:br>
              <a:rPr lang="en-US" b="1" dirty="0">
                <a:solidFill>
                  <a:srgbClr val="FF0000"/>
                </a:solidFill>
              </a:rPr>
            </a:br>
            <a:r>
              <a:rPr lang="en-US" b="1" dirty="0">
                <a:solidFill>
                  <a:srgbClr val="FF0000"/>
                </a:solidFill>
              </a:rPr>
              <a:t>Chapter Two</a:t>
            </a:r>
            <a:br>
              <a:rPr lang="en-US" b="1" dirty="0">
                <a:solidFill>
                  <a:srgbClr val="FF0000"/>
                </a:solidFill>
              </a:rPr>
            </a:br>
            <a:r>
              <a:rPr lang="en-US" b="1" dirty="0">
                <a:solidFill>
                  <a:srgbClr val="FF0000"/>
                </a:solidFill>
              </a:rPr>
              <a:t>Electrostatics</a:t>
            </a:r>
            <a:br>
              <a:rPr lang="en-US" b="1" dirty="0">
                <a:solidFill>
                  <a:srgbClr val="FF0000"/>
                </a:solidFill>
              </a:rPr>
            </a:br>
            <a:r>
              <a:rPr lang="en-US" b="1" dirty="0">
                <a:solidFill>
                  <a:srgbClr val="FF0000"/>
                </a:solidFill>
              </a:rPr>
              <a:t>Coulomb’s Law &amp; Electric Field</a:t>
            </a:r>
            <a:br>
              <a:rPr lang="en-US" b="1" dirty="0">
                <a:solidFill>
                  <a:srgbClr val="FF0000"/>
                </a:solidFill>
              </a:rPr>
            </a:br>
            <a:br>
              <a:rPr lang="en-GB" sz="6000" dirty="0">
                <a:latin typeface="Times New Roman" panose="02020603050405020304" pitchFamily="18" charset="0"/>
                <a:cs typeface="Times New Roman" panose="02020603050405020304" pitchFamily="18" charset="0"/>
              </a:rPr>
            </a:br>
            <a:endParaRPr lang="en-US" b="1" dirty="0">
              <a:solidFill>
                <a:srgbClr val="FF0000"/>
              </a:solidFill>
            </a:endParaRPr>
          </a:p>
        </p:txBody>
      </p:sp>
      <p:sp>
        <p:nvSpPr>
          <p:cNvPr id="3" name="Subtitle 2"/>
          <p:cNvSpPr>
            <a:spLocks noGrp="1"/>
          </p:cNvSpPr>
          <p:nvPr>
            <p:ph type="subTitle" idx="1"/>
          </p:nvPr>
        </p:nvSpPr>
        <p:spPr>
          <a:xfrm>
            <a:off x="1312984" y="3721554"/>
            <a:ext cx="9144000" cy="2375682"/>
          </a:xfrm>
        </p:spPr>
        <p:txBody>
          <a:bodyPr>
            <a:normAutofit/>
          </a:bodyPr>
          <a:lstStyle/>
          <a:p>
            <a:endParaRPr lang="en-US" dirty="0"/>
          </a:p>
          <a:p>
            <a:r>
              <a:rPr lang="en-US" sz="3200" b="1" dirty="0"/>
              <a:t>Zubayda S </a:t>
            </a:r>
            <a:r>
              <a:rPr lang="en-US" sz="3200" b="1" dirty="0" err="1"/>
              <a:t>Saifaldeen</a:t>
            </a:r>
            <a:r>
              <a:rPr lang="en-US" sz="3200" dirty="0"/>
              <a:t>, PhD</a:t>
            </a:r>
          </a:p>
          <a:p>
            <a:r>
              <a:rPr lang="en-US" sz="2000" dirty="0">
                <a:latin typeface="Times New Roman" panose="02020603050405020304" pitchFamily="18" charset="0"/>
                <a:cs typeface="Times New Roman" panose="02020603050405020304" pitchFamily="18" charset="0"/>
              </a:rPr>
              <a:t>Physics Department, College of Science, University of </a:t>
            </a:r>
            <a:r>
              <a:rPr lang="en-US" sz="2000" dirty="0" err="1">
                <a:latin typeface="Times New Roman" panose="02020603050405020304" pitchFamily="18" charset="0"/>
                <a:cs typeface="Times New Roman" panose="02020603050405020304" pitchFamily="18" charset="0"/>
              </a:rPr>
              <a:t>Duhok</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Emails: </a:t>
            </a:r>
            <a:r>
              <a:rPr lang="en-US" sz="2000" dirty="0">
                <a:latin typeface="Times New Roman" panose="02020603050405020304" pitchFamily="18" charset="0"/>
                <a:cs typeface="Times New Roman" panose="02020603050405020304" pitchFamily="18" charset="0"/>
                <a:hlinkClick r:id="rId3"/>
              </a:rPr>
              <a:t>Zubayda.saifaldeen@uod.ac</a:t>
            </a:r>
            <a:r>
              <a:rPr lang="en-US" sz="20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286414" y="233167"/>
            <a:ext cx="2897203" cy="400110"/>
          </a:xfrm>
          <a:prstGeom prst="rect">
            <a:avLst/>
          </a:prstGeom>
          <a:noFill/>
        </p:spPr>
        <p:txBody>
          <a:bodyPr wrap="none" rtlCol="0">
            <a:spAutoFit/>
          </a:bodyPr>
          <a:lstStyle/>
          <a:p>
            <a:r>
              <a:rPr lang="en-US" sz="2000" dirty="0">
                <a:solidFill>
                  <a:srgbClr val="0070C0"/>
                </a:solidFill>
              </a:rPr>
              <a:t>Electricity and Magnetism</a:t>
            </a:r>
          </a:p>
        </p:txBody>
      </p:sp>
    </p:spTree>
    <p:extLst>
      <p:ext uri="{BB962C8B-B14F-4D97-AF65-F5344CB8AC3E}">
        <p14:creationId xmlns:p14="http://schemas.microsoft.com/office/powerpoint/2010/main" val="83979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AD17A-BF05-4A60-A972-D7309BEAFF1E}"/>
              </a:ext>
            </a:extLst>
          </p:cNvPr>
          <p:cNvSpPr/>
          <p:nvPr/>
        </p:nvSpPr>
        <p:spPr>
          <a:xfrm>
            <a:off x="0" y="0"/>
            <a:ext cx="12192000" cy="830997"/>
          </a:xfrm>
          <a:prstGeom prst="rect">
            <a:avLst/>
          </a:prstGeom>
        </p:spPr>
        <p:txBody>
          <a:bodyPr wrap="square">
            <a:spAutoFit/>
          </a:bodyPr>
          <a:lstStyle/>
          <a:p>
            <a:pPr marL="342900" indent="-342900">
              <a:buFont typeface="Wingdings" panose="05000000000000000000" pitchFamily="2" charset="2"/>
              <a:buChar char="Ø"/>
            </a:pPr>
            <a:r>
              <a:rPr lang="en-US" sz="2400" b="1" i="1" dirty="0">
                <a:solidFill>
                  <a:srgbClr val="231F20"/>
                </a:solidFill>
                <a:latin typeface="TimesTen-BoldItalic"/>
              </a:rPr>
              <a:t>Two Types. </a:t>
            </a:r>
            <a:r>
              <a:rPr lang="en-US" sz="2400" dirty="0">
                <a:solidFill>
                  <a:srgbClr val="231F20"/>
                </a:solidFill>
                <a:latin typeface="TimesTen-Roman"/>
              </a:rPr>
              <a:t>There are two types of electric charge, named by the American scientist and statesman Benjamin Franklin as positive charge and negative charge. </a:t>
            </a:r>
            <a:endParaRPr lang="en-GB" sz="2400" dirty="0"/>
          </a:p>
        </p:txBody>
      </p:sp>
      <p:sp>
        <p:nvSpPr>
          <p:cNvPr id="4" name="Rectangle 3">
            <a:extLst>
              <a:ext uri="{FF2B5EF4-FFF2-40B4-BE49-F238E27FC236}">
                <a16:creationId xmlns:a16="http://schemas.microsoft.com/office/drawing/2014/main" id="{5BAAEEF4-6682-4FBE-8BE7-0493B318710C}"/>
              </a:ext>
            </a:extLst>
          </p:cNvPr>
          <p:cNvSpPr/>
          <p:nvPr/>
        </p:nvSpPr>
        <p:spPr>
          <a:xfrm>
            <a:off x="0" y="971821"/>
            <a:ext cx="12192000" cy="1569660"/>
          </a:xfrm>
          <a:prstGeom prst="rect">
            <a:avLst/>
          </a:prstGeom>
        </p:spPr>
        <p:txBody>
          <a:bodyPr wrap="square">
            <a:spAutoFit/>
          </a:bodyPr>
          <a:lstStyle/>
          <a:p>
            <a:pPr marL="285750" indent="-285750">
              <a:buFont typeface="Wingdings" panose="05000000000000000000" pitchFamily="2" charset="2"/>
              <a:buChar char="Ø"/>
            </a:pPr>
            <a:r>
              <a:rPr lang="en-US" sz="2400" b="1" i="1" dirty="0">
                <a:solidFill>
                  <a:srgbClr val="231F20"/>
                </a:solidFill>
                <a:latin typeface="TimesTen-BoldItalic"/>
              </a:rPr>
              <a:t>Excess Charge. </a:t>
            </a:r>
            <a:r>
              <a:rPr lang="en-US" sz="2400" dirty="0">
                <a:solidFill>
                  <a:srgbClr val="231F20"/>
                </a:solidFill>
                <a:latin typeface="TimesTen-Roman"/>
              </a:rPr>
              <a:t>Normally most objects are approximately neutral. However, if an object gain positive charge (charging) or lose negative charges (discharge) will becomes positively charge or gain negative charge ((charging) or lose positive charges (discharge) will become negatively charge. </a:t>
            </a:r>
            <a:endParaRPr lang="en-GB" sz="2400" dirty="0"/>
          </a:p>
        </p:txBody>
      </p:sp>
      <p:sp>
        <p:nvSpPr>
          <p:cNvPr id="5" name="Rectangle 4">
            <a:extLst>
              <a:ext uri="{FF2B5EF4-FFF2-40B4-BE49-F238E27FC236}">
                <a16:creationId xmlns:a16="http://schemas.microsoft.com/office/drawing/2014/main" id="{66734CFA-8081-4CF6-9020-FAF2983511A2}"/>
              </a:ext>
            </a:extLst>
          </p:cNvPr>
          <p:cNvSpPr/>
          <p:nvPr/>
        </p:nvSpPr>
        <p:spPr>
          <a:xfrm>
            <a:off x="0" y="2682305"/>
            <a:ext cx="12192000" cy="1200329"/>
          </a:xfrm>
          <a:prstGeom prst="rect">
            <a:avLst/>
          </a:prstGeom>
        </p:spPr>
        <p:txBody>
          <a:bodyPr wrap="square">
            <a:spAutoFit/>
          </a:bodyPr>
          <a:lstStyle/>
          <a:p>
            <a:pPr marL="342900" indent="-342900">
              <a:buFont typeface="Wingdings" panose="05000000000000000000" pitchFamily="2" charset="2"/>
              <a:buChar char="Ø"/>
            </a:pPr>
            <a:r>
              <a:rPr lang="en-US" sz="2400" dirty="0"/>
              <a:t>Two of the grand mysteries in physics are (1) why does the universe have particles with electric charge (what is it, really?) and (2) why does electric charge come in two types (and not, say, one type or three types). We just do not know.</a:t>
            </a:r>
            <a:endParaRPr lang="en-GB" sz="2400" dirty="0"/>
          </a:p>
        </p:txBody>
      </p:sp>
      <p:pic>
        <p:nvPicPr>
          <p:cNvPr id="6" name="Picture 5">
            <a:extLst>
              <a:ext uri="{FF2B5EF4-FFF2-40B4-BE49-F238E27FC236}">
                <a16:creationId xmlns:a16="http://schemas.microsoft.com/office/drawing/2014/main" id="{42190924-783E-4157-A9DF-0E74C8A8C078}"/>
              </a:ext>
            </a:extLst>
          </p:cNvPr>
          <p:cNvPicPr>
            <a:picLocks noChangeAspect="1"/>
          </p:cNvPicPr>
          <p:nvPr/>
        </p:nvPicPr>
        <p:blipFill>
          <a:blip r:embed="rId2"/>
          <a:stretch>
            <a:fillRect/>
          </a:stretch>
        </p:blipFill>
        <p:spPr>
          <a:xfrm>
            <a:off x="0" y="4613756"/>
            <a:ext cx="12192000" cy="1611411"/>
          </a:xfrm>
          <a:prstGeom prst="rect">
            <a:avLst/>
          </a:prstGeom>
        </p:spPr>
      </p:pic>
    </p:spTree>
    <p:extLst>
      <p:ext uri="{BB962C8B-B14F-4D97-AF65-F5344CB8AC3E}">
        <p14:creationId xmlns:p14="http://schemas.microsoft.com/office/powerpoint/2010/main" val="19037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1B0AEE-2641-455A-AEFC-A2B26BEBB908}"/>
              </a:ext>
            </a:extLst>
          </p:cNvPr>
          <p:cNvPicPr>
            <a:picLocks noChangeAspect="1"/>
          </p:cNvPicPr>
          <p:nvPr/>
        </p:nvPicPr>
        <p:blipFill>
          <a:blip r:embed="rId2"/>
          <a:stretch>
            <a:fillRect/>
          </a:stretch>
        </p:blipFill>
        <p:spPr>
          <a:xfrm>
            <a:off x="0" y="0"/>
            <a:ext cx="4462647" cy="544225"/>
          </a:xfrm>
          <a:prstGeom prst="rect">
            <a:avLst/>
          </a:prstGeom>
        </p:spPr>
      </p:pic>
      <p:sp>
        <p:nvSpPr>
          <p:cNvPr id="4" name="Rectangle 3">
            <a:extLst>
              <a:ext uri="{FF2B5EF4-FFF2-40B4-BE49-F238E27FC236}">
                <a16:creationId xmlns:a16="http://schemas.microsoft.com/office/drawing/2014/main" id="{9192D9A8-2956-4D38-B8F0-86A967823997}"/>
              </a:ext>
            </a:extLst>
          </p:cNvPr>
          <p:cNvSpPr/>
          <p:nvPr/>
        </p:nvSpPr>
        <p:spPr>
          <a:xfrm>
            <a:off x="0" y="544225"/>
            <a:ext cx="12192000" cy="34163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231F20"/>
                </a:solidFill>
                <a:effectLst/>
                <a:uLnTx/>
                <a:uFillTx/>
                <a:latin typeface="TimesTen-Roman"/>
                <a:ea typeface="+mn-ea"/>
                <a:cs typeface="+mn-cs"/>
              </a:rPr>
              <a:t>We can classify materials generally according to the ability of charge to move through them.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Conductors </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are materials through which charge can move rather freely; examples include metals (such as copper in common lamp wire), the human body, and tap water.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Nonconductors</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—also called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insulators</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—are materials through which charge cannot move freely; examples include rubber (such as the insulation on common lamp wire), plastic, glass, and chemically pure water.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Semiconductors </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are materials that are intermediate between conductors and insulators; examples include silicon and germanium in computer chips.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Superconductors </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are materials that are </a:t>
            </a:r>
            <a:r>
              <a:rPr kumimoji="0" lang="en-US" sz="2400" b="0" i="1" u="none" strike="noStrike" kern="1200" cap="none" spc="0" normalizeH="0" baseline="0" noProof="0" dirty="0">
                <a:ln>
                  <a:noFill/>
                </a:ln>
                <a:solidFill>
                  <a:srgbClr val="231F20"/>
                </a:solidFill>
                <a:effectLst/>
                <a:uLnTx/>
                <a:uFillTx/>
                <a:latin typeface="TimesTen-Italic"/>
                <a:ea typeface="+mn-ea"/>
                <a:cs typeface="+mn-cs"/>
              </a:rPr>
              <a:t>perfect </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conductors, allowing charge to move without </a:t>
            </a:r>
            <a:r>
              <a:rPr kumimoji="0" lang="en-US" sz="2400" b="0" i="1" u="none" strike="noStrike" kern="1200" cap="none" spc="0" normalizeH="0" baseline="0" noProof="0" dirty="0">
                <a:ln>
                  <a:noFill/>
                </a:ln>
                <a:solidFill>
                  <a:srgbClr val="231F20"/>
                </a:solidFill>
                <a:effectLst/>
                <a:uLnTx/>
                <a:uFillTx/>
                <a:latin typeface="TimesTen-Italic"/>
                <a:ea typeface="+mn-ea"/>
                <a:cs typeface="+mn-cs"/>
              </a:rPr>
              <a:t>any </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hindrance.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Diagram&#10;&#10;Description automatically generated">
            <a:extLst>
              <a:ext uri="{FF2B5EF4-FFF2-40B4-BE49-F238E27FC236}">
                <a16:creationId xmlns:a16="http://schemas.microsoft.com/office/drawing/2014/main" id="{3663B010-61EA-4117-838D-E62E95FCF033}"/>
              </a:ext>
            </a:extLst>
          </p:cNvPr>
          <p:cNvPicPr>
            <a:picLocks noChangeAspect="1"/>
          </p:cNvPicPr>
          <p:nvPr/>
        </p:nvPicPr>
        <p:blipFill rotWithShape="1">
          <a:blip r:embed="rId3">
            <a:extLst>
              <a:ext uri="{28A0092B-C50C-407E-A947-70E740481C1C}">
                <a14:useLocalDpi xmlns:a14="http://schemas.microsoft.com/office/drawing/2010/main" val="0"/>
              </a:ext>
            </a:extLst>
          </a:blip>
          <a:srcRect l="33998" b="25008"/>
          <a:stretch/>
        </p:blipFill>
        <p:spPr>
          <a:xfrm>
            <a:off x="3248394" y="3584632"/>
            <a:ext cx="8002262" cy="1873237"/>
          </a:xfrm>
          <a:prstGeom prst="rect">
            <a:avLst/>
          </a:prstGeom>
        </p:spPr>
      </p:pic>
      <p:pic>
        <p:nvPicPr>
          <p:cNvPr id="12" name="Picture 11">
            <a:extLst>
              <a:ext uri="{FF2B5EF4-FFF2-40B4-BE49-F238E27FC236}">
                <a16:creationId xmlns:a16="http://schemas.microsoft.com/office/drawing/2014/main" id="{C5251F2D-D2FB-4A87-BC52-9432D5A5B432}"/>
              </a:ext>
            </a:extLst>
          </p:cNvPr>
          <p:cNvPicPr>
            <a:picLocks noChangeAspect="1"/>
          </p:cNvPicPr>
          <p:nvPr/>
        </p:nvPicPr>
        <p:blipFill rotWithShape="1">
          <a:blip r:embed="rId4"/>
          <a:srcRect l="6673" t="5257" r="11956" b="13219"/>
          <a:stretch/>
        </p:blipFill>
        <p:spPr>
          <a:xfrm>
            <a:off x="80832" y="3954503"/>
            <a:ext cx="2904862" cy="2910301"/>
          </a:xfrm>
          <a:prstGeom prst="rect">
            <a:avLst/>
          </a:prstGeom>
        </p:spPr>
      </p:pic>
      <p:pic>
        <p:nvPicPr>
          <p:cNvPr id="13" name="Picture 12" descr="Diagram&#10;&#10;Description automatically generated">
            <a:extLst>
              <a:ext uri="{FF2B5EF4-FFF2-40B4-BE49-F238E27FC236}">
                <a16:creationId xmlns:a16="http://schemas.microsoft.com/office/drawing/2014/main" id="{882349EE-3054-454F-B0D7-129EE8BF1787}"/>
              </a:ext>
            </a:extLst>
          </p:cNvPr>
          <p:cNvPicPr>
            <a:picLocks noChangeAspect="1"/>
          </p:cNvPicPr>
          <p:nvPr/>
        </p:nvPicPr>
        <p:blipFill rotWithShape="1">
          <a:blip r:embed="rId3">
            <a:extLst>
              <a:ext uri="{28A0092B-C50C-407E-A947-70E740481C1C}">
                <a14:useLocalDpi xmlns:a14="http://schemas.microsoft.com/office/drawing/2010/main" val="0"/>
              </a:ext>
            </a:extLst>
          </a:blip>
          <a:srcRect r="68400" b="25008"/>
          <a:stretch/>
        </p:blipFill>
        <p:spPr>
          <a:xfrm>
            <a:off x="5001950" y="5469984"/>
            <a:ext cx="3451490" cy="1687581"/>
          </a:xfrm>
          <a:prstGeom prst="rect">
            <a:avLst/>
          </a:prstGeom>
        </p:spPr>
      </p:pic>
    </p:spTree>
    <p:extLst>
      <p:ext uri="{BB962C8B-B14F-4D97-AF65-F5344CB8AC3E}">
        <p14:creationId xmlns:p14="http://schemas.microsoft.com/office/powerpoint/2010/main" val="23220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3AB66A-913C-406A-946D-9180A9F1BFA0}"/>
              </a:ext>
            </a:extLst>
          </p:cNvPr>
          <p:cNvSpPr/>
          <p:nvPr/>
        </p:nvSpPr>
        <p:spPr>
          <a:xfrm>
            <a:off x="-1" y="0"/>
            <a:ext cx="12192001"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1" u="none" strike="noStrike" kern="1200" cap="none" spc="0" normalizeH="0" baseline="0" noProof="0" dirty="0">
                <a:ln>
                  <a:noFill/>
                </a:ln>
                <a:solidFill>
                  <a:srgbClr val="231F20"/>
                </a:solidFill>
                <a:effectLst/>
                <a:uLnTx/>
                <a:uFillTx/>
                <a:latin typeface="TimesTen-BoldItalic"/>
                <a:ea typeface="+mn-ea"/>
                <a:cs typeface="+mn-cs"/>
              </a:rPr>
              <a:t>Conducting Path.</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Always conductive objects tend to be  electrically neutral. Conductor objects eliminate the excess charges through dis-charging to ground to spread out it. </a:t>
            </a:r>
          </a:p>
        </p:txBody>
      </p:sp>
      <p:sp>
        <p:nvSpPr>
          <p:cNvPr id="7" name="Rectangle 6">
            <a:extLst>
              <a:ext uri="{FF2B5EF4-FFF2-40B4-BE49-F238E27FC236}">
                <a16:creationId xmlns:a16="http://schemas.microsoft.com/office/drawing/2014/main" id="{F30B9631-CC77-4A9E-A6A1-65F5DD6DE910}"/>
              </a:ext>
            </a:extLst>
          </p:cNvPr>
          <p:cNvSpPr/>
          <p:nvPr/>
        </p:nvSpPr>
        <p:spPr>
          <a:xfrm>
            <a:off x="0" y="830997"/>
            <a:ext cx="12192000"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1" u="none" strike="noStrike" kern="1200" cap="none" spc="0" normalizeH="0" baseline="0" noProof="0" dirty="0">
                <a:ln>
                  <a:noFill/>
                </a:ln>
                <a:solidFill>
                  <a:srgbClr val="231F20"/>
                </a:solidFill>
                <a:effectLst/>
                <a:uLnTx/>
                <a:uFillTx/>
                <a:latin typeface="TimesTen-BoldItalic"/>
                <a:ea typeface="+mn-ea"/>
                <a:cs typeface="+mn-cs"/>
              </a:rPr>
              <a:t>Charged Particles.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atoms of a conductor like copper come together to form the solid, some of their outermost (and so most loosely held) electrons become free to wander about within the solid, leaving behind positively charged atoms (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positive ions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We call the mobile electrons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conduction electrons.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There are few (if any) free electrons in a nonconductor.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48684FB-4AC7-477E-9021-14E00573B214}"/>
              </a:ext>
            </a:extLst>
          </p:cNvPr>
          <p:cNvGrpSpPr/>
          <p:nvPr/>
        </p:nvGrpSpPr>
        <p:grpSpPr>
          <a:xfrm>
            <a:off x="3182939" y="2400657"/>
            <a:ext cx="4824376" cy="4300667"/>
            <a:chOff x="3182939" y="2400657"/>
            <a:chExt cx="4824376" cy="4300667"/>
          </a:xfrm>
        </p:grpSpPr>
        <p:pic>
          <p:nvPicPr>
            <p:cNvPr id="10" name="Picture 9" descr="Chart, scatter chart&#10;&#10;Description automatically generated">
              <a:extLst>
                <a:ext uri="{FF2B5EF4-FFF2-40B4-BE49-F238E27FC236}">
                  <a16:creationId xmlns:a16="http://schemas.microsoft.com/office/drawing/2014/main" id="{6F1B35FE-A671-474D-8398-483DF285AACD}"/>
                </a:ext>
              </a:extLst>
            </p:cNvPr>
            <p:cNvPicPr>
              <a:picLocks noChangeAspect="1"/>
            </p:cNvPicPr>
            <p:nvPr/>
          </p:nvPicPr>
          <p:blipFill rotWithShape="1">
            <a:blip r:embed="rId2">
              <a:extLst>
                <a:ext uri="{28A0092B-C50C-407E-A947-70E740481C1C}">
                  <a14:useLocalDpi xmlns:a14="http://schemas.microsoft.com/office/drawing/2010/main" val="0"/>
                </a:ext>
              </a:extLst>
            </a:blip>
            <a:srcRect b="9521"/>
            <a:stretch/>
          </p:blipFill>
          <p:spPr>
            <a:xfrm>
              <a:off x="3182939" y="2400657"/>
              <a:ext cx="4824376" cy="4300667"/>
            </a:xfrm>
            <a:prstGeom prst="rect">
              <a:avLst/>
            </a:prstGeom>
          </p:spPr>
        </p:pic>
        <p:sp>
          <p:nvSpPr>
            <p:cNvPr id="11" name="Rectangle 10">
              <a:extLst>
                <a:ext uri="{FF2B5EF4-FFF2-40B4-BE49-F238E27FC236}">
                  <a16:creationId xmlns:a16="http://schemas.microsoft.com/office/drawing/2014/main" id="{6C31669B-F100-4D1F-8026-0DD3ABC7DD2E}"/>
                </a:ext>
              </a:extLst>
            </p:cNvPr>
            <p:cNvSpPr/>
            <p:nvPr/>
          </p:nvSpPr>
          <p:spPr>
            <a:xfrm>
              <a:off x="4870064" y="4506325"/>
              <a:ext cx="1338763" cy="43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6988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BC621-3774-408B-BFE9-DF4B524BD352}"/>
              </a:ext>
            </a:extLst>
          </p:cNvPr>
          <p:cNvSpPr/>
          <p:nvPr/>
        </p:nvSpPr>
        <p:spPr>
          <a:xfrm>
            <a:off x="0" y="126298"/>
            <a:ext cx="12192000"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1" i="1" u="none" strike="noStrike" kern="1200" cap="none" spc="0" normalizeH="0" baseline="0" noProof="0" dirty="0">
                <a:ln>
                  <a:noFill/>
                </a:ln>
                <a:solidFill>
                  <a:srgbClr val="231F20"/>
                </a:solidFill>
                <a:effectLst/>
                <a:uLnTx/>
                <a:uFillTx/>
                <a:latin typeface="TimesTen-BoldItalic"/>
                <a:ea typeface="+mn-ea"/>
                <a:cs typeface="+mn-cs"/>
              </a:rPr>
              <a:t>Induced Charge.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Note that only conduction electrons, with their negative charges, can move; positive ions are fixed in place. Thus, an object becomes positively charged only through the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removal of negative charges.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CECF5579-F4B3-485A-B3CB-EB1B5C00C7E8}"/>
              </a:ext>
            </a:extLst>
          </p:cNvPr>
          <p:cNvPicPr>
            <a:picLocks noChangeAspect="1"/>
          </p:cNvPicPr>
          <p:nvPr/>
        </p:nvPicPr>
        <p:blipFill>
          <a:blip r:embed="rId2"/>
          <a:stretch>
            <a:fillRect/>
          </a:stretch>
        </p:blipFill>
        <p:spPr>
          <a:xfrm>
            <a:off x="2369358" y="1326627"/>
            <a:ext cx="5601620" cy="4678748"/>
          </a:xfrm>
          <a:prstGeom prst="rect">
            <a:avLst/>
          </a:prstGeom>
        </p:spPr>
      </p:pic>
    </p:spTree>
    <p:extLst>
      <p:ext uri="{BB962C8B-B14F-4D97-AF65-F5344CB8AC3E}">
        <p14:creationId xmlns:p14="http://schemas.microsoft.com/office/powerpoint/2010/main" val="387797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Static Electricity</a:t>
            </a:r>
          </a:p>
        </p:txBody>
      </p:sp>
      <p:sp>
        <p:nvSpPr>
          <p:cNvPr id="3" name="Content Placeholder 2"/>
          <p:cNvSpPr>
            <a:spLocks noGrp="1"/>
          </p:cNvSpPr>
          <p:nvPr>
            <p:ph idx="1"/>
          </p:nvPr>
        </p:nvSpPr>
        <p:spPr/>
        <p:txBody>
          <a:bodyPr/>
          <a:lstStyle/>
          <a:p>
            <a:r>
              <a:rPr lang="en-US" b="1" dirty="0">
                <a:solidFill>
                  <a:srgbClr val="0070C0"/>
                </a:solidFill>
              </a:rPr>
              <a:t>Electrostatics</a:t>
            </a:r>
            <a:r>
              <a:rPr lang="en-US" dirty="0"/>
              <a:t>: is the study of charges at rest.</a:t>
            </a:r>
          </a:p>
          <a:p>
            <a:r>
              <a:rPr lang="en-US" dirty="0"/>
              <a:t>Static electricity originates from the build up of charges on the surface of an object.</a:t>
            </a:r>
          </a:p>
          <a:p>
            <a:r>
              <a:rPr lang="en-US" dirty="0"/>
              <a:t>The static charge doesn’t flow.</a:t>
            </a:r>
          </a:p>
          <a:p>
            <a:r>
              <a:rPr lang="en-US" dirty="0"/>
              <a:t>The static electricity is stored as potential energy.</a:t>
            </a:r>
          </a:p>
          <a:p>
            <a:endParaRPr lang="en-US" dirty="0"/>
          </a:p>
        </p:txBody>
      </p:sp>
      <p:pic>
        <p:nvPicPr>
          <p:cNvPr id="4" name="Picture 3"/>
          <p:cNvPicPr>
            <a:picLocks noChangeAspect="1"/>
          </p:cNvPicPr>
          <p:nvPr/>
        </p:nvPicPr>
        <p:blipFill>
          <a:blip r:embed="rId3"/>
          <a:stretch>
            <a:fillRect/>
          </a:stretch>
        </p:blipFill>
        <p:spPr>
          <a:xfrm>
            <a:off x="1255594" y="4393316"/>
            <a:ext cx="5545540" cy="2464684"/>
          </a:xfrm>
          <a:prstGeom prst="rect">
            <a:avLst/>
          </a:prstGeom>
        </p:spPr>
      </p:pic>
    </p:spTree>
    <p:extLst>
      <p:ext uri="{BB962C8B-B14F-4D97-AF65-F5344CB8AC3E}">
        <p14:creationId xmlns:p14="http://schemas.microsoft.com/office/powerpoint/2010/main" val="8227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Electrostatic charging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three ways of static charging (static electricity) are:</a:t>
            </a:r>
          </a:p>
          <a:p>
            <a:pPr marL="0" indent="0">
              <a:buNone/>
            </a:pPr>
            <a:endParaRPr lang="en-US" dirty="0"/>
          </a:p>
          <a:p>
            <a:r>
              <a:rPr lang="en-US" dirty="0"/>
              <a:t>1. </a:t>
            </a:r>
            <a:r>
              <a:rPr lang="en-US" b="1" dirty="0">
                <a:solidFill>
                  <a:srgbClr val="0070C0"/>
                </a:solidFill>
              </a:rPr>
              <a:t>Friction: </a:t>
            </a:r>
            <a:r>
              <a:rPr lang="en-US" dirty="0"/>
              <a:t>Rub two objects together to make one positive and the other negative. </a:t>
            </a:r>
          </a:p>
          <a:p>
            <a:pPr marL="0" indent="0">
              <a:buNone/>
            </a:pPr>
            <a:endParaRPr lang="en-US" dirty="0"/>
          </a:p>
          <a:p>
            <a:r>
              <a:rPr lang="en-US" dirty="0"/>
              <a:t>2. </a:t>
            </a:r>
            <a:r>
              <a:rPr lang="en-US" b="1" dirty="0">
                <a:solidFill>
                  <a:srgbClr val="0070C0"/>
                </a:solidFill>
              </a:rPr>
              <a:t>Conduction:</a:t>
            </a:r>
            <a:r>
              <a:rPr lang="en-US" dirty="0"/>
              <a:t> Touch a charged object to another object to get the same charge on each one.</a:t>
            </a:r>
          </a:p>
          <a:p>
            <a:endParaRPr lang="en-US" dirty="0"/>
          </a:p>
          <a:p>
            <a:r>
              <a:rPr lang="en-US" dirty="0"/>
              <a:t>3. </a:t>
            </a:r>
            <a:r>
              <a:rPr lang="en-US" b="1" dirty="0">
                <a:solidFill>
                  <a:srgbClr val="0070C0"/>
                </a:solidFill>
              </a:rPr>
              <a:t>Induction: </a:t>
            </a:r>
            <a:r>
              <a:rPr lang="en-US" dirty="0"/>
              <a:t>Bring a charged object close to a neutral one to get the opposite charge on the neutral one.</a:t>
            </a:r>
          </a:p>
          <a:p>
            <a:endParaRPr lang="en-US" dirty="0"/>
          </a:p>
        </p:txBody>
      </p:sp>
    </p:spTree>
    <p:extLst>
      <p:ext uri="{BB962C8B-B14F-4D97-AF65-F5344CB8AC3E}">
        <p14:creationId xmlns:p14="http://schemas.microsoft.com/office/powerpoint/2010/main" val="291318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Charging by Friction</a:t>
            </a:r>
          </a:p>
        </p:txBody>
      </p:sp>
      <p:sp>
        <p:nvSpPr>
          <p:cNvPr id="3" name="Content Placeholder 2"/>
          <p:cNvSpPr>
            <a:spLocks noGrp="1"/>
          </p:cNvSpPr>
          <p:nvPr>
            <p:ph idx="1"/>
          </p:nvPr>
        </p:nvSpPr>
        <p:spPr/>
        <p:txBody>
          <a:bodyPr/>
          <a:lstStyle/>
          <a:p>
            <a:pPr marL="0" indent="0">
              <a:buNone/>
            </a:pPr>
            <a:r>
              <a:rPr lang="en-US" dirty="0"/>
              <a:t> </a:t>
            </a:r>
          </a:p>
          <a:p>
            <a:endParaRPr lang="en-US" dirty="0"/>
          </a:p>
        </p:txBody>
      </p:sp>
      <p:pic>
        <p:nvPicPr>
          <p:cNvPr id="5" name="Picture 4"/>
          <p:cNvPicPr>
            <a:picLocks noChangeAspect="1"/>
          </p:cNvPicPr>
          <p:nvPr/>
        </p:nvPicPr>
        <p:blipFill>
          <a:blip r:embed="rId3"/>
          <a:stretch>
            <a:fillRect/>
          </a:stretch>
        </p:blipFill>
        <p:spPr>
          <a:xfrm>
            <a:off x="591403" y="2338882"/>
            <a:ext cx="6014113" cy="3993110"/>
          </a:xfrm>
          <a:prstGeom prst="rect">
            <a:avLst/>
          </a:prstGeom>
        </p:spPr>
      </p:pic>
      <p:pic>
        <p:nvPicPr>
          <p:cNvPr id="8" name="Picture 7"/>
          <p:cNvPicPr>
            <a:picLocks noChangeAspect="1"/>
          </p:cNvPicPr>
          <p:nvPr/>
        </p:nvPicPr>
        <p:blipFill>
          <a:blip r:embed="rId4"/>
          <a:stretch>
            <a:fillRect/>
          </a:stretch>
        </p:blipFill>
        <p:spPr>
          <a:xfrm>
            <a:off x="7786899" y="359631"/>
            <a:ext cx="3566901" cy="6055437"/>
          </a:xfrm>
          <a:prstGeom prst="rect">
            <a:avLst/>
          </a:prstGeom>
        </p:spPr>
      </p:pic>
    </p:spTree>
    <p:extLst>
      <p:ext uri="{BB962C8B-B14F-4D97-AF65-F5344CB8AC3E}">
        <p14:creationId xmlns:p14="http://schemas.microsoft.com/office/powerpoint/2010/main" val="277645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Charging by Conduction</a:t>
            </a:r>
          </a:p>
        </p:txBody>
      </p:sp>
      <p:pic>
        <p:nvPicPr>
          <p:cNvPr id="4" name="Content Placeholder 3"/>
          <p:cNvPicPr>
            <a:picLocks noGrp="1" noChangeAspect="1"/>
          </p:cNvPicPr>
          <p:nvPr>
            <p:ph idx="1"/>
          </p:nvPr>
        </p:nvPicPr>
        <p:blipFill>
          <a:blip r:embed="rId2"/>
          <a:stretch>
            <a:fillRect/>
          </a:stretch>
        </p:blipFill>
        <p:spPr>
          <a:xfrm>
            <a:off x="326408" y="2059669"/>
            <a:ext cx="7754975" cy="2908115"/>
          </a:xfrm>
          <a:prstGeom prst="rect">
            <a:avLst/>
          </a:prstGeom>
        </p:spPr>
      </p:pic>
      <p:pic>
        <p:nvPicPr>
          <p:cNvPr id="6" name="Picture 5"/>
          <p:cNvPicPr>
            <a:picLocks noChangeAspect="1"/>
          </p:cNvPicPr>
          <p:nvPr/>
        </p:nvPicPr>
        <p:blipFill>
          <a:blip r:embed="rId3"/>
          <a:stretch>
            <a:fillRect/>
          </a:stretch>
        </p:blipFill>
        <p:spPr>
          <a:xfrm>
            <a:off x="8213831" y="353201"/>
            <a:ext cx="3494811" cy="3160525"/>
          </a:xfrm>
          <a:prstGeom prst="rect">
            <a:avLst/>
          </a:prstGeom>
        </p:spPr>
      </p:pic>
      <p:pic>
        <p:nvPicPr>
          <p:cNvPr id="3" name="Picture 2"/>
          <p:cNvPicPr>
            <a:picLocks noChangeAspect="1"/>
          </p:cNvPicPr>
          <p:nvPr/>
        </p:nvPicPr>
        <p:blipFill>
          <a:blip r:embed="rId4"/>
          <a:stretch>
            <a:fillRect/>
          </a:stretch>
        </p:blipFill>
        <p:spPr>
          <a:xfrm>
            <a:off x="9323695" y="3798605"/>
            <a:ext cx="2193878" cy="2925170"/>
          </a:xfrm>
          <a:prstGeom prst="rect">
            <a:avLst/>
          </a:prstGeom>
        </p:spPr>
      </p:pic>
    </p:spTree>
    <p:extLst>
      <p:ext uri="{BB962C8B-B14F-4D97-AF65-F5344CB8AC3E}">
        <p14:creationId xmlns:p14="http://schemas.microsoft.com/office/powerpoint/2010/main" val="213924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Charging by Induction</a:t>
            </a:r>
          </a:p>
        </p:txBody>
      </p:sp>
      <p:sp>
        <p:nvSpPr>
          <p:cNvPr id="3" name="Content Placeholder 2"/>
          <p:cNvSpPr>
            <a:spLocks noGrp="1"/>
          </p:cNvSpPr>
          <p:nvPr>
            <p:ph idx="1"/>
          </p:nvPr>
        </p:nvSpPr>
        <p:spPr/>
        <p:txBody>
          <a:bodyPr/>
          <a:lstStyle/>
          <a:p>
            <a:endParaRPr lang="en-US" dirty="0">
              <a:solidFill>
                <a:srgbClr val="000000"/>
              </a:solidFill>
              <a:latin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3"/>
          <a:stretch>
            <a:fillRect/>
          </a:stretch>
        </p:blipFill>
        <p:spPr>
          <a:xfrm>
            <a:off x="500135" y="2126966"/>
            <a:ext cx="4490374" cy="4282898"/>
          </a:xfrm>
          <a:prstGeom prst="rect">
            <a:avLst/>
          </a:prstGeom>
        </p:spPr>
      </p:pic>
      <p:pic>
        <p:nvPicPr>
          <p:cNvPr id="8" name="Picture 7"/>
          <p:cNvPicPr>
            <a:picLocks noChangeAspect="1"/>
          </p:cNvPicPr>
          <p:nvPr/>
        </p:nvPicPr>
        <p:blipFill>
          <a:blip r:embed="rId4"/>
          <a:stretch>
            <a:fillRect/>
          </a:stretch>
        </p:blipFill>
        <p:spPr>
          <a:xfrm>
            <a:off x="8470994" y="127306"/>
            <a:ext cx="3220871" cy="2388881"/>
          </a:xfrm>
          <a:prstGeom prst="rect">
            <a:avLst/>
          </a:prstGeom>
        </p:spPr>
      </p:pic>
      <p:pic>
        <p:nvPicPr>
          <p:cNvPr id="9" name="Picture 8"/>
          <p:cNvPicPr>
            <a:picLocks noChangeAspect="1"/>
          </p:cNvPicPr>
          <p:nvPr/>
        </p:nvPicPr>
        <p:blipFill>
          <a:blip r:embed="rId5"/>
          <a:stretch>
            <a:fillRect/>
          </a:stretch>
        </p:blipFill>
        <p:spPr>
          <a:xfrm>
            <a:off x="5894697" y="3060228"/>
            <a:ext cx="5459103" cy="3582536"/>
          </a:xfrm>
          <a:prstGeom prst="rect">
            <a:avLst/>
          </a:prstGeom>
        </p:spPr>
      </p:pic>
    </p:spTree>
    <p:extLst>
      <p:ext uri="{BB962C8B-B14F-4D97-AF65-F5344CB8AC3E}">
        <p14:creationId xmlns:p14="http://schemas.microsoft.com/office/powerpoint/2010/main" val="84527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Homework #1</a:t>
            </a:r>
          </a:p>
        </p:txBody>
      </p:sp>
      <p:sp>
        <p:nvSpPr>
          <p:cNvPr id="3" name="Content Placeholder 2"/>
          <p:cNvSpPr>
            <a:spLocks noGrp="1"/>
          </p:cNvSpPr>
          <p:nvPr>
            <p:ph idx="1"/>
          </p:nvPr>
        </p:nvSpPr>
        <p:spPr/>
        <p:txBody>
          <a:bodyPr/>
          <a:lstStyle/>
          <a:p>
            <a:r>
              <a:rPr lang="en-US" dirty="0"/>
              <a:t>Please try some of the previous examples at home to see if you can charge an object.</a:t>
            </a:r>
          </a:p>
        </p:txBody>
      </p:sp>
    </p:spTree>
    <p:extLst>
      <p:ext uri="{BB962C8B-B14F-4D97-AF65-F5344CB8AC3E}">
        <p14:creationId xmlns:p14="http://schemas.microsoft.com/office/powerpoint/2010/main" val="118092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solidFill>
                  <a:srgbClr val="FF0000"/>
                </a:solidFill>
              </a:rPr>
              <a:t>Four Fundamental Forces of Nature</a:t>
            </a:r>
          </a:p>
        </p:txBody>
      </p:sp>
      <p:pic>
        <p:nvPicPr>
          <p:cNvPr id="4" name="Content Placeholder 3"/>
          <p:cNvPicPr>
            <a:picLocks noGrp="1" noChangeAspect="1"/>
          </p:cNvPicPr>
          <p:nvPr>
            <p:ph idx="1"/>
          </p:nvPr>
        </p:nvPicPr>
        <p:blipFill>
          <a:blip r:embed="rId3"/>
          <a:stretch>
            <a:fillRect/>
          </a:stretch>
        </p:blipFill>
        <p:spPr>
          <a:xfrm>
            <a:off x="6145051" y="1834771"/>
            <a:ext cx="6006006" cy="4004004"/>
          </a:xfrm>
          <a:prstGeom prst="rect">
            <a:avLst/>
          </a:prstGeom>
        </p:spPr>
      </p:pic>
      <p:pic>
        <p:nvPicPr>
          <p:cNvPr id="5" name="Picture 4"/>
          <p:cNvPicPr>
            <a:picLocks noChangeAspect="1"/>
          </p:cNvPicPr>
          <p:nvPr/>
        </p:nvPicPr>
        <p:blipFill>
          <a:blip r:embed="rId4"/>
          <a:stretch>
            <a:fillRect/>
          </a:stretch>
        </p:blipFill>
        <p:spPr>
          <a:xfrm>
            <a:off x="88000" y="1834771"/>
            <a:ext cx="5930662" cy="4004004"/>
          </a:xfrm>
          <a:prstGeom prst="rect">
            <a:avLst/>
          </a:prstGeom>
        </p:spPr>
      </p:pic>
      <p:sp>
        <p:nvSpPr>
          <p:cNvPr id="6" name="Down Arrow 5"/>
          <p:cNvSpPr/>
          <p:nvPr/>
        </p:nvSpPr>
        <p:spPr>
          <a:xfrm>
            <a:off x="10440537" y="992058"/>
            <a:ext cx="1064526" cy="128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0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Electric Force</a:t>
            </a:r>
          </a:p>
        </p:txBody>
      </p:sp>
      <p:pic>
        <p:nvPicPr>
          <p:cNvPr id="5" name="Picture 4"/>
          <p:cNvPicPr>
            <a:picLocks noChangeAspect="1"/>
          </p:cNvPicPr>
          <p:nvPr/>
        </p:nvPicPr>
        <p:blipFill>
          <a:blip r:embed="rId2"/>
          <a:stretch>
            <a:fillRect/>
          </a:stretch>
        </p:blipFill>
        <p:spPr>
          <a:xfrm>
            <a:off x="6769290" y="1540188"/>
            <a:ext cx="4789227" cy="2136202"/>
          </a:xfrm>
          <a:prstGeom prst="rect">
            <a:avLst/>
          </a:prstGeom>
        </p:spPr>
      </p:pic>
      <p:pic>
        <p:nvPicPr>
          <p:cNvPr id="6" name="Picture 5"/>
          <p:cNvPicPr>
            <a:picLocks noChangeAspect="1"/>
          </p:cNvPicPr>
          <p:nvPr/>
        </p:nvPicPr>
        <p:blipFill>
          <a:blip r:embed="rId3"/>
          <a:stretch>
            <a:fillRect/>
          </a:stretch>
        </p:blipFill>
        <p:spPr>
          <a:xfrm>
            <a:off x="6769290" y="3911583"/>
            <a:ext cx="5047835" cy="2221047"/>
          </a:xfrm>
          <a:prstGeom prst="rect">
            <a:avLst/>
          </a:prstGeom>
        </p:spPr>
      </p:pic>
      <p:pic>
        <p:nvPicPr>
          <p:cNvPr id="7" name="Picture 6"/>
          <p:cNvPicPr>
            <a:picLocks noChangeAspect="1"/>
          </p:cNvPicPr>
          <p:nvPr/>
        </p:nvPicPr>
        <p:blipFill>
          <a:blip r:embed="rId4"/>
          <a:stretch>
            <a:fillRect/>
          </a:stretch>
        </p:blipFill>
        <p:spPr>
          <a:xfrm>
            <a:off x="701722" y="2024801"/>
            <a:ext cx="5931090" cy="4107829"/>
          </a:xfrm>
          <a:prstGeom prst="rect">
            <a:avLst/>
          </a:prstGeom>
        </p:spPr>
      </p:pic>
    </p:spTree>
    <p:extLst>
      <p:ext uri="{BB962C8B-B14F-4D97-AF65-F5344CB8AC3E}">
        <p14:creationId xmlns:p14="http://schemas.microsoft.com/office/powerpoint/2010/main" val="116751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70C0"/>
                </a:solidFill>
              </a:rPr>
              <a:t>Relationship between the strength of the electrostatic forces of two charged particles and the distances between them.</a:t>
            </a:r>
          </a:p>
        </p:txBody>
      </p:sp>
      <p:pic>
        <p:nvPicPr>
          <p:cNvPr id="4" name="Content Placeholder 3"/>
          <p:cNvPicPr>
            <a:picLocks noGrp="1" noChangeAspect="1"/>
          </p:cNvPicPr>
          <p:nvPr>
            <p:ph idx="1"/>
          </p:nvPr>
        </p:nvPicPr>
        <p:blipFill>
          <a:blip r:embed="rId2"/>
          <a:stretch>
            <a:fillRect/>
          </a:stretch>
        </p:blipFill>
        <p:spPr>
          <a:xfrm>
            <a:off x="4982665" y="1761034"/>
            <a:ext cx="6371135" cy="4778351"/>
          </a:xfrm>
          <a:prstGeom prst="rect">
            <a:avLst/>
          </a:prstGeom>
        </p:spPr>
      </p:pic>
      <p:sp>
        <p:nvSpPr>
          <p:cNvPr id="5" name="TextBox 4"/>
          <p:cNvSpPr txBox="1"/>
          <p:nvPr/>
        </p:nvSpPr>
        <p:spPr>
          <a:xfrm>
            <a:off x="838200" y="2088107"/>
            <a:ext cx="3542731" cy="1569660"/>
          </a:xfrm>
          <a:prstGeom prst="rect">
            <a:avLst/>
          </a:prstGeom>
          <a:noFill/>
        </p:spPr>
        <p:txBody>
          <a:bodyPr wrap="square" rtlCol="0">
            <a:spAutoFit/>
          </a:bodyPr>
          <a:lstStyle/>
          <a:p>
            <a:r>
              <a:rPr lang="en-US" sz="3200" b="1" dirty="0"/>
              <a:t>Inverse square law </a:t>
            </a:r>
          </a:p>
          <a:p>
            <a:endParaRPr lang="en-US" sz="3200" b="1" dirty="0"/>
          </a:p>
          <a:p>
            <a:r>
              <a:rPr lang="en-US" sz="3200" b="1" dirty="0"/>
              <a:t>F </a:t>
            </a:r>
            <a:r>
              <a:rPr lang="el-GR" sz="3200" b="1" dirty="0"/>
              <a:t>α</a:t>
            </a:r>
            <a:r>
              <a:rPr lang="en-US" sz="3200" b="1" dirty="0"/>
              <a:t> 1/r^2</a:t>
            </a:r>
          </a:p>
        </p:txBody>
      </p:sp>
    </p:spTree>
    <p:extLst>
      <p:ext uri="{BB962C8B-B14F-4D97-AF65-F5344CB8AC3E}">
        <p14:creationId xmlns:p14="http://schemas.microsoft.com/office/powerpoint/2010/main" val="28862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Coulomb’s Law</a:t>
            </a:r>
            <a:endParaRPr lang="en-US" dirty="0"/>
          </a:p>
        </p:txBody>
      </p:sp>
      <p:sp>
        <p:nvSpPr>
          <p:cNvPr id="3" name="Content Placeholder 2"/>
          <p:cNvSpPr>
            <a:spLocks noGrp="1"/>
          </p:cNvSpPr>
          <p:nvPr>
            <p:ph idx="1"/>
          </p:nvPr>
        </p:nvSpPr>
        <p:spPr/>
        <p:txBody>
          <a:bodyPr/>
          <a:lstStyle/>
          <a:p>
            <a:r>
              <a:rPr lang="en-US" b="1" dirty="0"/>
              <a:t>Coulomb's law</a:t>
            </a:r>
            <a:r>
              <a:rPr lang="en-US" dirty="0"/>
              <a:t>, or </a:t>
            </a:r>
            <a:r>
              <a:rPr lang="en-US" b="1" dirty="0"/>
              <a:t>Coulomb's</a:t>
            </a:r>
            <a:r>
              <a:rPr lang="en-US" dirty="0"/>
              <a:t> inverse-square </a:t>
            </a:r>
            <a:r>
              <a:rPr lang="en-US" b="1" dirty="0"/>
              <a:t>law</a:t>
            </a:r>
            <a:r>
              <a:rPr lang="en-US" dirty="0"/>
              <a:t>, is a </a:t>
            </a:r>
            <a:r>
              <a:rPr lang="en-US" b="1" dirty="0"/>
              <a:t>law</a:t>
            </a:r>
            <a:r>
              <a:rPr lang="en-US" dirty="0"/>
              <a:t> of physics describing the electrostatic interaction between electrically charged particles. </a:t>
            </a:r>
          </a:p>
          <a:p>
            <a:r>
              <a:rPr lang="en-US" dirty="0"/>
              <a:t>The </a:t>
            </a:r>
            <a:r>
              <a:rPr lang="en-US" b="1" dirty="0"/>
              <a:t>law</a:t>
            </a:r>
            <a:r>
              <a:rPr lang="en-US" dirty="0"/>
              <a:t> was first published in 1785 by French physicist Charles Augustin de </a:t>
            </a:r>
            <a:r>
              <a:rPr lang="en-US" b="1" dirty="0"/>
              <a:t>Coulomb</a:t>
            </a:r>
            <a:r>
              <a:rPr lang="en-US" dirty="0"/>
              <a:t> and was essential to the development of the theory of electromagnetism.</a:t>
            </a:r>
          </a:p>
          <a:p>
            <a:endParaRPr lang="en-US" dirty="0"/>
          </a:p>
        </p:txBody>
      </p:sp>
    </p:spTree>
    <p:extLst>
      <p:ext uri="{BB962C8B-B14F-4D97-AF65-F5344CB8AC3E}">
        <p14:creationId xmlns:p14="http://schemas.microsoft.com/office/powerpoint/2010/main" val="359965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C32CF-A2B5-4525-A511-893F10C07599}"/>
              </a:ext>
            </a:extLst>
          </p:cNvPr>
          <p:cNvPicPr>
            <a:picLocks noChangeAspect="1"/>
          </p:cNvPicPr>
          <p:nvPr/>
        </p:nvPicPr>
        <p:blipFill>
          <a:blip r:embed="rId2"/>
          <a:stretch>
            <a:fillRect/>
          </a:stretch>
        </p:blipFill>
        <p:spPr>
          <a:xfrm>
            <a:off x="0" y="0"/>
            <a:ext cx="2591642" cy="587579"/>
          </a:xfrm>
          <a:prstGeom prst="rect">
            <a:avLst/>
          </a:prstGeom>
        </p:spPr>
      </p:pic>
      <p:sp>
        <p:nvSpPr>
          <p:cNvPr id="3" name="Rectangle 2">
            <a:extLst>
              <a:ext uri="{FF2B5EF4-FFF2-40B4-BE49-F238E27FC236}">
                <a16:creationId xmlns:a16="http://schemas.microsoft.com/office/drawing/2014/main" id="{62F20174-6AB2-4704-8201-5D01731A0728}"/>
              </a:ext>
            </a:extLst>
          </p:cNvPr>
          <p:cNvSpPr/>
          <p:nvPr/>
        </p:nvSpPr>
        <p:spPr>
          <a:xfrm>
            <a:off x="0" y="587579"/>
            <a:ext cx="7132820" cy="19389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Coulomb’s law of electrostatic force (or electric force) between charged particles. The term electrostatic is used to emphasize that, relative to each other, the charges are either stationary or moving only very slowly.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FDC3F01-30FD-4E1E-A465-F7B04C374978}"/>
              </a:ext>
            </a:extLst>
          </p:cNvPr>
          <p:cNvSpPr/>
          <p:nvPr/>
        </p:nvSpPr>
        <p:spPr>
          <a:xfrm>
            <a:off x="0" y="3053766"/>
            <a:ext cx="6334298"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equation works for only charged particles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3CC9494-DE0A-434B-8739-348A51CE472F}"/>
              </a:ext>
            </a:extLst>
          </p:cNvPr>
          <p:cNvSpPr/>
          <p:nvPr/>
        </p:nvSpPr>
        <p:spPr>
          <a:xfrm>
            <a:off x="0" y="4042626"/>
            <a:ext cx="7278153"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231F20"/>
                </a:solidFill>
                <a:effectLst/>
                <a:uLnTx/>
                <a:uFillTx/>
                <a:latin typeface="TimesTen-Roman"/>
                <a:ea typeface="+mn-ea"/>
                <a:cs typeface="+mn-cs"/>
              </a:rPr>
              <a:t>If two charged particles are brought near each other, they each exert an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electrostatic force </a:t>
            </a:r>
            <a:r>
              <a:rPr kumimoji="0" lang="en-US" sz="2400" b="0" i="0" u="none" strike="noStrike" kern="1200" cap="none" spc="0" normalizeH="0" baseline="0" noProof="0" dirty="0">
                <a:ln>
                  <a:noFill/>
                </a:ln>
                <a:solidFill>
                  <a:srgbClr val="231F20"/>
                </a:solidFill>
                <a:effectLst/>
                <a:uLnTx/>
                <a:uFillTx/>
                <a:latin typeface="TimesTen-Roman"/>
                <a:ea typeface="+mn-ea"/>
                <a:cs typeface="+mn-cs"/>
              </a:rPr>
              <a:t>on the other. The direction of the force vectors depends on the signs of the charges.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If both hold same sign, it will be repelling force. However, if both hold different sign, it will be attractive force.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546C28C-F80B-4C00-BCDB-C69A090DBE18}"/>
              </a:ext>
            </a:extLst>
          </p:cNvPr>
          <p:cNvPicPr>
            <a:picLocks noChangeAspect="1"/>
          </p:cNvPicPr>
          <p:nvPr/>
        </p:nvPicPr>
        <p:blipFill>
          <a:blip r:embed="rId3"/>
          <a:stretch>
            <a:fillRect/>
          </a:stretch>
        </p:blipFill>
        <p:spPr>
          <a:xfrm>
            <a:off x="7132820" y="0"/>
            <a:ext cx="5059180" cy="6858000"/>
          </a:xfrm>
          <a:prstGeom prst="rect">
            <a:avLst/>
          </a:prstGeom>
        </p:spPr>
      </p:pic>
    </p:spTree>
    <p:extLst>
      <p:ext uri="{BB962C8B-B14F-4D97-AF65-F5344CB8AC3E}">
        <p14:creationId xmlns:p14="http://schemas.microsoft.com/office/powerpoint/2010/main" val="13493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627D4-00B3-484E-8F2F-FB08D7FEFCB4}"/>
              </a:ext>
            </a:extLst>
          </p:cNvPr>
          <p:cNvSpPr/>
          <p:nvPr/>
        </p:nvSpPr>
        <p:spPr>
          <a:xfrm>
            <a:off x="0" y="0"/>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31F20"/>
                </a:solidFill>
                <a:effectLst/>
                <a:uLnTx/>
                <a:uFillTx/>
                <a:latin typeface="TimesTen-Roman"/>
                <a:ea typeface="+mn-ea"/>
                <a:cs typeface="+mn-cs"/>
              </a:rPr>
              <a:t>The Coulomb’s law equation in vector form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4E49044-C81B-4243-AEE0-A98A6AE8560B}"/>
              </a:ext>
            </a:extLst>
          </p:cNvPr>
          <p:cNvPicPr>
            <a:picLocks noChangeAspect="1"/>
          </p:cNvPicPr>
          <p:nvPr/>
        </p:nvPicPr>
        <p:blipFill>
          <a:blip r:embed="rId2"/>
          <a:stretch>
            <a:fillRect/>
          </a:stretch>
        </p:blipFill>
        <p:spPr>
          <a:xfrm>
            <a:off x="1347787" y="769268"/>
            <a:ext cx="4748213" cy="845836"/>
          </a:xfrm>
          <a:prstGeom prst="rect">
            <a:avLst/>
          </a:prstGeom>
        </p:spPr>
      </p:pic>
      <p:pic>
        <p:nvPicPr>
          <p:cNvPr id="4" name="Picture 3">
            <a:extLst>
              <a:ext uri="{FF2B5EF4-FFF2-40B4-BE49-F238E27FC236}">
                <a16:creationId xmlns:a16="http://schemas.microsoft.com/office/drawing/2014/main" id="{A74FECA9-0F59-4E87-8FB3-5A212575A31A}"/>
              </a:ext>
            </a:extLst>
          </p:cNvPr>
          <p:cNvPicPr>
            <a:picLocks noChangeAspect="1"/>
          </p:cNvPicPr>
          <p:nvPr/>
        </p:nvPicPr>
        <p:blipFill>
          <a:blip r:embed="rId3"/>
          <a:stretch>
            <a:fillRect/>
          </a:stretch>
        </p:blipFill>
        <p:spPr>
          <a:xfrm>
            <a:off x="7967821" y="0"/>
            <a:ext cx="4224179" cy="1538536"/>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8BE8052-2F95-4107-BB33-F8C0E9CC00C0}"/>
                  </a:ext>
                </a:extLst>
              </p:cNvPr>
              <p:cNvSpPr/>
              <p:nvPr/>
            </p:nvSpPr>
            <p:spPr>
              <a:xfrm>
                <a:off x="0" y="1841611"/>
                <a:ext cx="12192000"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particle 1 has charge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particle 2 has charge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Let’s also focus on particle 1 and write the force acting on it in terms of a unit vector that points </a:t>
                </a:r>
                <a14:m>
                  <m:oMath xmlns:m="http://schemas.openxmlformats.org/officeDocument/2006/math">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along a radial axis extending through the two particles, radially away from particle 2.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a:extLst>
                  <a:ext uri="{FF2B5EF4-FFF2-40B4-BE49-F238E27FC236}">
                    <a16:creationId xmlns:a16="http://schemas.microsoft.com/office/drawing/2014/main" id="{F8BE8052-2F95-4107-BB33-F8C0E9CC00C0}"/>
                  </a:ext>
                </a:extLst>
              </p:cNvPr>
              <p:cNvSpPr>
                <a:spLocks noRot="1" noChangeAspect="1" noMove="1" noResize="1" noEditPoints="1" noAdjustHandles="1" noChangeArrowheads="1" noChangeShapeType="1" noTextEdit="1"/>
              </p:cNvSpPr>
              <p:nvPr/>
            </p:nvSpPr>
            <p:spPr>
              <a:xfrm>
                <a:off x="0" y="1841611"/>
                <a:ext cx="12192000" cy="1200329"/>
              </a:xfrm>
              <a:prstGeom prst="rect">
                <a:avLst/>
              </a:prstGeom>
              <a:blipFill>
                <a:blip r:embed="rId4"/>
                <a:stretch>
                  <a:fillRect l="-650" t="-4061" r="-350" b="-1066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75A1EFE-7123-4049-AF05-D39C826C5C85}"/>
                  </a:ext>
                </a:extLst>
              </p:cNvPr>
              <p:cNvSpPr/>
              <p:nvPr/>
            </p:nvSpPr>
            <p:spPr>
              <a:xfrm>
                <a:off x="0" y="3078478"/>
                <a:ext cx="12192000"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the separation between the particles and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𝑘</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a positive constant called the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𝑒𝑙𝑒𝑐𝑡𝑟𝑜𝑠𝑡𝑎𝑡𝑖𝑐</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𝑐𝑜𝑛𝑠𝑡𝑎𝑛𝑡</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 the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𝐶𝑜𝑢𝑙𝑜𝑚𝑏</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𝑐𝑜𝑛𝑠𝑡𝑎𝑛𝑡</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is particle charge and its unit is </a:t>
                </a:r>
                <a14:m>
                  <m:oMath xmlns:m="http://schemas.openxmlformats.org/officeDocument/2006/math">
                    <m:r>
                      <a:rPr kumimoji="0" lang="pt-BR"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1 </m:t>
                    </m:r>
                    <m:r>
                      <a:rPr kumimoji="0" lang="pt-BR"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𝐶</m:t>
                    </m:r>
                    <m:r>
                      <a:rPr kumimoji="0" lang="pt-BR"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(1 </m:t>
                    </m:r>
                    <m:r>
                      <a:rPr kumimoji="0" lang="pt-BR"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𝐴</m:t>
                    </m:r>
                    <m:r>
                      <a:rPr kumimoji="0" lang="pt-BR"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 </m:t>
                    </m:r>
                    <m:r>
                      <a:rPr kumimoji="0" lang="pt-BR"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𝑠</m:t>
                    </m:r>
                    <m:r>
                      <a:rPr kumimoji="0" lang="pt-BR"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oMath>
                </a14:m>
                <a:r>
                  <a:rPr kumimoji="0" lang="pt-BR"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Rectangle 5">
                <a:extLst>
                  <a:ext uri="{FF2B5EF4-FFF2-40B4-BE49-F238E27FC236}">
                    <a16:creationId xmlns:a16="http://schemas.microsoft.com/office/drawing/2014/main" id="{075A1EFE-7123-4049-AF05-D39C826C5C85}"/>
                  </a:ext>
                </a:extLst>
              </p:cNvPr>
              <p:cNvSpPr>
                <a:spLocks noRot="1" noChangeAspect="1" noMove="1" noResize="1" noEditPoints="1" noAdjustHandles="1" noChangeArrowheads="1" noChangeShapeType="1" noTextEdit="1"/>
              </p:cNvSpPr>
              <p:nvPr/>
            </p:nvSpPr>
            <p:spPr>
              <a:xfrm>
                <a:off x="0" y="3078478"/>
                <a:ext cx="12192000" cy="1200329"/>
              </a:xfrm>
              <a:prstGeom prst="rect">
                <a:avLst/>
              </a:prstGeom>
              <a:blipFill>
                <a:blip r:embed="rId5"/>
                <a:stretch>
                  <a:fillRect l="-650" t="-4061" b="-10660"/>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5F048D32-CFE7-4BB8-8712-995AA807B8DC}"/>
              </a:ext>
            </a:extLst>
          </p:cNvPr>
          <p:cNvGrpSpPr/>
          <p:nvPr/>
        </p:nvGrpSpPr>
        <p:grpSpPr>
          <a:xfrm>
            <a:off x="0" y="4507317"/>
            <a:ext cx="5866979" cy="1793951"/>
            <a:chOff x="0" y="4507317"/>
            <a:chExt cx="5866979" cy="1793951"/>
          </a:xfrm>
        </p:grpSpPr>
        <p:sp>
          <p:nvSpPr>
            <p:cNvPr id="7" name="Rectangle 6">
              <a:extLst>
                <a:ext uri="{FF2B5EF4-FFF2-40B4-BE49-F238E27FC236}">
                  <a16:creationId xmlns:a16="http://schemas.microsoft.com/office/drawing/2014/main" id="{F2996E14-47CA-497F-BCEF-9FADD43DCDCB}"/>
                </a:ext>
              </a:extLst>
            </p:cNvPr>
            <p:cNvSpPr/>
            <p:nvPr/>
          </p:nvSpPr>
          <p:spPr>
            <a:xfrm>
              <a:off x="0" y="4507317"/>
              <a:ext cx="242713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Force Magnitude.</a:t>
              </a:r>
            </a:p>
          </p:txBody>
        </p:sp>
        <p:pic>
          <p:nvPicPr>
            <p:cNvPr id="8" name="Picture 7">
              <a:extLst>
                <a:ext uri="{FF2B5EF4-FFF2-40B4-BE49-F238E27FC236}">
                  <a16:creationId xmlns:a16="http://schemas.microsoft.com/office/drawing/2014/main" id="{2EAD1D6E-668C-415D-BB6A-D7F112241E52}"/>
                </a:ext>
              </a:extLst>
            </p:cNvPr>
            <p:cNvPicPr>
              <a:picLocks noChangeAspect="1"/>
            </p:cNvPicPr>
            <p:nvPr/>
          </p:nvPicPr>
          <p:blipFill>
            <a:blip r:embed="rId6"/>
            <a:stretch>
              <a:fillRect/>
            </a:stretch>
          </p:blipFill>
          <p:spPr>
            <a:xfrm>
              <a:off x="661803" y="5197492"/>
              <a:ext cx="5205176" cy="1103776"/>
            </a:xfrm>
            <a:prstGeom prst="rect">
              <a:avLst/>
            </a:prstGeom>
          </p:spPr>
        </p:pic>
      </p:grpSp>
      <p:pic>
        <p:nvPicPr>
          <p:cNvPr id="9" name="Picture 8">
            <a:extLst>
              <a:ext uri="{FF2B5EF4-FFF2-40B4-BE49-F238E27FC236}">
                <a16:creationId xmlns:a16="http://schemas.microsoft.com/office/drawing/2014/main" id="{3BBBB5DF-DA2A-44D5-98F4-A9F4C50ACD9D}"/>
              </a:ext>
            </a:extLst>
          </p:cNvPr>
          <p:cNvPicPr>
            <a:picLocks noChangeAspect="1"/>
          </p:cNvPicPr>
          <p:nvPr/>
        </p:nvPicPr>
        <p:blipFill>
          <a:blip r:embed="rId7"/>
          <a:stretch>
            <a:fillRect/>
          </a:stretch>
        </p:blipFill>
        <p:spPr>
          <a:xfrm>
            <a:off x="6731700" y="4219808"/>
            <a:ext cx="4476014" cy="784620"/>
          </a:xfrm>
          <a:prstGeom prst="rect">
            <a:avLst/>
          </a:prstGeom>
        </p:spPr>
      </p:pic>
      <p:grpSp>
        <p:nvGrpSpPr>
          <p:cNvPr id="13" name="Group 12">
            <a:extLst>
              <a:ext uri="{FF2B5EF4-FFF2-40B4-BE49-F238E27FC236}">
                <a16:creationId xmlns:a16="http://schemas.microsoft.com/office/drawing/2014/main" id="{B82DCB6E-C34F-49C4-9713-D5549963F1C3}"/>
              </a:ext>
            </a:extLst>
          </p:cNvPr>
          <p:cNvGrpSpPr/>
          <p:nvPr/>
        </p:nvGrpSpPr>
        <p:grpSpPr>
          <a:xfrm>
            <a:off x="6325023" y="5004638"/>
            <a:ext cx="5866977" cy="1296630"/>
            <a:chOff x="6325023" y="5004638"/>
            <a:chExt cx="5866977" cy="1296630"/>
          </a:xfrm>
        </p:grpSpPr>
        <p:pic>
          <p:nvPicPr>
            <p:cNvPr id="10" name="Picture 9">
              <a:extLst>
                <a:ext uri="{FF2B5EF4-FFF2-40B4-BE49-F238E27FC236}">
                  <a16:creationId xmlns:a16="http://schemas.microsoft.com/office/drawing/2014/main" id="{38D3348B-4D05-4E2C-B8AA-2B41166C30E6}"/>
                </a:ext>
              </a:extLst>
            </p:cNvPr>
            <p:cNvPicPr>
              <a:picLocks noChangeAspect="1"/>
            </p:cNvPicPr>
            <p:nvPr/>
          </p:nvPicPr>
          <p:blipFill>
            <a:blip r:embed="rId8"/>
            <a:stretch>
              <a:fillRect/>
            </a:stretch>
          </p:blipFill>
          <p:spPr>
            <a:xfrm>
              <a:off x="7199004" y="5945603"/>
              <a:ext cx="3541405" cy="355665"/>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FAB6AA6-7392-4167-BDB3-ACCFD5CB8C69}"/>
                    </a:ext>
                  </a:extLst>
                </p:cNvPr>
                <p:cNvSpPr/>
                <p:nvPr/>
              </p:nvSpPr>
              <p:spPr>
                <a:xfrm>
                  <a:off x="6325023" y="5004638"/>
                  <a:ext cx="586697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31F20"/>
                      </a:solidFill>
                      <a:effectLst/>
                      <a:uLnTx/>
                      <a:uFillTx/>
                      <a:latin typeface="TimesTen-Roman"/>
                      <a:ea typeface="+mn-ea"/>
                      <a:cs typeface="+mn-cs"/>
                    </a:rPr>
                    <a:t>The quantity </a:t>
                  </a:r>
                  <a14:m>
                    <m:oMath xmlns:m="http://schemas.openxmlformats.org/officeDocument/2006/math">
                      <m:sSub>
                        <m:sSubPr>
                          <m:ctrlPr>
                            <a:rPr kumimoji="0" lang="en-US" sz="2400" b="0" i="1" u="none" strike="noStrike" kern="1200" cap="none" spc="0" normalizeH="0" baseline="0" noProof="0" smtClean="0">
                              <a:ln>
                                <a:noFill/>
                              </a:ln>
                              <a:solidFill>
                                <a:srgbClr val="231F2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231F20"/>
                              </a:solidFill>
                              <a:effectLst/>
                              <a:uLnTx/>
                              <a:uFillTx/>
                              <a:latin typeface="Cambria Math" panose="02040503050406030204" pitchFamily="18" charset="0"/>
                              <a:ea typeface="Cambria Math" panose="02040503050406030204" pitchFamily="18" charset="0"/>
                              <a:cs typeface="+mn-cs"/>
                            </a:rPr>
                            <m:t>𝜀</m:t>
                          </m:r>
                        </m:e>
                        <m:sub>
                          <m:r>
                            <a:rPr kumimoji="0" lang="en-GB" sz="2400" b="0" i="1" u="none" strike="noStrike" kern="1200" cap="none" spc="0" normalizeH="0" baseline="0" noProof="0" smtClean="0">
                              <a:ln>
                                <a:noFill/>
                              </a:ln>
                              <a:solidFill>
                                <a:srgbClr val="231F20"/>
                              </a:solidFill>
                              <a:effectLst/>
                              <a:uLnTx/>
                              <a:uFillTx/>
                              <a:latin typeface="Cambria Math" panose="02040503050406030204" pitchFamily="18" charset="0"/>
                              <a:ea typeface="+mn-ea"/>
                              <a:cs typeface="+mn-cs"/>
                            </a:rPr>
                            <m:t>𝑜</m:t>
                          </m:r>
                        </m:sub>
                      </m:sSub>
                    </m:oMath>
                  </a14:m>
                  <a:r>
                    <a:rPr kumimoji="0" lang="en-US" sz="2400" b="0" i="0" u="none" strike="noStrike" kern="1200" cap="none" spc="0" normalizeH="0" baseline="0" noProof="0" dirty="0">
                      <a:ln>
                        <a:noFill/>
                      </a:ln>
                      <a:solidFill>
                        <a:srgbClr val="231F20"/>
                      </a:solidFill>
                      <a:effectLst/>
                      <a:uLnTx/>
                      <a:uFillTx/>
                      <a:latin typeface="TimesTen-Roman"/>
                      <a:ea typeface="+mn-ea"/>
                      <a:cs typeface="+mn-cs"/>
                    </a:rPr>
                    <a:t>, called the </a:t>
                  </a:r>
                  <a:r>
                    <a:rPr kumimoji="0" lang="en-US" sz="2400" b="1" i="0" u="none" strike="noStrike" kern="1200" cap="none" spc="0" normalizeH="0" baseline="0" noProof="0" dirty="0">
                      <a:ln>
                        <a:noFill/>
                      </a:ln>
                      <a:solidFill>
                        <a:srgbClr val="231F20"/>
                      </a:solidFill>
                      <a:effectLst/>
                      <a:uLnTx/>
                      <a:uFillTx/>
                      <a:latin typeface="TimesTen-Bold"/>
                      <a:ea typeface="+mn-ea"/>
                      <a:cs typeface="+mn-cs"/>
                    </a:rPr>
                    <a:t>permittivity constant,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8FAB6AA6-7392-4167-BDB3-ACCFD5CB8C69}"/>
                    </a:ext>
                  </a:extLst>
                </p:cNvPr>
                <p:cNvSpPr>
                  <a:spLocks noRot="1" noChangeAspect="1" noMove="1" noResize="1" noEditPoints="1" noAdjustHandles="1" noChangeArrowheads="1" noChangeShapeType="1" noTextEdit="1"/>
                </p:cNvSpPr>
                <p:nvPr/>
              </p:nvSpPr>
              <p:spPr>
                <a:xfrm>
                  <a:off x="6325023" y="5004638"/>
                  <a:ext cx="5866977" cy="830997"/>
                </a:xfrm>
                <a:prstGeom prst="rect">
                  <a:avLst/>
                </a:prstGeom>
                <a:blipFill>
                  <a:blip r:embed="rId9"/>
                  <a:stretch>
                    <a:fillRect l="-1663" t="-5882" b="-15441"/>
                  </a:stretch>
                </a:blipFill>
              </p:spPr>
              <p:txBody>
                <a:bodyPr/>
                <a:lstStyle/>
                <a:p>
                  <a:r>
                    <a:rPr lang="en-GB">
                      <a:noFill/>
                    </a:rPr>
                    <a:t> </a:t>
                  </a:r>
                </a:p>
              </p:txBody>
            </p:sp>
          </mc:Fallback>
        </mc:AlternateContent>
      </p:grpSp>
    </p:spTree>
    <p:extLst>
      <p:ext uri="{BB962C8B-B14F-4D97-AF65-F5344CB8AC3E}">
        <p14:creationId xmlns:p14="http://schemas.microsoft.com/office/powerpoint/2010/main" val="16652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9C4E8-3A65-4FED-8E20-C678CFF0C3A4}"/>
              </a:ext>
            </a:extLst>
          </p:cNvPr>
          <p:cNvSpPr/>
          <p:nvPr/>
        </p:nvSpPr>
        <p:spPr>
          <a:xfrm>
            <a:off x="0" y="4071859"/>
            <a:ext cx="121920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Multiple Forces.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electrostatic force obeys the principle of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superposition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Suppose we have n charged particles near a chosen particle called particle 1; then the net force on particle 1 is given by the vector sum</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EF79BCE-5DE5-4096-89E4-5EE5EBFF4D80}"/>
              </a:ext>
            </a:extLst>
          </p:cNvPr>
          <p:cNvPicPr>
            <a:picLocks noChangeAspect="1"/>
          </p:cNvPicPr>
          <p:nvPr/>
        </p:nvPicPr>
        <p:blipFill>
          <a:blip r:embed="rId2"/>
          <a:stretch>
            <a:fillRect/>
          </a:stretch>
        </p:blipFill>
        <p:spPr>
          <a:xfrm>
            <a:off x="3248393" y="4918553"/>
            <a:ext cx="5777202" cy="54894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702B122-501B-4AA0-85EE-C9F308A22547}"/>
                  </a:ext>
                </a:extLst>
              </p:cNvPr>
              <p:cNvSpPr/>
              <p:nvPr/>
            </p:nvSpPr>
            <p:spPr>
              <a:xfrm>
                <a:off x="0" y="5667857"/>
                <a:ext cx="121919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which, for example,</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the force on particle 1 due to the presence of particle 4.</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Rectangle 3">
                <a:extLst>
                  <a:ext uri="{FF2B5EF4-FFF2-40B4-BE49-F238E27FC236}">
                    <a16:creationId xmlns:a16="http://schemas.microsoft.com/office/drawing/2014/main" id="{7702B122-501B-4AA0-85EE-C9F308A22547}"/>
                  </a:ext>
                </a:extLst>
              </p:cNvPr>
              <p:cNvSpPr>
                <a:spLocks noRot="1" noChangeAspect="1" noMove="1" noResize="1" noEditPoints="1" noAdjustHandles="1" noChangeArrowheads="1" noChangeShapeType="1" noTextEdit="1"/>
              </p:cNvSpPr>
              <p:nvPr/>
            </p:nvSpPr>
            <p:spPr>
              <a:xfrm>
                <a:off x="0" y="5667857"/>
                <a:ext cx="12191999" cy="461665"/>
              </a:xfrm>
              <a:prstGeom prst="rect">
                <a:avLst/>
              </a:prstGeom>
              <a:blipFill>
                <a:blip r:embed="rId3"/>
                <a:stretch>
                  <a:fillRect l="-750" t="-10667" b="-30667"/>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96BC9D9E-B475-4C02-99CA-D98ECC2F9241}"/>
              </a:ext>
            </a:extLst>
          </p:cNvPr>
          <p:cNvPicPr>
            <a:picLocks noChangeAspect="1"/>
          </p:cNvPicPr>
          <p:nvPr/>
        </p:nvPicPr>
        <p:blipFill>
          <a:blip r:embed="rId4"/>
          <a:stretch>
            <a:fillRect/>
          </a:stretch>
        </p:blipFill>
        <p:spPr>
          <a:xfrm>
            <a:off x="2969707" y="0"/>
            <a:ext cx="5744791" cy="3786191"/>
          </a:xfrm>
          <a:prstGeom prst="rect">
            <a:avLst/>
          </a:prstGeom>
        </p:spPr>
      </p:pic>
    </p:spTree>
    <p:extLst>
      <p:ext uri="{BB962C8B-B14F-4D97-AF65-F5344CB8AC3E}">
        <p14:creationId xmlns:p14="http://schemas.microsoft.com/office/powerpoint/2010/main" val="108237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13AAF9B-18DB-4796-AABB-2362A3ECB291}"/>
                  </a:ext>
                </a:extLst>
              </p:cNvPr>
              <p:cNvSpPr/>
              <p:nvPr/>
            </p:nvSpPr>
            <p:spPr>
              <a:xfrm>
                <a:off x="0" y="0"/>
                <a:ext cx="1215291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Problem (1-1)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shows two positively charged particles fixed in place on an x axis. The charges are </a:t>
                </a:r>
                <a14:m>
                  <m:oMath xmlns:m="http://schemas.openxmlformats.org/officeDocument/2006/math">
                    <m:sSub>
                      <m:sSub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𝑞</m:t>
                        </m:r>
                      </m:e>
                      <m:sub>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1.60</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𝐶</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14:m>
                  <m:oMath xmlns:m="http://schemas.openxmlformats.org/officeDocument/2006/math">
                    <m:sSub>
                      <m:sSubPr>
                        <m:ctrlP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3.20</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𝐶</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the particle separation is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𝑅</m:t>
                    </m:r>
                    <m:r>
                      <a:rPr kumimoji="0" lang="en-GB"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0.0200 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𝑚</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What are the magnitude and direction of the electrostatic force on particle 1 from particle 2?</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Rectangle 1">
                <a:extLst>
                  <a:ext uri="{FF2B5EF4-FFF2-40B4-BE49-F238E27FC236}">
                    <a16:creationId xmlns:a16="http://schemas.microsoft.com/office/drawing/2014/main" id="{113AAF9B-18DB-4796-AABB-2362A3ECB291}"/>
                  </a:ext>
                </a:extLst>
              </p:cNvPr>
              <p:cNvSpPr>
                <a:spLocks noRot="1" noChangeAspect="1" noMove="1" noResize="1" noEditPoints="1" noAdjustHandles="1" noChangeArrowheads="1" noChangeShapeType="1" noTextEdit="1"/>
              </p:cNvSpPr>
              <p:nvPr/>
            </p:nvSpPr>
            <p:spPr>
              <a:xfrm>
                <a:off x="0" y="0"/>
                <a:ext cx="12152916" cy="1569660"/>
              </a:xfrm>
              <a:prstGeom prst="rect">
                <a:avLst/>
              </a:prstGeom>
              <a:blipFill>
                <a:blip r:embed="rId2"/>
                <a:stretch>
                  <a:fillRect l="-752" t="-3891" b="-81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236BC4-DC24-413F-9637-8888F2352884}"/>
                  </a:ext>
                </a:extLst>
              </p:cNvPr>
              <p:cNvSpPr txBox="1"/>
              <p:nvPr/>
            </p:nvSpPr>
            <p:spPr>
              <a:xfrm>
                <a:off x="143506" y="1717583"/>
                <a:ext cx="2428550" cy="59189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b>
                    </m:s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sub>
                    </m:sSub>
                    <m:f>
                      <m:f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d>
                      </m:num>
                      <m:den>
                        <m:sSup>
                          <m:sSup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sup>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acc>
                      <m:accPr>
                        <m: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 name="TextBox 2">
                <a:extLst>
                  <a:ext uri="{FF2B5EF4-FFF2-40B4-BE49-F238E27FC236}">
                    <a16:creationId xmlns:a16="http://schemas.microsoft.com/office/drawing/2014/main" id="{19236BC4-DC24-413F-9637-8888F2352884}"/>
                  </a:ext>
                </a:extLst>
              </p:cNvPr>
              <p:cNvSpPr txBox="1">
                <a:spLocks noRot="1" noChangeAspect="1" noMove="1" noResize="1" noEditPoints="1" noAdjustHandles="1" noChangeArrowheads="1" noChangeShapeType="1" noTextEdit="1"/>
              </p:cNvSpPr>
              <p:nvPr/>
            </p:nvSpPr>
            <p:spPr>
              <a:xfrm>
                <a:off x="143506" y="1717583"/>
                <a:ext cx="2428550" cy="59189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8D5545-3779-4CEC-AC45-9E4FF85E1CC3}"/>
                  </a:ext>
                </a:extLst>
              </p:cNvPr>
              <p:cNvSpPr txBox="1"/>
              <p:nvPr/>
            </p:nvSpPr>
            <p:spPr>
              <a:xfrm>
                <a:off x="143506" y="2517980"/>
                <a:ext cx="8204810" cy="67871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b>
                      </m:sSub>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=8.99</m:t>
                      </m:r>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9</m:t>
                          </m:r>
                        </m:sup>
                      </m:sSup>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p>
                            <m:sSup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𝑚</m:t>
                              </m:r>
                            </m:e>
                            <m:sup>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num>
                        <m:den>
                          <m:sSup>
                            <m:sSup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m:t>
                              </m:r>
                            </m:e>
                            <m:sup>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d>
                            <m:d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1.60</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𝐶</m:t>
                              </m:r>
                            </m:e>
                          </m:d>
                          <m:d>
                            <m:d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3.2</m:t>
                              </m:r>
                              <m:r>
                                <a:rPr kumimoji="0" lang="en-US"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𝐶</m:t>
                              </m:r>
                            </m:e>
                          </m:d>
                        </m:num>
                        <m:den>
                          <m:sSup>
                            <m:sSup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0.02 </m:t>
                                  </m:r>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m:t>
                                  </m:r>
                                </m:e>
                              </m:d>
                            </m:e>
                            <m:sup>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=1.15×</m:t>
                      </m:r>
                      <m:sSup>
                        <m:sSup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m:oMathPara>
                </a14:m>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518D5545-3779-4CEC-AC45-9E4FF85E1CC3}"/>
                  </a:ext>
                </a:extLst>
              </p:cNvPr>
              <p:cNvSpPr txBox="1">
                <a:spLocks noRot="1" noChangeAspect="1" noMove="1" noResize="1" noEditPoints="1" noAdjustHandles="1" noChangeArrowheads="1" noChangeShapeType="1" noTextEdit="1"/>
              </p:cNvSpPr>
              <p:nvPr/>
            </p:nvSpPr>
            <p:spPr>
              <a:xfrm>
                <a:off x="143506" y="2517980"/>
                <a:ext cx="8204810" cy="678712"/>
              </a:xfrm>
              <a:prstGeom prst="rect">
                <a:avLst/>
              </a:prstGeom>
              <a:blipFill>
                <a:blip r:embed="rId4"/>
                <a:stretch>
                  <a:fillRect/>
                </a:stretch>
              </a:blipFill>
            </p:spPr>
            <p:txBody>
              <a:bodyPr/>
              <a:lstStyle/>
              <a:p>
                <a:r>
                  <a:rPr lang="en-GB">
                    <a:noFill/>
                  </a:rPr>
                  <a:t> </a:t>
                </a:r>
              </a:p>
            </p:txBody>
          </p:sp>
        </mc:Fallback>
      </mc:AlternateContent>
      <p:grpSp>
        <p:nvGrpSpPr>
          <p:cNvPr id="5" name="Group 4">
            <a:extLst>
              <a:ext uri="{FF2B5EF4-FFF2-40B4-BE49-F238E27FC236}">
                <a16:creationId xmlns:a16="http://schemas.microsoft.com/office/drawing/2014/main" id="{1EB90EB7-7AB1-472A-9370-9306B973549D}"/>
              </a:ext>
            </a:extLst>
          </p:cNvPr>
          <p:cNvGrpSpPr/>
          <p:nvPr/>
        </p:nvGrpSpPr>
        <p:grpSpPr>
          <a:xfrm>
            <a:off x="7832006" y="1501242"/>
            <a:ext cx="3988768" cy="1016738"/>
            <a:chOff x="7616275" y="4455906"/>
            <a:chExt cx="3988768" cy="1016738"/>
          </a:xfrm>
        </p:grpSpPr>
        <p:grpSp>
          <p:nvGrpSpPr>
            <p:cNvPr id="6" name="Group 5">
              <a:extLst>
                <a:ext uri="{FF2B5EF4-FFF2-40B4-BE49-F238E27FC236}">
                  <a16:creationId xmlns:a16="http://schemas.microsoft.com/office/drawing/2014/main" id="{16B0024A-3FC2-4CFD-B151-7B8F3A876D6F}"/>
                </a:ext>
              </a:extLst>
            </p:cNvPr>
            <p:cNvGrpSpPr/>
            <p:nvPr/>
          </p:nvGrpSpPr>
          <p:grpSpPr>
            <a:xfrm>
              <a:off x="7616275" y="4455906"/>
              <a:ext cx="3988768" cy="1016738"/>
              <a:chOff x="7616275" y="4455906"/>
              <a:chExt cx="3988768" cy="1016738"/>
            </a:xfrm>
          </p:grpSpPr>
          <p:grpSp>
            <p:nvGrpSpPr>
              <p:cNvPr id="9" name="Group 8">
                <a:extLst>
                  <a:ext uri="{FF2B5EF4-FFF2-40B4-BE49-F238E27FC236}">
                    <a16:creationId xmlns:a16="http://schemas.microsoft.com/office/drawing/2014/main" id="{3D886B09-B601-41C2-BC67-5403CD2D9FEB}"/>
                  </a:ext>
                </a:extLst>
              </p:cNvPr>
              <p:cNvGrpSpPr/>
              <p:nvPr/>
            </p:nvGrpSpPr>
            <p:grpSpPr>
              <a:xfrm>
                <a:off x="8245276" y="4455906"/>
                <a:ext cx="3359767" cy="1016738"/>
                <a:chOff x="8041495" y="4861264"/>
                <a:chExt cx="3359767" cy="1016738"/>
              </a:xfrm>
            </p:grpSpPr>
            <p:cxnSp>
              <p:nvCxnSpPr>
                <p:cNvPr id="12" name="Straight Connector 11">
                  <a:extLst>
                    <a:ext uri="{FF2B5EF4-FFF2-40B4-BE49-F238E27FC236}">
                      <a16:creationId xmlns:a16="http://schemas.microsoft.com/office/drawing/2014/main" id="{A882DF51-9EAA-421D-9406-E2F4D0278E6D}"/>
                    </a:ext>
                  </a:extLst>
                </p:cNvPr>
                <p:cNvCxnSpPr/>
                <p:nvPr/>
              </p:nvCxnSpPr>
              <p:spPr>
                <a:xfrm flipV="1">
                  <a:off x="8041495" y="5356000"/>
                  <a:ext cx="3359767" cy="36576"/>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64728723-5784-4A96-B8D8-E34F7EA18BF9}"/>
                    </a:ext>
                  </a:extLst>
                </p:cNvPr>
                <p:cNvSpPr/>
                <p:nvPr/>
              </p:nvSpPr>
              <p:spPr>
                <a:xfrm>
                  <a:off x="8221763" y="5230596"/>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8C15A57-ED1C-474D-ABB1-8F5C0810DFEF}"/>
                    </a:ext>
                  </a:extLst>
                </p:cNvPr>
                <p:cNvSpPr txBox="1"/>
                <p:nvPr/>
              </p:nvSpPr>
              <p:spPr>
                <a:xfrm>
                  <a:off x="8183619" y="5125596"/>
                  <a:ext cx="264393" cy="507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Oval 13">
                  <a:extLst>
                    <a:ext uri="{FF2B5EF4-FFF2-40B4-BE49-F238E27FC236}">
                      <a16:creationId xmlns:a16="http://schemas.microsoft.com/office/drawing/2014/main" id="{FBA8CA71-E401-43B6-AD67-A35950AC45E0}"/>
                    </a:ext>
                  </a:extLst>
                </p:cNvPr>
                <p:cNvSpPr/>
                <p:nvPr/>
              </p:nvSpPr>
              <p:spPr>
                <a:xfrm>
                  <a:off x="10870911" y="5230596"/>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901800E-0D1F-4681-96FB-EBE6794B53DA}"/>
                    </a:ext>
                  </a:extLst>
                </p:cNvPr>
                <p:cNvSpPr txBox="1"/>
                <p:nvPr/>
              </p:nvSpPr>
              <p:spPr>
                <a:xfrm>
                  <a:off x="10832767" y="5125596"/>
                  <a:ext cx="264393" cy="507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7959395-6244-4CBA-A01B-6B719DACD903}"/>
                        </a:ext>
                      </a:extLst>
                    </p:cNvPr>
                    <p:cNvSpPr/>
                    <p:nvPr/>
                  </p:nvSpPr>
                  <p:spPr>
                    <a:xfrm>
                      <a:off x="8111878" y="4861264"/>
                      <a:ext cx="4601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Rectangle 14">
                      <a:extLst>
                        <a:ext uri="{FF2B5EF4-FFF2-40B4-BE49-F238E27FC236}">
                          <a16:creationId xmlns:a16="http://schemas.microsoft.com/office/drawing/2014/main" id="{CF637252-CADD-4F2D-8739-E4620C8D3989}"/>
                        </a:ext>
                      </a:extLst>
                    </p:cNvPr>
                    <p:cNvSpPr>
                      <a:spLocks noRot="1" noChangeAspect="1" noMove="1" noResize="1" noEditPoints="1" noAdjustHandles="1" noChangeArrowheads="1" noChangeShapeType="1" noTextEdit="1"/>
                    </p:cNvSpPr>
                    <p:nvPr/>
                  </p:nvSpPr>
                  <p:spPr>
                    <a:xfrm>
                      <a:off x="8111878" y="4861264"/>
                      <a:ext cx="460126" cy="369332"/>
                    </a:xfrm>
                    <a:prstGeom prst="rect">
                      <a:avLst/>
                    </a:prstGeom>
                    <a:blipFill>
                      <a:blip r:embed="rId8"/>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20450D3-C55E-45B9-ADF4-58FBF97210CF}"/>
                        </a:ext>
                      </a:extLst>
                    </p:cNvPr>
                    <p:cNvSpPr/>
                    <p:nvPr/>
                  </p:nvSpPr>
                  <p:spPr>
                    <a:xfrm>
                      <a:off x="10761026" y="4861264"/>
                      <a:ext cx="4654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a:extLst>
                        <a:ext uri="{FF2B5EF4-FFF2-40B4-BE49-F238E27FC236}">
                          <a16:creationId xmlns:a16="http://schemas.microsoft.com/office/drawing/2014/main" id="{B0607FF8-CD56-43B2-A8E6-274998C6FE18}"/>
                        </a:ext>
                      </a:extLst>
                    </p:cNvPr>
                    <p:cNvSpPr>
                      <a:spLocks noRot="1" noChangeAspect="1" noMove="1" noResize="1" noEditPoints="1" noAdjustHandles="1" noChangeArrowheads="1" noChangeShapeType="1" noTextEdit="1"/>
                    </p:cNvSpPr>
                    <p:nvPr/>
                  </p:nvSpPr>
                  <p:spPr>
                    <a:xfrm>
                      <a:off x="10761026" y="4861264"/>
                      <a:ext cx="465447" cy="369332"/>
                    </a:xfrm>
                    <a:prstGeom prst="rect">
                      <a:avLst/>
                    </a:prstGeom>
                    <a:blipFill>
                      <a:blip r:embed="rId9"/>
                      <a:stretch>
                        <a:fillRect b="-4918"/>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F2DC40E1-56A8-4F94-8E0B-067CD9478AF7}"/>
                    </a:ext>
                  </a:extLst>
                </p:cNvPr>
                <p:cNvCxnSpPr>
                  <a:cxnSpLocks/>
                  <a:stCxn id="20" idx="1"/>
                </p:cNvCxnSpPr>
                <p:nvPr/>
              </p:nvCxnSpPr>
              <p:spPr>
                <a:xfrm flipH="1">
                  <a:off x="8394349" y="5693336"/>
                  <a:ext cx="11252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21388279-A913-4CF0-B53C-F85829C42871}"/>
                    </a:ext>
                  </a:extLst>
                </p:cNvPr>
                <p:cNvCxnSpPr>
                  <a:cxnSpLocks/>
                  <a:stCxn id="20" idx="3"/>
                </p:cNvCxnSpPr>
                <p:nvPr/>
              </p:nvCxnSpPr>
              <p:spPr>
                <a:xfrm>
                  <a:off x="9911403" y="5693336"/>
                  <a:ext cx="10535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1BE9F4F-A4F7-4237-A39D-D667942FD3A7}"/>
                        </a:ext>
                      </a:extLst>
                    </p:cNvPr>
                    <p:cNvSpPr/>
                    <p:nvPr/>
                  </p:nvSpPr>
                  <p:spPr>
                    <a:xfrm>
                      <a:off x="9519629" y="5508670"/>
                      <a:ext cx="3917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𝑅</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Rectangle 20">
                      <a:extLst>
                        <a:ext uri="{FF2B5EF4-FFF2-40B4-BE49-F238E27FC236}">
                          <a16:creationId xmlns:a16="http://schemas.microsoft.com/office/drawing/2014/main" id="{31A63FBD-328C-4017-9D74-1ADB20F94C0D}"/>
                        </a:ext>
                      </a:extLst>
                    </p:cNvPr>
                    <p:cNvSpPr>
                      <a:spLocks noRot="1" noChangeAspect="1" noMove="1" noResize="1" noEditPoints="1" noAdjustHandles="1" noChangeArrowheads="1" noChangeShapeType="1" noTextEdit="1"/>
                    </p:cNvSpPr>
                    <p:nvPr/>
                  </p:nvSpPr>
                  <p:spPr>
                    <a:xfrm>
                      <a:off x="9519629" y="5508670"/>
                      <a:ext cx="391774" cy="369332"/>
                    </a:xfrm>
                    <a:prstGeom prst="rect">
                      <a:avLst/>
                    </a:prstGeom>
                    <a:blipFill>
                      <a:blip r:embed="rId10"/>
                      <a:stretch>
                        <a:fillRect/>
                      </a:stretch>
                    </a:blipFill>
                  </p:spPr>
                  <p:txBody>
                    <a:bodyPr/>
                    <a:lstStyle/>
                    <a:p>
                      <a:r>
                        <a:rPr lang="en-GB">
                          <a:noFill/>
                        </a:rPr>
                        <a:t> </a:t>
                      </a:r>
                    </a:p>
                  </p:txBody>
                </p:sp>
              </mc:Fallback>
            </mc:AlternateContent>
          </p:grpSp>
          <p:sp>
            <p:nvSpPr>
              <p:cNvPr id="10" name="TextBox 9">
                <a:extLst>
                  <a:ext uri="{FF2B5EF4-FFF2-40B4-BE49-F238E27FC236}">
                    <a16:creationId xmlns:a16="http://schemas.microsoft.com/office/drawing/2014/main" id="{010D9EA2-1F1D-45A2-8DEA-3579B4A79924}"/>
                  </a:ext>
                </a:extLst>
              </p:cNvPr>
              <p:cNvSpPr txBox="1"/>
              <p:nvPr/>
            </p:nvSpPr>
            <p:spPr>
              <a:xfrm>
                <a:off x="7616275" y="4784264"/>
                <a:ext cx="708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 axis</a:t>
                </a:r>
              </a:p>
            </p:txBody>
          </p:sp>
        </p:grpSp>
        <p:cxnSp>
          <p:nvCxnSpPr>
            <p:cNvPr id="7" name="Straight Connector 6">
              <a:extLst>
                <a:ext uri="{FF2B5EF4-FFF2-40B4-BE49-F238E27FC236}">
                  <a16:creationId xmlns:a16="http://schemas.microsoft.com/office/drawing/2014/main" id="{EBD3D003-A61A-462A-920E-38C7A038AB86}"/>
                </a:ext>
              </a:extLst>
            </p:cNvPr>
            <p:cNvCxnSpPr>
              <a:cxnSpLocks/>
            </p:cNvCxnSpPr>
            <p:nvPr/>
          </p:nvCxnSpPr>
          <p:spPr>
            <a:xfrm flipH="1">
              <a:off x="8545722" y="5112622"/>
              <a:ext cx="1" cy="291604"/>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61B8B710-B67F-4D70-9CDF-B27A9C3074E6}"/>
                </a:ext>
              </a:extLst>
            </p:cNvPr>
            <p:cNvCxnSpPr>
              <a:cxnSpLocks/>
            </p:cNvCxnSpPr>
            <p:nvPr/>
          </p:nvCxnSpPr>
          <p:spPr>
            <a:xfrm flipH="1">
              <a:off x="11194870" y="5150195"/>
              <a:ext cx="1" cy="291604"/>
            </a:xfrm>
            <a:prstGeom prst="line">
              <a:avLst/>
            </a:prstGeom>
          </p:spPr>
          <p:style>
            <a:lnRef idx="3">
              <a:schemeClr val="accent1"/>
            </a:lnRef>
            <a:fillRef idx="0">
              <a:schemeClr val="accent1"/>
            </a:fillRef>
            <a:effectRef idx="2">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9E1A364-C43E-4909-93E4-D4938513620A}"/>
                  </a:ext>
                </a:extLst>
              </p:cNvPr>
              <p:cNvSpPr/>
              <p:nvPr/>
            </p:nvSpPr>
            <p:spPr>
              <a:xfrm>
                <a:off x="143506" y="3333725"/>
                <a:ext cx="6970241" cy="4029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can write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unit-vector notations as </a:t>
                </a:r>
                <a14:m>
                  <m:oMath xmlns:m="http://schemas.openxmlformats.org/officeDocument/2006/math">
                    <m:sSub>
                      <m:sSub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1.15×</m:t>
                    </m:r>
                    <m:sSup>
                      <m:sSupPr>
                        <m:ctrlP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acc>
                      <m:accPr>
                        <m:chr m:val="̂"/>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acc>
                  </m:oMath>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Rectangle 20">
                <a:extLst>
                  <a:ext uri="{FF2B5EF4-FFF2-40B4-BE49-F238E27FC236}">
                    <a16:creationId xmlns:a16="http://schemas.microsoft.com/office/drawing/2014/main" id="{19E1A364-C43E-4909-93E4-D4938513620A}"/>
                  </a:ext>
                </a:extLst>
              </p:cNvPr>
              <p:cNvSpPr>
                <a:spLocks noRot="1" noChangeAspect="1" noMove="1" noResize="1" noEditPoints="1" noAdjustHandles="1" noChangeArrowheads="1" noChangeShapeType="1" noTextEdit="1"/>
              </p:cNvSpPr>
              <p:nvPr/>
            </p:nvSpPr>
            <p:spPr>
              <a:xfrm>
                <a:off x="143506" y="3333725"/>
                <a:ext cx="6970241" cy="402931"/>
              </a:xfrm>
              <a:prstGeom prst="rect">
                <a:avLst/>
              </a:prstGeom>
              <a:blipFill>
                <a:blip r:embed="rId11"/>
                <a:stretch>
                  <a:fillRect l="-787" t="-7576" r="-2800" b="-242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E27EB50-1F66-4077-815C-A0F0B0F2EE75}"/>
                  </a:ext>
                </a:extLst>
              </p:cNvPr>
              <p:cNvSpPr/>
              <p:nvPr/>
            </p:nvSpPr>
            <p:spPr>
              <a:xfrm>
                <a:off x="8390353" y="2607864"/>
                <a:ext cx="3489349" cy="9569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Thus, the direction of force </a:t>
                </a:r>
                <a14:m>
                  <m:oMath xmlns:m="http://schemas.openxmlformats.org/officeDocument/2006/math">
                    <m:sSub>
                      <m:sSub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on particle 1 is away from particle 2, in the negative direction of the x axis.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 name="Rectangle 21">
                <a:extLst>
                  <a:ext uri="{FF2B5EF4-FFF2-40B4-BE49-F238E27FC236}">
                    <a16:creationId xmlns:a16="http://schemas.microsoft.com/office/drawing/2014/main" id="{2E27EB50-1F66-4077-815C-A0F0B0F2EE75}"/>
                  </a:ext>
                </a:extLst>
              </p:cNvPr>
              <p:cNvSpPr>
                <a:spLocks noRot="1" noChangeAspect="1" noMove="1" noResize="1" noEditPoints="1" noAdjustHandles="1" noChangeArrowheads="1" noChangeShapeType="1" noTextEdit="1"/>
              </p:cNvSpPr>
              <p:nvPr/>
            </p:nvSpPr>
            <p:spPr>
              <a:xfrm>
                <a:off x="8390353" y="2607864"/>
                <a:ext cx="3489349" cy="956929"/>
              </a:xfrm>
              <a:prstGeom prst="rect">
                <a:avLst/>
              </a:prstGeom>
              <a:blipFill>
                <a:blip r:embed="rId12"/>
                <a:stretch>
                  <a:fillRect l="-1396" t="-3185" r="-2792" b="-9554"/>
                </a:stretch>
              </a:blipFill>
            </p:spPr>
            <p:txBody>
              <a:bodyPr/>
              <a:lstStyle/>
              <a:p>
                <a:r>
                  <a:rPr lang="en-GB">
                    <a:noFill/>
                  </a:rPr>
                  <a:t> </a:t>
                </a:r>
              </a:p>
            </p:txBody>
          </p:sp>
        </mc:Fallback>
      </mc:AlternateContent>
    </p:spTree>
    <p:extLst>
      <p:ext uri="{BB962C8B-B14F-4D97-AF65-F5344CB8AC3E}">
        <p14:creationId xmlns:p14="http://schemas.microsoft.com/office/powerpoint/2010/main" val="39695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DD7938-F72A-493B-9445-6A398B6777C0}"/>
                  </a:ext>
                </a:extLst>
              </p:cNvPr>
              <p:cNvSpPr txBox="1"/>
              <p:nvPr/>
            </p:nvSpPr>
            <p:spPr>
              <a:xfrm>
                <a:off x="0" y="0"/>
                <a:ext cx="12192000" cy="1432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Problem (1-2)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identical to problem (1-1) except that particle 3 now lies on the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axis between particles 1 and 2. Particle 3 has charge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𝑞</m:t>
                        </m:r>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=−3.2</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−19</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𝐶</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is at a distance </a:t>
                </a:r>
                <a14:m>
                  <m:oMath xmlns:m="http://schemas.openxmlformats.org/officeDocument/2006/math">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num>
                      <m:den>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4</m:t>
                        </m:r>
                      </m:den>
                    </m:f>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𝑅</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from particle 1. What is the net electrostatic force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on particle 1 due to particle 2 and 3 ?</a:t>
                </a: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mc:Choice>
        <mc:Fallback xmlns="">
          <p:sp>
            <p:nvSpPr>
              <p:cNvPr id="2" name="TextBox 1">
                <a:extLst>
                  <a:ext uri="{FF2B5EF4-FFF2-40B4-BE49-F238E27FC236}">
                    <a16:creationId xmlns:a16="http://schemas.microsoft.com/office/drawing/2014/main" id="{92DD7938-F72A-493B-9445-6A398B6777C0}"/>
                  </a:ext>
                </a:extLst>
              </p:cNvPr>
              <p:cNvSpPr txBox="1">
                <a:spLocks noRot="1" noChangeAspect="1" noMove="1" noResize="1" noEditPoints="1" noAdjustHandles="1" noChangeArrowheads="1" noChangeShapeType="1" noTextEdit="1"/>
              </p:cNvSpPr>
              <p:nvPr/>
            </p:nvSpPr>
            <p:spPr>
              <a:xfrm>
                <a:off x="0" y="0"/>
                <a:ext cx="12192000" cy="1432380"/>
              </a:xfrm>
              <a:prstGeom prst="rect">
                <a:avLst/>
              </a:prstGeom>
              <a:blipFill>
                <a:blip r:embed="rId2"/>
                <a:stretch>
                  <a:fillRect l="-750" t="-3830" r="-400" b="-6809"/>
                </a:stretch>
              </a:blipFill>
            </p:spPr>
            <p:txBody>
              <a:bodyPr/>
              <a:lstStyle/>
              <a:p>
                <a:r>
                  <a:rPr lang="en-GB">
                    <a:noFill/>
                  </a:rPr>
                  <a:t> </a:t>
                </a:r>
              </a:p>
            </p:txBody>
          </p:sp>
        </mc:Fallback>
      </mc:AlternateContent>
      <p:grpSp>
        <p:nvGrpSpPr>
          <p:cNvPr id="36" name="Group 35">
            <a:extLst>
              <a:ext uri="{FF2B5EF4-FFF2-40B4-BE49-F238E27FC236}">
                <a16:creationId xmlns:a16="http://schemas.microsoft.com/office/drawing/2014/main" id="{70988906-393A-4643-AC8A-71936DE7D4CB}"/>
              </a:ext>
            </a:extLst>
          </p:cNvPr>
          <p:cNvGrpSpPr/>
          <p:nvPr/>
        </p:nvGrpSpPr>
        <p:grpSpPr>
          <a:xfrm>
            <a:off x="7997710" y="1602978"/>
            <a:ext cx="3988768" cy="1093435"/>
            <a:chOff x="7997710" y="1602978"/>
            <a:chExt cx="3988768" cy="1093435"/>
          </a:xfrm>
        </p:grpSpPr>
        <p:cxnSp>
          <p:nvCxnSpPr>
            <p:cNvPr id="7" name="Straight Connector 6">
              <a:extLst>
                <a:ext uri="{FF2B5EF4-FFF2-40B4-BE49-F238E27FC236}">
                  <a16:creationId xmlns:a16="http://schemas.microsoft.com/office/drawing/2014/main" id="{B43A445C-DAAB-4450-B861-7263262A6B98}"/>
                </a:ext>
              </a:extLst>
            </p:cNvPr>
            <p:cNvCxnSpPr/>
            <p:nvPr/>
          </p:nvCxnSpPr>
          <p:spPr>
            <a:xfrm flipV="1">
              <a:off x="8626711" y="2097714"/>
              <a:ext cx="3359767" cy="36576"/>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FE1080B0-DCF5-4EFC-9CE6-CC8B29E62894}"/>
                </a:ext>
              </a:extLst>
            </p:cNvPr>
            <p:cNvSpPr/>
            <p:nvPr/>
          </p:nvSpPr>
          <p:spPr>
            <a:xfrm>
              <a:off x="8806979" y="1972310"/>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51B14F7-E71D-4B8C-83DD-48DC32C728C0}"/>
                </a:ext>
              </a:extLst>
            </p:cNvPr>
            <p:cNvSpPr txBox="1"/>
            <p:nvPr/>
          </p:nvSpPr>
          <p:spPr>
            <a:xfrm>
              <a:off x="8768835" y="1867310"/>
              <a:ext cx="3671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Oval 8">
              <a:extLst>
                <a:ext uri="{FF2B5EF4-FFF2-40B4-BE49-F238E27FC236}">
                  <a16:creationId xmlns:a16="http://schemas.microsoft.com/office/drawing/2014/main" id="{354A4100-19E3-4F30-84CD-AC3F47965EF9}"/>
                </a:ext>
              </a:extLst>
            </p:cNvPr>
            <p:cNvSpPr/>
            <p:nvPr/>
          </p:nvSpPr>
          <p:spPr>
            <a:xfrm>
              <a:off x="11369401" y="1972310"/>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12A7A0C-89B2-4B95-9710-49235BA35E5F}"/>
                </a:ext>
              </a:extLst>
            </p:cNvPr>
            <p:cNvSpPr txBox="1"/>
            <p:nvPr/>
          </p:nvSpPr>
          <p:spPr>
            <a:xfrm>
              <a:off x="11331257" y="1867310"/>
              <a:ext cx="264393" cy="507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E81B4DE-8530-471A-9FBC-DC8D3268BD3B}"/>
                    </a:ext>
                  </a:extLst>
                </p:cNvPr>
                <p:cNvSpPr/>
                <p:nvPr/>
              </p:nvSpPr>
              <p:spPr>
                <a:xfrm>
                  <a:off x="8697094" y="1602978"/>
                  <a:ext cx="4601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CE81B4DE-8530-471A-9FBC-DC8D3268BD3B}"/>
                    </a:ext>
                  </a:extLst>
                </p:cNvPr>
                <p:cNvSpPr>
                  <a:spLocks noRot="1" noChangeAspect="1" noMove="1" noResize="1" noEditPoints="1" noAdjustHandles="1" noChangeArrowheads="1" noChangeShapeType="1" noTextEdit="1"/>
                </p:cNvSpPr>
                <p:nvPr/>
              </p:nvSpPr>
              <p:spPr>
                <a:xfrm>
                  <a:off x="8697094" y="1602978"/>
                  <a:ext cx="460126" cy="369332"/>
                </a:xfrm>
                <a:prstGeom prst="rect">
                  <a:avLst/>
                </a:prstGeom>
                <a:blipFill>
                  <a:blip r:embed="rId3"/>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0F09DD4-975A-4EDB-85FB-9CB93D265676}"/>
                    </a:ext>
                  </a:extLst>
                </p:cNvPr>
                <p:cNvSpPr/>
                <p:nvPr/>
              </p:nvSpPr>
              <p:spPr>
                <a:xfrm>
                  <a:off x="11259516" y="1602978"/>
                  <a:ext cx="4654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a:extLst>
                    <a:ext uri="{FF2B5EF4-FFF2-40B4-BE49-F238E27FC236}">
                      <a16:creationId xmlns:a16="http://schemas.microsoft.com/office/drawing/2014/main" id="{C0F09DD4-975A-4EDB-85FB-9CB93D265676}"/>
                    </a:ext>
                  </a:extLst>
                </p:cNvPr>
                <p:cNvSpPr>
                  <a:spLocks noRot="1" noChangeAspect="1" noMove="1" noResize="1" noEditPoints="1" noAdjustHandles="1" noChangeArrowheads="1" noChangeShapeType="1" noTextEdit="1"/>
                </p:cNvSpPr>
                <p:nvPr/>
              </p:nvSpPr>
              <p:spPr>
                <a:xfrm>
                  <a:off x="11259516" y="1602978"/>
                  <a:ext cx="465447" cy="369332"/>
                </a:xfrm>
                <a:prstGeom prst="rect">
                  <a:avLst/>
                </a:prstGeom>
                <a:blipFill>
                  <a:blip r:embed="rId4"/>
                  <a:stretch>
                    <a:fillRect b="-4918"/>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FCFFE7F8-2A10-46BD-A4DD-0922FFC7FA4D}"/>
                </a:ext>
              </a:extLst>
            </p:cNvPr>
            <p:cNvCxnSpPr>
              <a:cxnSpLocks/>
            </p:cNvCxnSpPr>
            <p:nvPr/>
          </p:nvCxnSpPr>
          <p:spPr>
            <a:xfrm flipH="1">
              <a:off x="8952422" y="2447798"/>
              <a:ext cx="71409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EEDEA1F6-E376-4CBD-8D61-8CE20DD1CA73}"/>
                </a:ext>
              </a:extLst>
            </p:cNvPr>
            <p:cNvCxnSpPr>
              <a:cxnSpLocks/>
            </p:cNvCxnSpPr>
            <p:nvPr/>
          </p:nvCxnSpPr>
          <p:spPr>
            <a:xfrm>
              <a:off x="10099742" y="2447798"/>
              <a:ext cx="7372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E5E131E-0163-4329-8491-5D196C8B1E15}"/>
                    </a:ext>
                  </a:extLst>
                </p:cNvPr>
                <p:cNvSpPr/>
                <p:nvPr/>
              </p:nvSpPr>
              <p:spPr>
                <a:xfrm>
                  <a:off x="9597507" y="2085477"/>
                  <a:ext cx="558486"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num>
                          <m:den>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den>
                        </m:f>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𝑅</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Rectangle 14">
                  <a:extLst>
                    <a:ext uri="{FF2B5EF4-FFF2-40B4-BE49-F238E27FC236}">
                      <a16:creationId xmlns:a16="http://schemas.microsoft.com/office/drawing/2014/main" id="{1E5E131E-0163-4329-8491-5D196C8B1E15}"/>
                    </a:ext>
                  </a:extLst>
                </p:cNvPr>
                <p:cNvSpPr>
                  <a:spLocks noRot="1" noChangeAspect="1" noMove="1" noResize="1" noEditPoints="1" noAdjustHandles="1" noChangeArrowheads="1" noChangeShapeType="1" noTextEdit="1"/>
                </p:cNvSpPr>
                <p:nvPr/>
              </p:nvSpPr>
              <p:spPr>
                <a:xfrm>
                  <a:off x="9597507" y="2085477"/>
                  <a:ext cx="558486" cy="610936"/>
                </a:xfrm>
                <a:prstGeom prst="rect">
                  <a:avLst/>
                </a:prstGeom>
                <a:blipFill>
                  <a:blip r:embed="rId5"/>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BED5BEEC-80F3-4F4A-A91B-83293E700C57}"/>
                </a:ext>
              </a:extLst>
            </p:cNvPr>
            <p:cNvSpPr txBox="1"/>
            <p:nvPr/>
          </p:nvSpPr>
          <p:spPr>
            <a:xfrm>
              <a:off x="7997710" y="1931336"/>
              <a:ext cx="708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 axis</a:t>
              </a:r>
            </a:p>
          </p:txBody>
        </p:sp>
        <p:sp>
          <p:nvSpPr>
            <p:cNvPr id="16" name="Oval 15">
              <a:extLst>
                <a:ext uri="{FF2B5EF4-FFF2-40B4-BE49-F238E27FC236}">
                  <a16:creationId xmlns:a16="http://schemas.microsoft.com/office/drawing/2014/main" id="{526F42AF-B1BD-4CB1-8409-303CF50079FC}"/>
                </a:ext>
              </a:extLst>
            </p:cNvPr>
            <p:cNvSpPr/>
            <p:nvPr/>
          </p:nvSpPr>
          <p:spPr>
            <a:xfrm>
              <a:off x="10794070" y="1972310"/>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7B8670D-9957-408B-9085-210DB466200D}"/>
                </a:ext>
              </a:extLst>
            </p:cNvPr>
            <p:cNvSpPr txBox="1"/>
            <p:nvPr/>
          </p:nvSpPr>
          <p:spPr>
            <a:xfrm>
              <a:off x="10787276" y="1867310"/>
              <a:ext cx="264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521271D-6168-4F87-AFC3-F80D4CA1E312}"/>
                    </a:ext>
                  </a:extLst>
                </p:cNvPr>
                <p:cNvSpPr/>
                <p:nvPr/>
              </p:nvSpPr>
              <p:spPr>
                <a:xfrm>
                  <a:off x="10684185" y="1602978"/>
                  <a:ext cx="4654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Rectangle 17">
                  <a:extLst>
                    <a:ext uri="{FF2B5EF4-FFF2-40B4-BE49-F238E27FC236}">
                      <a16:creationId xmlns:a16="http://schemas.microsoft.com/office/drawing/2014/main" id="{9521271D-6168-4F87-AFC3-F80D4CA1E312}"/>
                    </a:ext>
                  </a:extLst>
                </p:cNvPr>
                <p:cNvSpPr>
                  <a:spLocks noRot="1" noChangeAspect="1" noMove="1" noResize="1" noEditPoints="1" noAdjustHandles="1" noChangeArrowheads="1" noChangeShapeType="1" noTextEdit="1"/>
                </p:cNvSpPr>
                <p:nvPr/>
              </p:nvSpPr>
              <p:spPr>
                <a:xfrm>
                  <a:off x="10684185" y="1602978"/>
                  <a:ext cx="465447" cy="369332"/>
                </a:xfrm>
                <a:prstGeom prst="rect">
                  <a:avLst/>
                </a:prstGeom>
                <a:blipFill>
                  <a:blip r:embed="rId6"/>
                  <a:stretch>
                    <a:fillRect b="-4918"/>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5AFCD3EB-067D-4D52-9546-A3AA5A7F378C}"/>
                </a:ext>
              </a:extLst>
            </p:cNvPr>
            <p:cNvCxnSpPr>
              <a:cxnSpLocks/>
            </p:cNvCxnSpPr>
            <p:nvPr/>
          </p:nvCxnSpPr>
          <p:spPr>
            <a:xfrm flipH="1">
              <a:off x="8922949" y="2279998"/>
              <a:ext cx="3050" cy="264332"/>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7B5271D9-1D33-4083-BF47-8688261A618E}"/>
                </a:ext>
              </a:extLst>
            </p:cNvPr>
            <p:cNvCxnSpPr>
              <a:cxnSpLocks/>
            </p:cNvCxnSpPr>
            <p:nvPr/>
          </p:nvCxnSpPr>
          <p:spPr>
            <a:xfrm flipH="1">
              <a:off x="10897352" y="2279056"/>
              <a:ext cx="3050" cy="264332"/>
            </a:xfrm>
            <a:prstGeom prst="line">
              <a:avLst/>
            </a:prstGeom>
          </p:spPr>
          <p:style>
            <a:lnRef idx="3">
              <a:schemeClr val="accent1"/>
            </a:lnRef>
            <a:fillRef idx="0">
              <a:schemeClr val="accent1"/>
            </a:fillRef>
            <a:effectRef idx="2">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F8839EC-284C-4F11-BB24-0A4563CB5037}"/>
                  </a:ext>
                </a:extLst>
              </p:cNvPr>
              <p:cNvSpPr txBox="1"/>
              <p:nvPr/>
            </p:nvSpPr>
            <p:spPr>
              <a:xfrm>
                <a:off x="467037" y="1594792"/>
                <a:ext cx="2428550" cy="7470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m:t>
                        </m:r>
                      </m:sub>
                    </m:s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sub>
                    </m:sSub>
                    <m:f>
                      <m:f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e>
                        </m:d>
                      </m:num>
                      <m:den>
                        <m:sSup>
                          <m:sSup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acc>
                      <m:accPr>
                        <m: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9" name="TextBox 28">
                <a:extLst>
                  <a:ext uri="{FF2B5EF4-FFF2-40B4-BE49-F238E27FC236}">
                    <a16:creationId xmlns:a16="http://schemas.microsoft.com/office/drawing/2014/main" id="{7F8839EC-284C-4F11-BB24-0A4563CB5037}"/>
                  </a:ext>
                </a:extLst>
              </p:cNvPr>
              <p:cNvSpPr txBox="1">
                <a:spLocks noRot="1" noChangeAspect="1" noMove="1" noResize="1" noEditPoints="1" noAdjustHandles="1" noChangeArrowheads="1" noChangeShapeType="1" noTextEdit="1"/>
              </p:cNvSpPr>
              <p:nvPr/>
            </p:nvSpPr>
            <p:spPr>
              <a:xfrm>
                <a:off x="467037" y="1594792"/>
                <a:ext cx="2428550" cy="74706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B574C7-1C61-447F-A334-D759C973AFF8}"/>
                  </a:ext>
                </a:extLst>
              </p:cNvPr>
              <p:cNvSpPr txBox="1"/>
              <p:nvPr/>
            </p:nvSpPr>
            <p:spPr>
              <a:xfrm>
                <a:off x="467037" y="2463865"/>
                <a:ext cx="8286627" cy="80836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8.99</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9</m:t>
                        </m:r>
                      </m:sup>
                    </m:s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𝑚</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num>
                      <m:den>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𝐶</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1.6</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e>
                        </m:d>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3.2×</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e>
                        </m:d>
                      </m:num>
                      <m:den>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num>
                                  <m:den>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m:t>
                                    </m:r>
                                  </m:den>
                                </m:f>
                              </m:e>
                            </m:d>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0.02</m:t>
                                </m:r>
                              </m:e>
                            </m:d>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=2.05×</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0" name="TextBox 29">
                <a:extLst>
                  <a:ext uri="{FF2B5EF4-FFF2-40B4-BE49-F238E27FC236}">
                    <a16:creationId xmlns:a16="http://schemas.microsoft.com/office/drawing/2014/main" id="{07B574C7-1C61-447F-A334-D759C973AFF8}"/>
                  </a:ext>
                </a:extLst>
              </p:cNvPr>
              <p:cNvSpPr txBox="1">
                <a:spLocks noRot="1" noChangeAspect="1" noMove="1" noResize="1" noEditPoints="1" noAdjustHandles="1" noChangeArrowheads="1" noChangeShapeType="1" noTextEdit="1"/>
              </p:cNvSpPr>
              <p:nvPr/>
            </p:nvSpPr>
            <p:spPr>
              <a:xfrm>
                <a:off x="467037" y="2463865"/>
                <a:ext cx="8286627" cy="80836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9886402-EB3A-48BA-94D7-164306203FDF}"/>
                  </a:ext>
                </a:extLst>
              </p:cNvPr>
              <p:cNvSpPr txBox="1"/>
              <p:nvPr/>
            </p:nvSpPr>
            <p:spPr>
              <a:xfrm>
                <a:off x="467037" y="3293448"/>
                <a:ext cx="6149015" cy="506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We also can write </a:t>
                </a:r>
                <a14:m>
                  <m:oMath xmlns:m="http://schemas.openxmlformats.org/officeDocument/2006/math">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m:t>
                        </m:r>
                      </m:sub>
                    </m:sSub>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in unit-vector notation</a:t>
                </a:r>
              </a:p>
            </p:txBody>
          </p:sp>
        </mc:Choice>
        <mc:Fallback xmlns="">
          <p:sp>
            <p:nvSpPr>
              <p:cNvPr id="31" name="TextBox 30">
                <a:extLst>
                  <a:ext uri="{FF2B5EF4-FFF2-40B4-BE49-F238E27FC236}">
                    <a16:creationId xmlns:a16="http://schemas.microsoft.com/office/drawing/2014/main" id="{F9886402-EB3A-48BA-94D7-164306203FDF}"/>
                  </a:ext>
                </a:extLst>
              </p:cNvPr>
              <p:cNvSpPr txBox="1">
                <a:spLocks noRot="1" noChangeAspect="1" noMove="1" noResize="1" noEditPoints="1" noAdjustHandles="1" noChangeArrowheads="1" noChangeShapeType="1" noTextEdit="1"/>
              </p:cNvSpPr>
              <p:nvPr/>
            </p:nvSpPr>
            <p:spPr>
              <a:xfrm>
                <a:off x="467037" y="3293448"/>
                <a:ext cx="6149015" cy="506421"/>
              </a:xfrm>
              <a:prstGeom prst="rect">
                <a:avLst/>
              </a:prstGeom>
              <a:blipFill>
                <a:blip r:embed="rId9"/>
                <a:stretch>
                  <a:fillRect l="-1587" t="-1205" b="-265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A413237-2CE0-45EF-9B68-0602E1AE68B0}"/>
                  </a:ext>
                </a:extLst>
              </p:cNvPr>
              <p:cNvSpPr/>
              <p:nvPr/>
            </p:nvSpPr>
            <p:spPr>
              <a:xfrm>
                <a:off x="1456424" y="3917417"/>
                <a:ext cx="3454087" cy="5360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2.05×</m:t>
                          </m:r>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acc>
                    </m:oMath>
                  </m:oMathPara>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Rectangle 31">
                <a:extLst>
                  <a:ext uri="{FF2B5EF4-FFF2-40B4-BE49-F238E27FC236}">
                    <a16:creationId xmlns:a16="http://schemas.microsoft.com/office/drawing/2014/main" id="{DA413237-2CE0-45EF-9B68-0602E1AE68B0}"/>
                  </a:ext>
                </a:extLst>
              </p:cNvPr>
              <p:cNvSpPr>
                <a:spLocks noRot="1" noChangeAspect="1" noMove="1" noResize="1" noEditPoints="1" noAdjustHandles="1" noChangeArrowheads="1" noChangeShapeType="1" noTextEdit="1"/>
              </p:cNvSpPr>
              <p:nvPr/>
            </p:nvSpPr>
            <p:spPr>
              <a:xfrm>
                <a:off x="1456424" y="3917417"/>
                <a:ext cx="3454087" cy="53604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444184E-5D02-48B6-811E-66EE8B7F6316}"/>
                  </a:ext>
                </a:extLst>
              </p:cNvPr>
              <p:cNvSpPr txBox="1"/>
              <p:nvPr/>
            </p:nvSpPr>
            <p:spPr>
              <a:xfrm>
                <a:off x="467037" y="4485702"/>
                <a:ext cx="8362674" cy="5311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net force  </a:t>
                </a:r>
                <a14:m>
                  <m:oMath xmlns:m="http://schemas.openxmlformats.org/officeDocument/2006/math">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 particle 1 is the vector sum of </a:t>
                </a:r>
                <a14:m>
                  <m:oMath xmlns:m="http://schemas.openxmlformats.org/officeDocument/2006/math">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14:m>
                  <m:oMath xmlns:m="http://schemas.openxmlformats.org/officeDocument/2006/math">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m:t>
                        </m:r>
                      </m:sub>
                    </m:sSub>
                  </m:oMath>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3" name="TextBox 32">
                <a:extLst>
                  <a:ext uri="{FF2B5EF4-FFF2-40B4-BE49-F238E27FC236}">
                    <a16:creationId xmlns:a16="http://schemas.microsoft.com/office/drawing/2014/main" id="{6444184E-5D02-48B6-811E-66EE8B7F6316}"/>
                  </a:ext>
                </a:extLst>
              </p:cNvPr>
              <p:cNvSpPr txBox="1">
                <a:spLocks noRot="1" noChangeAspect="1" noMove="1" noResize="1" noEditPoints="1" noAdjustHandles="1" noChangeArrowheads="1" noChangeShapeType="1" noTextEdit="1"/>
              </p:cNvSpPr>
              <p:nvPr/>
            </p:nvSpPr>
            <p:spPr>
              <a:xfrm>
                <a:off x="467037" y="4485702"/>
                <a:ext cx="8362674" cy="531171"/>
              </a:xfrm>
              <a:prstGeom prst="rect">
                <a:avLst/>
              </a:prstGeom>
              <a:blipFill>
                <a:blip r:embed="rId11"/>
                <a:stretch>
                  <a:fillRect l="-1167" b="-229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520CE876-F654-4C4F-A527-0E666B217B37}"/>
                  </a:ext>
                </a:extLst>
              </p:cNvPr>
              <p:cNvSpPr/>
              <p:nvPr/>
            </p:nvSpPr>
            <p:spPr>
              <a:xfrm>
                <a:off x="1456424" y="5039331"/>
                <a:ext cx="2567241" cy="5311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m:oMathPara>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Rectangle 33">
                <a:extLst>
                  <a:ext uri="{FF2B5EF4-FFF2-40B4-BE49-F238E27FC236}">
                    <a16:creationId xmlns:a16="http://schemas.microsoft.com/office/drawing/2014/main" id="{520CE876-F654-4C4F-A527-0E666B217B37}"/>
                  </a:ext>
                </a:extLst>
              </p:cNvPr>
              <p:cNvSpPr>
                <a:spLocks noRot="1" noChangeAspect="1" noMove="1" noResize="1" noEditPoints="1" noAdjustHandles="1" noChangeArrowheads="1" noChangeShapeType="1" noTextEdit="1"/>
              </p:cNvSpPr>
              <p:nvPr/>
            </p:nvSpPr>
            <p:spPr>
              <a:xfrm>
                <a:off x="1456424" y="5039331"/>
                <a:ext cx="2567241" cy="531171"/>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A427E19-0C83-44E6-BE87-E25090178E07}"/>
                  </a:ext>
                </a:extLst>
              </p:cNvPr>
              <p:cNvSpPr/>
              <p:nvPr/>
            </p:nvSpPr>
            <p:spPr>
              <a:xfrm>
                <a:off x="2301755" y="5592960"/>
                <a:ext cx="8774390" cy="50917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1.15×</m:t>
                          </m:r>
                          <m:sSup>
                            <m:sSupPr>
                              <m:ctrlP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acc>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2.05×</m:t>
                          </m:r>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acc>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9.00</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−25</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acc>
                    </m:oMath>
                  </m:oMathPara>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5" name="Rectangle 34">
                <a:extLst>
                  <a:ext uri="{FF2B5EF4-FFF2-40B4-BE49-F238E27FC236}">
                    <a16:creationId xmlns:a16="http://schemas.microsoft.com/office/drawing/2014/main" id="{CA427E19-0C83-44E6-BE87-E25090178E07}"/>
                  </a:ext>
                </a:extLst>
              </p:cNvPr>
              <p:cNvSpPr>
                <a:spLocks noRot="1" noChangeAspect="1" noMove="1" noResize="1" noEditPoints="1" noAdjustHandles="1" noChangeArrowheads="1" noChangeShapeType="1" noTextEdit="1"/>
              </p:cNvSpPr>
              <p:nvPr/>
            </p:nvSpPr>
            <p:spPr>
              <a:xfrm>
                <a:off x="2301755" y="5592960"/>
                <a:ext cx="8774390" cy="509178"/>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7856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A6B33BC-4C19-4BB9-A919-8E8E908EB5EB}"/>
                  </a:ext>
                </a:extLst>
              </p:cNvPr>
              <p:cNvSpPr/>
              <p:nvPr/>
            </p:nvSpPr>
            <p:spPr>
              <a:xfrm>
                <a:off x="0" y="0"/>
                <a:ext cx="12192000" cy="14228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Problem (1-3)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identical to problem (1-1) except that particle 4 is included. It has charge </a:t>
                </a:r>
                <a14:m>
                  <m:oMath xmlns:m="http://schemas.openxmlformats.org/officeDocument/2006/math">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𝑞</m:t>
                        </m:r>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4</m:t>
                        </m:r>
                      </m:sub>
                    </m:s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=−3.2</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10</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−19</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𝐶</m:t>
                    </m:r>
                  </m:oMath>
                </a14:m>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at a distance </a:t>
                </a:r>
                <a14:m>
                  <m:oMath xmlns:m="http://schemas.openxmlformats.org/officeDocument/2006/math">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3</m:t>
                        </m:r>
                      </m:num>
                      <m:den>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4</m:t>
                        </m:r>
                      </m:den>
                    </m:f>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𝑅</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from particle 1, and lie on a line that makes an angle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𝜃</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60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𝑜</m:t>
                        </m:r>
                      </m:sup>
                    </m:sSup>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t>𝑥</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axis. What is the net electrostatic force </a:t>
                </a:r>
                <a14:m>
                  <m:oMath xmlns:m="http://schemas.openxmlformats.org/officeDocument/2006/math">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on particle 1 due to particle 2 and 4 ?</a:t>
                </a:r>
                <a:endParaRPr kumimoji="0" lang="en-GB" sz="24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mc:Choice>
        <mc:Fallback xmlns="">
          <p:sp>
            <p:nvSpPr>
              <p:cNvPr id="2" name="Rectangle 1">
                <a:extLst>
                  <a:ext uri="{FF2B5EF4-FFF2-40B4-BE49-F238E27FC236}">
                    <a16:creationId xmlns:a16="http://schemas.microsoft.com/office/drawing/2014/main" id="{1A6B33BC-4C19-4BB9-A919-8E8E908EB5EB}"/>
                  </a:ext>
                </a:extLst>
              </p:cNvPr>
              <p:cNvSpPr>
                <a:spLocks noRot="1" noChangeAspect="1" noMove="1" noResize="1" noEditPoints="1" noAdjustHandles="1" noChangeArrowheads="1" noChangeShapeType="1" noTextEdit="1"/>
              </p:cNvSpPr>
              <p:nvPr/>
            </p:nvSpPr>
            <p:spPr>
              <a:xfrm>
                <a:off x="0" y="0"/>
                <a:ext cx="12192000" cy="1422825"/>
              </a:xfrm>
              <a:prstGeom prst="rect">
                <a:avLst/>
              </a:prstGeom>
              <a:blipFill>
                <a:blip r:embed="rId2"/>
                <a:stretch>
                  <a:fillRect l="-750" t="-3863" b="-7725"/>
                </a:stretch>
              </a:blipFill>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C03F5400-C2A3-4B0F-A7CD-6005524BE35C}"/>
              </a:ext>
            </a:extLst>
          </p:cNvPr>
          <p:cNvGrpSpPr/>
          <p:nvPr/>
        </p:nvGrpSpPr>
        <p:grpSpPr>
          <a:xfrm>
            <a:off x="8596477" y="1355498"/>
            <a:ext cx="3521148" cy="2073502"/>
            <a:chOff x="7211814" y="2214039"/>
            <a:chExt cx="3521148" cy="2073502"/>
          </a:xfrm>
        </p:grpSpPr>
        <p:cxnSp>
          <p:nvCxnSpPr>
            <p:cNvPr id="29" name="Straight Connector 28">
              <a:extLst>
                <a:ext uri="{FF2B5EF4-FFF2-40B4-BE49-F238E27FC236}">
                  <a16:creationId xmlns:a16="http://schemas.microsoft.com/office/drawing/2014/main" id="{87AE43D7-AFE7-49F8-BE32-7E65F52A3E8F}"/>
                </a:ext>
              </a:extLst>
            </p:cNvPr>
            <p:cNvCxnSpPr/>
            <p:nvPr/>
          </p:nvCxnSpPr>
          <p:spPr>
            <a:xfrm flipV="1">
              <a:off x="7607036" y="2732287"/>
              <a:ext cx="971131" cy="1265589"/>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a:extLst>
                <a:ext uri="{FF2B5EF4-FFF2-40B4-BE49-F238E27FC236}">
                  <a16:creationId xmlns:a16="http://schemas.microsoft.com/office/drawing/2014/main" id="{AAE100A6-F2A5-4E32-9CCE-D189FF11FDD1}"/>
                </a:ext>
              </a:extLst>
            </p:cNvPr>
            <p:cNvCxnSpPr>
              <a:cxnSpLocks/>
            </p:cNvCxnSpPr>
            <p:nvPr/>
          </p:nvCxnSpPr>
          <p:spPr>
            <a:xfrm flipV="1">
              <a:off x="7581771" y="2711281"/>
              <a:ext cx="0" cy="134904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C8998F7-B685-4C32-8B12-A60EB9C00A55}"/>
                    </a:ext>
                  </a:extLst>
                </p:cNvPr>
                <p:cNvSpPr/>
                <p:nvPr/>
              </p:nvSpPr>
              <p:spPr>
                <a:xfrm>
                  <a:off x="7727441" y="2763122"/>
                  <a:ext cx="558486"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num>
                          <m:den>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den>
                        </m:f>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𝑅</m:t>
                        </m:r>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a:extLst>
                    <a:ext uri="{FF2B5EF4-FFF2-40B4-BE49-F238E27FC236}">
                      <a16:creationId xmlns:a16="http://schemas.microsoft.com/office/drawing/2014/main" id="{5C8998F7-B685-4C32-8B12-A60EB9C00A55}"/>
                    </a:ext>
                  </a:extLst>
                </p:cNvPr>
                <p:cNvSpPr>
                  <a:spLocks noRot="1" noChangeAspect="1" noMove="1" noResize="1" noEditPoints="1" noAdjustHandles="1" noChangeArrowheads="1" noChangeShapeType="1" noTextEdit="1"/>
                </p:cNvSpPr>
                <p:nvPr/>
              </p:nvSpPr>
              <p:spPr>
                <a:xfrm>
                  <a:off x="7727441" y="2763122"/>
                  <a:ext cx="558486" cy="610936"/>
                </a:xfrm>
                <a:prstGeom prst="rect">
                  <a:avLst/>
                </a:prstGeom>
                <a:blipFill>
                  <a:blip r:embed="rId3"/>
                  <a:stretch>
                    <a:fillRect/>
                  </a:stretch>
                </a:blipFill>
              </p:spPr>
              <p:txBody>
                <a:bodyPr/>
                <a:lstStyle/>
                <a:p>
                  <a:r>
                    <a:rPr lang="en-GB">
                      <a:noFill/>
                    </a:rPr>
                    <a:t> </a:t>
                  </a:r>
                </a:p>
              </p:txBody>
            </p:sp>
          </mc:Fallback>
        </mc:AlternateContent>
        <p:grpSp>
          <p:nvGrpSpPr>
            <p:cNvPr id="26" name="Group 25">
              <a:extLst>
                <a:ext uri="{FF2B5EF4-FFF2-40B4-BE49-F238E27FC236}">
                  <a16:creationId xmlns:a16="http://schemas.microsoft.com/office/drawing/2014/main" id="{F07A2C0A-9818-4668-B94E-26291090F090}"/>
                </a:ext>
              </a:extLst>
            </p:cNvPr>
            <p:cNvGrpSpPr/>
            <p:nvPr/>
          </p:nvGrpSpPr>
          <p:grpSpPr>
            <a:xfrm>
              <a:off x="8348104" y="2214039"/>
              <a:ext cx="465447" cy="725997"/>
              <a:chOff x="10684185" y="2491253"/>
              <a:chExt cx="465447" cy="725997"/>
            </a:xfrm>
          </p:grpSpPr>
          <p:sp>
            <p:nvSpPr>
              <p:cNvPr id="14" name="Oval 13">
                <a:extLst>
                  <a:ext uri="{FF2B5EF4-FFF2-40B4-BE49-F238E27FC236}">
                    <a16:creationId xmlns:a16="http://schemas.microsoft.com/office/drawing/2014/main" id="{A0F36D92-C042-4E0B-865A-280B5CA99B8B}"/>
                  </a:ext>
                </a:extLst>
              </p:cNvPr>
              <p:cNvSpPr/>
              <p:nvPr/>
            </p:nvSpPr>
            <p:spPr>
              <a:xfrm>
                <a:off x="10794070" y="2860585"/>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08EF6B0-764F-4333-9A57-F14FF3CBB9FE}"/>
                  </a:ext>
                </a:extLst>
              </p:cNvPr>
              <p:cNvSpPr txBox="1"/>
              <p:nvPr/>
            </p:nvSpPr>
            <p:spPr>
              <a:xfrm>
                <a:off x="10787276" y="2755585"/>
                <a:ext cx="264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32ACE68-080D-4720-A309-8A875B7060F9}"/>
                      </a:ext>
                    </a:extLst>
                  </p:cNvPr>
                  <p:cNvSpPr/>
                  <p:nvPr/>
                </p:nvSpPr>
                <p:spPr>
                  <a:xfrm>
                    <a:off x="10684185" y="2491253"/>
                    <a:ext cx="4654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a:extLst>
                      <a:ext uri="{FF2B5EF4-FFF2-40B4-BE49-F238E27FC236}">
                        <a16:creationId xmlns:a16="http://schemas.microsoft.com/office/drawing/2014/main" id="{F32ACE68-080D-4720-A309-8A875B7060F9}"/>
                      </a:ext>
                    </a:extLst>
                  </p:cNvPr>
                  <p:cNvSpPr>
                    <a:spLocks noRot="1" noChangeAspect="1" noMove="1" noResize="1" noEditPoints="1" noAdjustHandles="1" noChangeArrowheads="1" noChangeShapeType="1" noTextEdit="1"/>
                  </p:cNvSpPr>
                  <p:nvPr/>
                </p:nvSpPr>
                <p:spPr>
                  <a:xfrm>
                    <a:off x="10684185" y="2491253"/>
                    <a:ext cx="465447" cy="369332"/>
                  </a:xfrm>
                  <a:prstGeom prst="rect">
                    <a:avLst/>
                  </a:prstGeom>
                  <a:blipFill>
                    <a:blip r:embed="rId4"/>
                    <a:stretch>
                      <a:fillRect b="-6557"/>
                    </a:stretch>
                  </a:blipFill>
                </p:spPr>
                <p:txBody>
                  <a:bodyPr/>
                  <a:lstStyle/>
                  <a:p>
                    <a:r>
                      <a:rPr lang="en-GB">
                        <a:noFill/>
                      </a:rPr>
                      <a:t> </a:t>
                    </a:r>
                  </a:p>
                </p:txBody>
              </p:sp>
            </mc:Fallback>
          </mc:AlternateContent>
        </p:grpSp>
        <p:sp>
          <p:nvSpPr>
            <p:cNvPr id="13" name="TextBox 12">
              <a:extLst>
                <a:ext uri="{FF2B5EF4-FFF2-40B4-BE49-F238E27FC236}">
                  <a16:creationId xmlns:a16="http://schemas.microsoft.com/office/drawing/2014/main" id="{2E2FD6BF-1E86-46DF-ADA2-E069F35C0B77}"/>
                </a:ext>
              </a:extLst>
            </p:cNvPr>
            <p:cNvSpPr txBox="1"/>
            <p:nvPr/>
          </p:nvSpPr>
          <p:spPr>
            <a:xfrm>
              <a:off x="10024627" y="3843421"/>
              <a:ext cx="7083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X axis</a:t>
              </a:r>
            </a:p>
          </p:txBody>
        </p:sp>
        <p:cxnSp>
          <p:nvCxnSpPr>
            <p:cNvPr id="25" name="Straight Connector 24">
              <a:extLst>
                <a:ext uri="{FF2B5EF4-FFF2-40B4-BE49-F238E27FC236}">
                  <a16:creationId xmlns:a16="http://schemas.microsoft.com/office/drawing/2014/main" id="{377D55F0-D030-43B8-8312-CD6DB2EA4FA5}"/>
                </a:ext>
              </a:extLst>
            </p:cNvPr>
            <p:cNvCxnSpPr/>
            <p:nvPr/>
          </p:nvCxnSpPr>
          <p:spPr>
            <a:xfrm flipV="1">
              <a:off x="7581771" y="4033625"/>
              <a:ext cx="2523666" cy="30211"/>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oup 19">
              <a:extLst>
                <a:ext uri="{FF2B5EF4-FFF2-40B4-BE49-F238E27FC236}">
                  <a16:creationId xmlns:a16="http://schemas.microsoft.com/office/drawing/2014/main" id="{2DE50B97-F229-4BF0-95C9-B700556485AB}"/>
                </a:ext>
              </a:extLst>
            </p:cNvPr>
            <p:cNvGrpSpPr/>
            <p:nvPr/>
          </p:nvGrpSpPr>
          <p:grpSpPr>
            <a:xfrm>
              <a:off x="7211814" y="3558838"/>
              <a:ext cx="578810" cy="712747"/>
              <a:chOff x="8557200" y="2504503"/>
              <a:chExt cx="578810" cy="712747"/>
            </a:xfrm>
          </p:grpSpPr>
          <p:sp>
            <p:nvSpPr>
              <p:cNvPr id="3" name="Oval 2">
                <a:extLst>
                  <a:ext uri="{FF2B5EF4-FFF2-40B4-BE49-F238E27FC236}">
                    <a16:creationId xmlns:a16="http://schemas.microsoft.com/office/drawing/2014/main" id="{53E5ABF0-C3D3-4013-8030-1581934D5B66}"/>
                  </a:ext>
                </a:extLst>
              </p:cNvPr>
              <p:cNvSpPr/>
              <p:nvPr/>
            </p:nvSpPr>
            <p:spPr>
              <a:xfrm>
                <a:off x="8806979" y="2860585"/>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FA3C39-BD5C-4F4A-A31D-2CA55D000E2F}"/>
                  </a:ext>
                </a:extLst>
              </p:cNvPr>
              <p:cNvSpPr txBox="1"/>
              <p:nvPr/>
            </p:nvSpPr>
            <p:spPr>
              <a:xfrm>
                <a:off x="8768835" y="2755585"/>
                <a:ext cx="3671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4F363EE-1B7B-4D85-B0A2-07BC2CACF847}"/>
                      </a:ext>
                    </a:extLst>
                  </p:cNvPr>
                  <p:cNvSpPr/>
                  <p:nvPr/>
                </p:nvSpPr>
                <p:spPr>
                  <a:xfrm>
                    <a:off x="8557200" y="2504503"/>
                    <a:ext cx="4601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a:extLst>
                      <a:ext uri="{FF2B5EF4-FFF2-40B4-BE49-F238E27FC236}">
                        <a16:creationId xmlns:a16="http://schemas.microsoft.com/office/drawing/2014/main" id="{24F363EE-1B7B-4D85-B0A2-07BC2CACF847}"/>
                      </a:ext>
                    </a:extLst>
                  </p:cNvPr>
                  <p:cNvSpPr>
                    <a:spLocks noRot="1" noChangeAspect="1" noMove="1" noResize="1" noEditPoints="1" noAdjustHandles="1" noChangeArrowheads="1" noChangeShapeType="1" noTextEdit="1"/>
                  </p:cNvSpPr>
                  <p:nvPr/>
                </p:nvSpPr>
                <p:spPr>
                  <a:xfrm>
                    <a:off x="8557200" y="2504503"/>
                    <a:ext cx="460126" cy="369332"/>
                  </a:xfrm>
                  <a:prstGeom prst="rect">
                    <a:avLst/>
                  </a:prstGeom>
                  <a:blipFill>
                    <a:blip r:embed="rId5"/>
                    <a:stretch>
                      <a:fillRect b="-4918"/>
                    </a:stretch>
                  </a:blipFill>
                </p:spPr>
                <p:txBody>
                  <a:bodyPr/>
                  <a:lstStyle/>
                  <a:p>
                    <a:r>
                      <a:rPr lang="en-GB">
                        <a:noFill/>
                      </a:rPr>
                      <a:t> </a:t>
                    </a:r>
                  </a:p>
                </p:txBody>
              </p:sp>
            </mc:Fallback>
          </mc:AlternateContent>
        </p:grpSp>
        <p:grpSp>
          <p:nvGrpSpPr>
            <p:cNvPr id="27" name="Group 26">
              <a:extLst>
                <a:ext uri="{FF2B5EF4-FFF2-40B4-BE49-F238E27FC236}">
                  <a16:creationId xmlns:a16="http://schemas.microsoft.com/office/drawing/2014/main" id="{0BBA344F-5E72-4030-A744-949F460B6430}"/>
                </a:ext>
              </a:extLst>
            </p:cNvPr>
            <p:cNvGrpSpPr/>
            <p:nvPr/>
          </p:nvGrpSpPr>
          <p:grpSpPr>
            <a:xfrm>
              <a:off x="9451627" y="3515377"/>
              <a:ext cx="465447" cy="772164"/>
              <a:chOff x="9451627" y="3515377"/>
              <a:chExt cx="465447" cy="772164"/>
            </a:xfrm>
          </p:grpSpPr>
          <p:sp>
            <p:nvSpPr>
              <p:cNvPr id="6" name="Oval 5">
                <a:extLst>
                  <a:ext uri="{FF2B5EF4-FFF2-40B4-BE49-F238E27FC236}">
                    <a16:creationId xmlns:a16="http://schemas.microsoft.com/office/drawing/2014/main" id="{710585AF-4A1D-43EF-8275-2A8509976314}"/>
                  </a:ext>
                </a:extLst>
              </p:cNvPr>
              <p:cNvSpPr/>
              <p:nvPr/>
            </p:nvSpPr>
            <p:spPr>
              <a:xfrm>
                <a:off x="9561512" y="3884709"/>
                <a:ext cx="240357" cy="297833"/>
              </a:xfrm>
              <a:prstGeom prst="ellipse">
                <a:avLst/>
              </a:prstGeom>
              <a:gradFill flip="none" rotWithShape="1">
                <a:gsLst>
                  <a:gs pos="0">
                    <a:schemeClr val="accent2">
                      <a:lumMod val="67000"/>
                    </a:schemeClr>
                  </a:gs>
                  <a:gs pos="48000">
                    <a:schemeClr val="accent2">
                      <a:lumMod val="97000"/>
                      <a:lumOff val="3000"/>
                    </a:schemeClr>
                  </a:gs>
                  <a:gs pos="100000">
                    <a:schemeClr val="accent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149F7A0-0871-4806-81C7-EF987CAC3DC8}"/>
                  </a:ext>
                </a:extLst>
              </p:cNvPr>
              <p:cNvSpPr txBox="1"/>
              <p:nvPr/>
            </p:nvSpPr>
            <p:spPr>
              <a:xfrm>
                <a:off x="9523368" y="3779709"/>
                <a:ext cx="264393" cy="507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614CC0-65D8-448E-BBEB-862212BC8162}"/>
                      </a:ext>
                    </a:extLst>
                  </p:cNvPr>
                  <p:cNvSpPr/>
                  <p:nvPr/>
                </p:nvSpPr>
                <p:spPr>
                  <a:xfrm>
                    <a:off x="9451627" y="3515377"/>
                    <a:ext cx="4654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Rectangle 8">
                    <a:extLst>
                      <a:ext uri="{FF2B5EF4-FFF2-40B4-BE49-F238E27FC236}">
                        <a16:creationId xmlns:a16="http://schemas.microsoft.com/office/drawing/2014/main" id="{4D614CC0-65D8-448E-BBEB-862212BC8162}"/>
                      </a:ext>
                    </a:extLst>
                  </p:cNvPr>
                  <p:cNvSpPr>
                    <a:spLocks noRot="1" noChangeAspect="1" noMove="1" noResize="1" noEditPoints="1" noAdjustHandles="1" noChangeArrowheads="1" noChangeShapeType="1" noTextEdit="1"/>
                  </p:cNvSpPr>
                  <p:nvPr/>
                </p:nvSpPr>
                <p:spPr>
                  <a:xfrm>
                    <a:off x="9451627" y="3515377"/>
                    <a:ext cx="465447" cy="369332"/>
                  </a:xfrm>
                  <a:prstGeom prst="rect">
                    <a:avLst/>
                  </a:prstGeom>
                  <a:blipFill>
                    <a:blip r:embed="rId6"/>
                    <a:stretch>
                      <a:fillRect b="-6667"/>
                    </a:stretch>
                  </a:blipFill>
                </p:spPr>
                <p:txBody>
                  <a:bodyPr/>
                  <a:lstStyle/>
                  <a:p>
                    <a:r>
                      <a:rPr lang="en-GB">
                        <a:noFill/>
                      </a:rPr>
                      <a:t> </a:t>
                    </a:r>
                  </a:p>
                </p:txBody>
              </p:sp>
            </mc:Fallback>
          </mc:AlternateContent>
        </p:grpSp>
        <p:sp>
          <p:nvSpPr>
            <p:cNvPr id="30" name="Arc 29">
              <a:extLst>
                <a:ext uri="{FF2B5EF4-FFF2-40B4-BE49-F238E27FC236}">
                  <a16:creationId xmlns:a16="http://schemas.microsoft.com/office/drawing/2014/main" id="{39875669-08F1-400E-A3E7-666577D70CA0}"/>
                </a:ext>
              </a:extLst>
            </p:cNvPr>
            <p:cNvSpPr/>
            <p:nvPr/>
          </p:nvSpPr>
          <p:spPr>
            <a:xfrm rot="3441099">
              <a:off x="7733121" y="3768788"/>
              <a:ext cx="319378" cy="267622"/>
            </a:xfrm>
            <a:prstGeom prst="arc">
              <a:avLst>
                <a:gd name="adj1" fmla="val 11179972"/>
                <a:gd name="adj2"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E5879DF-A8ED-4210-898D-CF6C1AA8081E}"/>
                    </a:ext>
                  </a:extLst>
                </p:cNvPr>
                <p:cNvSpPr txBox="1"/>
                <p:nvPr/>
              </p:nvSpPr>
              <p:spPr>
                <a:xfrm rot="19395609">
                  <a:off x="7962727" y="3480297"/>
                  <a:ext cx="85997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60</m:t>
                            </m:r>
                          </m:e>
                          <m:sup>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m:t>
                            </m:r>
                          </m:sup>
                        </m:sSup>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xtBox 31">
                  <a:extLst>
                    <a:ext uri="{FF2B5EF4-FFF2-40B4-BE49-F238E27FC236}">
                      <a16:creationId xmlns:a16="http://schemas.microsoft.com/office/drawing/2014/main" id="{EE5879DF-A8ED-4210-898D-CF6C1AA8081E}"/>
                    </a:ext>
                  </a:extLst>
                </p:cNvPr>
                <p:cNvSpPr txBox="1">
                  <a:spLocks noRot="1" noChangeAspect="1" noMove="1" noResize="1" noEditPoints="1" noAdjustHandles="1" noChangeArrowheads="1" noChangeShapeType="1" noTextEdit="1"/>
                </p:cNvSpPr>
                <p:nvPr/>
              </p:nvSpPr>
              <p:spPr>
                <a:xfrm rot="19395609">
                  <a:off x="7962727" y="3480297"/>
                  <a:ext cx="859979" cy="276999"/>
                </a:xfrm>
                <a:prstGeom prst="rect">
                  <a:avLst/>
                </a:prstGeom>
                <a:blipFill>
                  <a:blip r:embed="rId7"/>
                  <a:stretch>
                    <a:fillRect l="-3521" b="-5738"/>
                  </a:stretch>
                </a:blipFill>
              </p:spPr>
              <p:txBody>
                <a:bodyPr/>
                <a:lstStyle/>
                <a:p>
                  <a:r>
                    <a:rPr lang="en-GB">
                      <a:noFill/>
                    </a:rPr>
                    <a:t> </a:t>
                  </a:r>
                </a:p>
              </p:txBody>
            </p:sp>
          </mc:Fallback>
        </mc:AlternateContent>
        <p:sp>
          <p:nvSpPr>
            <p:cNvPr id="38" name="TextBox 37">
              <a:extLst>
                <a:ext uri="{FF2B5EF4-FFF2-40B4-BE49-F238E27FC236}">
                  <a16:creationId xmlns:a16="http://schemas.microsoft.com/office/drawing/2014/main" id="{478CB42A-FCAE-4098-AE0D-759AC9B76546}"/>
                </a:ext>
              </a:extLst>
            </p:cNvPr>
            <p:cNvSpPr txBox="1"/>
            <p:nvPr/>
          </p:nvSpPr>
          <p:spPr>
            <a:xfrm>
              <a:off x="7282205" y="2296539"/>
              <a:ext cx="7003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 axis</a:t>
              </a:r>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0152E26-5285-4A30-B1BF-C961D558338C}"/>
                  </a:ext>
                </a:extLst>
              </p:cNvPr>
              <p:cNvSpPr txBox="1"/>
              <p:nvPr/>
            </p:nvSpPr>
            <p:spPr>
              <a:xfrm>
                <a:off x="446136" y="1619830"/>
                <a:ext cx="2428550" cy="74706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sub>
                    </m:sSub>
                    <m:f>
                      <m:f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d>
                          <m:dPr>
                            <m:begChr m:val="|"/>
                            <m:endChr m:val="|"/>
                            <m:ctrlP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sz="2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e>
                        </m:d>
                      </m:num>
                      <m:den>
                        <m:sSup>
                          <m:sSup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acc>
                      <m:accPr>
                        <m:chr m:val="̂"/>
                        <m:ctrlP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3" name="TextBox 32">
                <a:extLst>
                  <a:ext uri="{FF2B5EF4-FFF2-40B4-BE49-F238E27FC236}">
                    <a16:creationId xmlns:a16="http://schemas.microsoft.com/office/drawing/2014/main" id="{E0152E26-5285-4A30-B1BF-C961D558338C}"/>
                  </a:ext>
                </a:extLst>
              </p:cNvPr>
              <p:cNvSpPr txBox="1">
                <a:spLocks noRot="1" noChangeAspect="1" noMove="1" noResize="1" noEditPoints="1" noAdjustHandles="1" noChangeArrowheads="1" noChangeShapeType="1" noTextEdit="1"/>
              </p:cNvSpPr>
              <p:nvPr/>
            </p:nvSpPr>
            <p:spPr>
              <a:xfrm>
                <a:off x="446136" y="1619830"/>
                <a:ext cx="2428550" cy="74706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5AC7A93-1728-4C0C-B11E-A31D3992A5A6}"/>
                  </a:ext>
                </a:extLst>
              </p:cNvPr>
              <p:cNvSpPr txBox="1"/>
              <p:nvPr/>
            </p:nvSpPr>
            <p:spPr>
              <a:xfrm>
                <a:off x="446136" y="2515517"/>
                <a:ext cx="8286627" cy="80836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8.99</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9</m:t>
                        </m:r>
                      </m:sup>
                    </m:s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𝑚</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num>
                      <m:den>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𝐶</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1.6</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e>
                        </m:d>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3.2×</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−19</m:t>
                                </m:r>
                              </m:sup>
                            </m:sSup>
                          </m:e>
                        </m:d>
                      </m:num>
                      <m:den>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num>
                                  <m:den>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m:t>
                                    </m:r>
                                  </m:den>
                                </m:f>
                              </m:e>
                            </m:d>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0.02</m:t>
                                </m:r>
                              </m:e>
                            </m:d>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=2.05×</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4" name="TextBox 33">
                <a:extLst>
                  <a:ext uri="{FF2B5EF4-FFF2-40B4-BE49-F238E27FC236}">
                    <a16:creationId xmlns:a16="http://schemas.microsoft.com/office/drawing/2014/main" id="{65AC7A93-1728-4C0C-B11E-A31D3992A5A6}"/>
                  </a:ext>
                </a:extLst>
              </p:cNvPr>
              <p:cNvSpPr txBox="1">
                <a:spLocks noRot="1" noChangeAspect="1" noMove="1" noResize="1" noEditPoints="1" noAdjustHandles="1" noChangeArrowheads="1" noChangeShapeType="1" noTextEdit="1"/>
              </p:cNvSpPr>
              <p:nvPr/>
            </p:nvSpPr>
            <p:spPr>
              <a:xfrm>
                <a:off x="446136" y="2515517"/>
                <a:ext cx="8286627" cy="80836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7F4CD97F-8241-43AC-903F-06EE24D8D956}"/>
                  </a:ext>
                </a:extLst>
              </p:cNvPr>
              <p:cNvSpPr/>
              <p:nvPr/>
            </p:nvSpPr>
            <p:spPr>
              <a:xfrm>
                <a:off x="446136" y="3413044"/>
                <a:ext cx="5890459" cy="5311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The net force on particle is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7" name="Rectangle 36">
                <a:extLst>
                  <a:ext uri="{FF2B5EF4-FFF2-40B4-BE49-F238E27FC236}">
                    <a16:creationId xmlns:a16="http://schemas.microsoft.com/office/drawing/2014/main" id="{7F4CD97F-8241-43AC-903F-06EE24D8D956}"/>
                  </a:ext>
                </a:extLst>
              </p:cNvPr>
              <p:cNvSpPr>
                <a:spLocks noRot="1" noChangeAspect="1" noMove="1" noResize="1" noEditPoints="1" noAdjustHandles="1" noChangeArrowheads="1" noChangeShapeType="1" noTextEdit="1"/>
              </p:cNvSpPr>
              <p:nvPr/>
            </p:nvSpPr>
            <p:spPr>
              <a:xfrm>
                <a:off x="446136" y="3413044"/>
                <a:ext cx="5890459" cy="531171"/>
              </a:xfrm>
              <a:prstGeom prst="rect">
                <a:avLst/>
              </a:prstGeom>
              <a:blipFill>
                <a:blip r:embed="rId10"/>
                <a:stretch>
                  <a:fillRect l="-1553" b="-22989"/>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A897686E-4AB2-495D-B9A6-29FB75BE5F48}"/>
              </a:ext>
            </a:extLst>
          </p:cNvPr>
          <p:cNvSpPr/>
          <p:nvPr/>
        </p:nvSpPr>
        <p:spPr>
          <a:xfrm>
            <a:off x="446136" y="4179685"/>
            <a:ext cx="1090809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Because the forces and are not directed along the same axis, we </a:t>
            </a:r>
            <a:r>
              <a:rPr kumimoji="0" lang="en-US" sz="2400" b="0" i="1"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cannot </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Times New Roman" panose="02020603050405020304" pitchFamily="18" charset="0"/>
              </a:rPr>
              <a:t>sum simply by combining their magnitudes.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Instead, we must add them as a vectors.</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68B88E-2D94-4B98-8C30-A3B80C4A15B5}"/>
                  </a:ext>
                </a:extLst>
              </p:cNvPr>
              <p:cNvSpPr txBox="1"/>
              <p:nvPr/>
            </p:nvSpPr>
            <p:spPr>
              <a:xfrm>
                <a:off x="1660411" y="5096906"/>
                <a:ext cx="4208460" cy="4140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func>
                            <m:func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e>
                          </m:func>
                        </m:e>
                      </m:d>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acc>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func>
                            <m:func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e>
                          </m:func>
                        </m:e>
                      </m:d>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oMath>
                  </m:oMathPara>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1" name="TextBox 40">
                <a:extLst>
                  <a:ext uri="{FF2B5EF4-FFF2-40B4-BE49-F238E27FC236}">
                    <a16:creationId xmlns:a16="http://schemas.microsoft.com/office/drawing/2014/main" id="{5068B88E-2D94-4B98-8C30-A3B80C4A15B5}"/>
                  </a:ext>
                </a:extLst>
              </p:cNvPr>
              <p:cNvSpPr txBox="1">
                <a:spLocks noRot="1" noChangeAspect="1" noMove="1" noResize="1" noEditPoints="1" noAdjustHandles="1" noChangeArrowheads="1" noChangeShapeType="1" noTextEdit="1"/>
              </p:cNvSpPr>
              <p:nvPr/>
            </p:nvSpPr>
            <p:spPr>
              <a:xfrm>
                <a:off x="1660411" y="5096906"/>
                <a:ext cx="4208460" cy="41408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50F1A5E-BDFA-4CFE-A95A-A86C535F37D9}"/>
                  </a:ext>
                </a:extLst>
              </p:cNvPr>
              <p:cNvSpPr txBox="1"/>
              <p:nvPr/>
            </p:nvSpPr>
            <p:spPr>
              <a:xfrm>
                <a:off x="1577856" y="6310683"/>
                <a:ext cx="5769079" cy="4437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sub>
                      </m:sSub>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1.025</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e>
                      </m:d>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e>
                      </m:acc>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1.775</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e>
                      </m:d>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e>
                      </m:acc>
                    </m:oMath>
                  </m:oMathPara>
                </a14:m>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2" name="TextBox 41">
                <a:extLst>
                  <a:ext uri="{FF2B5EF4-FFF2-40B4-BE49-F238E27FC236}">
                    <a16:creationId xmlns:a16="http://schemas.microsoft.com/office/drawing/2014/main" id="{350F1A5E-BDFA-4CFE-A95A-A86C535F37D9}"/>
                  </a:ext>
                </a:extLst>
              </p:cNvPr>
              <p:cNvSpPr txBox="1">
                <a:spLocks noRot="1" noChangeAspect="1" noMove="1" noResize="1" noEditPoints="1" noAdjustHandles="1" noChangeArrowheads="1" noChangeShapeType="1" noTextEdit="1"/>
              </p:cNvSpPr>
              <p:nvPr/>
            </p:nvSpPr>
            <p:spPr>
              <a:xfrm>
                <a:off x="1577856" y="6310683"/>
                <a:ext cx="5769079" cy="443711"/>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EE5DF39-B3DB-4670-B489-3935365D958B}"/>
                  </a:ext>
                </a:extLst>
              </p:cNvPr>
              <p:cNvSpPr txBox="1"/>
              <p:nvPr/>
            </p:nvSpPr>
            <p:spPr>
              <a:xfrm>
                <a:off x="446136" y="5657628"/>
                <a:ext cx="8373126" cy="5064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Substituting </a:t>
                </a:r>
                <a14:m>
                  <m:oMath xmlns:m="http://schemas.openxmlformats.org/officeDocument/2006/math">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2.05×</m:t>
                    </m:r>
                    <m:sSup>
                      <m:sSup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 </a:t>
                </a:r>
                <a14:m>
                  <m:oMath xmlns:m="http://schemas.openxmlformats.org/officeDocument/2006/math">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sub>
                    </m:sSub>
                  </m:oMath>
                </a14:m>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14:m>
                  <m:oMath xmlns:m="http://schemas.openxmlformats.org/officeDocument/2006/math">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60</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m:t>
                        </m:r>
                      </m:sup>
                    </m:sSup>
                  </m:oMath>
                </a14:m>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 </a:t>
                </a:r>
                <a14:m>
                  <m:oMath xmlns:m="http://schemas.openxmlformats.org/officeDocument/2006/math">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𝜃</m:t>
                    </m:r>
                  </m:oMath>
                </a14:m>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becomes  </a:t>
                </a:r>
              </a:p>
            </p:txBody>
          </p:sp>
        </mc:Choice>
        <mc:Fallback xmlns="">
          <p:sp>
            <p:nvSpPr>
              <p:cNvPr id="43" name="TextBox 42">
                <a:extLst>
                  <a:ext uri="{FF2B5EF4-FFF2-40B4-BE49-F238E27FC236}">
                    <a16:creationId xmlns:a16="http://schemas.microsoft.com/office/drawing/2014/main" id="{AEE5DF39-B3DB-4670-B489-3935365D958B}"/>
                  </a:ext>
                </a:extLst>
              </p:cNvPr>
              <p:cNvSpPr txBox="1">
                <a:spLocks noRot="1" noChangeAspect="1" noMove="1" noResize="1" noEditPoints="1" noAdjustHandles="1" noChangeArrowheads="1" noChangeShapeType="1" noTextEdit="1"/>
              </p:cNvSpPr>
              <p:nvPr/>
            </p:nvSpPr>
            <p:spPr>
              <a:xfrm>
                <a:off x="446136" y="5657628"/>
                <a:ext cx="8373126" cy="506421"/>
              </a:xfrm>
              <a:prstGeom prst="rect">
                <a:avLst/>
              </a:prstGeom>
              <a:blipFill>
                <a:blip r:embed="rId13"/>
                <a:stretch>
                  <a:fillRect l="-1092" r="-218" b="-27711"/>
                </a:stretch>
              </a:blipFill>
            </p:spPr>
            <p:txBody>
              <a:bodyPr/>
              <a:lstStyle/>
              <a:p>
                <a:r>
                  <a:rPr lang="en-GB">
                    <a:noFill/>
                  </a:rPr>
                  <a:t> </a:t>
                </a:r>
              </a:p>
            </p:txBody>
          </p:sp>
        </mc:Fallback>
      </mc:AlternateContent>
    </p:spTree>
    <p:extLst>
      <p:ext uri="{BB962C8B-B14F-4D97-AF65-F5344CB8AC3E}">
        <p14:creationId xmlns:p14="http://schemas.microsoft.com/office/powerpoint/2010/main" val="31385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40" grpId="0"/>
      <p:bldP spid="41" grpId="0"/>
      <p:bldP spid="42"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42FAF-1DFE-4145-8F86-738680117B0B}"/>
              </a:ext>
            </a:extLst>
          </p:cNvPr>
          <p:cNvSpPr txBox="1"/>
          <p:nvPr/>
        </p:nvSpPr>
        <p:spPr>
          <a:xfrm>
            <a:off x="-1" y="-173141"/>
            <a:ext cx="31977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Then we sum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4DD66BC-BC11-46A6-9ADA-3135EE3964CC}"/>
                  </a:ext>
                </a:extLst>
              </p:cNvPr>
              <p:cNvSpPr/>
              <p:nvPr/>
            </p:nvSpPr>
            <p:spPr>
              <a:xfrm>
                <a:off x="1010723" y="523220"/>
                <a:ext cx="2972801" cy="60433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sub>
                      </m:sSub>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Rectangle 2">
                <a:extLst>
                  <a:ext uri="{FF2B5EF4-FFF2-40B4-BE49-F238E27FC236}">
                    <a16:creationId xmlns:a16="http://schemas.microsoft.com/office/drawing/2014/main" id="{14DD66BC-BC11-46A6-9ADA-3135EE3964CC}"/>
                  </a:ext>
                </a:extLst>
              </p:cNvPr>
              <p:cNvSpPr>
                <a:spLocks noRot="1" noChangeAspect="1" noMove="1" noResize="1" noEditPoints="1" noAdjustHandles="1" noChangeArrowheads="1" noChangeShapeType="1" noTextEdit="1"/>
              </p:cNvSpPr>
              <p:nvPr/>
            </p:nvSpPr>
            <p:spPr>
              <a:xfrm>
                <a:off x="1010723" y="523220"/>
                <a:ext cx="2972801" cy="60433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FB5B1B-5863-4D86-8F8C-BB6B307DAC64}"/>
                  </a:ext>
                </a:extLst>
              </p:cNvPr>
              <p:cNvSpPr txBox="1"/>
              <p:nvPr/>
            </p:nvSpPr>
            <p:spPr>
              <a:xfrm>
                <a:off x="2157984" y="1291182"/>
                <a:ext cx="10181505" cy="91723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1.15</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e>
                      </m:acc>
                      <m: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+(1.025</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e>
                      </m:acc>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1.775</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−24</m:t>
                              </m:r>
                            </m:sup>
                          </m:s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𝑗</m:t>
                          </m:r>
                        </m:e>
                      </m:acc>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mc:Choice>
        <mc:Fallback xmlns="">
          <p:sp>
            <p:nvSpPr>
              <p:cNvPr id="4" name="TextBox 3">
                <a:extLst>
                  <a:ext uri="{FF2B5EF4-FFF2-40B4-BE49-F238E27FC236}">
                    <a16:creationId xmlns:a16="http://schemas.microsoft.com/office/drawing/2014/main" id="{D2FB5B1B-5863-4D86-8F8C-BB6B307DAC64}"/>
                  </a:ext>
                </a:extLst>
              </p:cNvPr>
              <p:cNvSpPr txBox="1">
                <a:spLocks noRot="1" noChangeAspect="1" noMove="1" noResize="1" noEditPoints="1" noAdjustHandles="1" noChangeArrowheads="1" noChangeShapeType="1" noTextEdit="1"/>
              </p:cNvSpPr>
              <p:nvPr/>
            </p:nvSpPr>
            <p:spPr>
              <a:xfrm>
                <a:off x="2157984" y="1291182"/>
                <a:ext cx="10181505" cy="91723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E780A9-F9F4-4B9F-8B16-3AB54AA1D175}"/>
                  </a:ext>
                </a:extLst>
              </p:cNvPr>
              <p:cNvSpPr txBox="1"/>
              <p:nvPr/>
            </p:nvSpPr>
            <p:spPr>
              <a:xfrm>
                <a:off x="1010723" y="3108959"/>
                <a:ext cx="10893388" cy="178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To find the direction of </a:t>
                </a:r>
                <a14:m>
                  <m:oMath xmlns:m="http://schemas.openxmlformats.org/officeDocument/2006/math">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acc>
                          <m:accPr>
                            <m: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𝐹</m:t>
                            </m:r>
                          </m:e>
                        </m:acc>
                      </m:e>
                      <m:sub>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𝑛𝑒𝑡</m:t>
                        </m:r>
                      </m:sub>
                    </m:sSub>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we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𝜃</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unc>
                      <m:func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uncPr>
                      <m:fName>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tan</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p>
                        </m:sSup>
                      </m:fName>
                      <m:e>
                        <m:f>
                          <m:f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e>
                              <m:sub>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𝑛𝑒𝑡</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num>
                          <m:den>
                            <m:sSub>
                              <m:sSub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𝐹</m:t>
                                </m:r>
                              </m:e>
                              <m:sub>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𝑛𝑒𝑡</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sub>
                            </m:sSub>
                          </m:den>
                        </m:f>
                      </m:e>
                    </m:func>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180</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m:t>
                        </m:r>
                      </m:sup>
                    </m:s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94.0</m:t>
                        </m:r>
                      </m:e>
                      <m:sup>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𝑜</m:t>
                        </m:r>
                      </m:sup>
                    </m:sSup>
                  </m:oMath>
                </a14:m>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5" name="TextBox 4">
                <a:extLst>
                  <a:ext uri="{FF2B5EF4-FFF2-40B4-BE49-F238E27FC236}">
                    <a16:creationId xmlns:a16="http://schemas.microsoft.com/office/drawing/2014/main" id="{5CE780A9-F9F4-4B9F-8B16-3AB54AA1D175}"/>
                  </a:ext>
                </a:extLst>
              </p:cNvPr>
              <p:cNvSpPr txBox="1">
                <a:spLocks noRot="1" noChangeAspect="1" noMove="1" noResize="1" noEditPoints="1" noAdjustHandles="1" noChangeArrowheads="1" noChangeShapeType="1" noTextEdit="1"/>
              </p:cNvSpPr>
              <p:nvPr/>
            </p:nvSpPr>
            <p:spPr>
              <a:xfrm>
                <a:off x="1010723" y="3108959"/>
                <a:ext cx="10893388" cy="1781774"/>
              </a:xfrm>
              <a:prstGeom prst="rect">
                <a:avLst/>
              </a:prstGeom>
              <a:blipFill>
                <a:blip r:embed="rId5"/>
                <a:stretch>
                  <a:fillRect l="-1175"/>
                </a:stretch>
              </a:blipFill>
            </p:spPr>
            <p:txBody>
              <a:bodyPr/>
              <a:lstStyle/>
              <a:p>
                <a:r>
                  <a:rPr lang="en-GB">
                    <a:noFill/>
                  </a:rPr>
                  <a:t> </a:t>
                </a:r>
              </a:p>
            </p:txBody>
          </p:sp>
        </mc:Fallback>
      </mc:AlternateContent>
      <p:grpSp>
        <p:nvGrpSpPr>
          <p:cNvPr id="10" name="Group 9">
            <a:extLst>
              <a:ext uri="{FF2B5EF4-FFF2-40B4-BE49-F238E27FC236}">
                <a16:creationId xmlns:a16="http://schemas.microsoft.com/office/drawing/2014/main" id="{1C3ED29C-3A5F-4408-81EE-249FD8449D11}"/>
              </a:ext>
            </a:extLst>
          </p:cNvPr>
          <p:cNvGrpSpPr/>
          <p:nvPr/>
        </p:nvGrpSpPr>
        <p:grpSpPr>
          <a:xfrm>
            <a:off x="6031787" y="248424"/>
            <a:ext cx="6100998" cy="1042758"/>
            <a:chOff x="6031787" y="248424"/>
            <a:chExt cx="6100998" cy="1042758"/>
          </a:xfrm>
        </p:grpSpPr>
        <p:sp>
          <p:nvSpPr>
            <p:cNvPr id="6" name="Left Brace 5">
              <a:extLst>
                <a:ext uri="{FF2B5EF4-FFF2-40B4-BE49-F238E27FC236}">
                  <a16:creationId xmlns:a16="http://schemas.microsoft.com/office/drawing/2014/main" id="{C46EFB5E-DDFA-4914-B7AF-BFFB2A52C984}"/>
                </a:ext>
              </a:extLst>
            </p:cNvPr>
            <p:cNvSpPr/>
            <p:nvPr/>
          </p:nvSpPr>
          <p:spPr>
            <a:xfrm rot="5400000">
              <a:off x="8803280" y="-2038323"/>
              <a:ext cx="558012" cy="6100998"/>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3A4EE39-9DC4-44A0-A8DD-866749E6A0A8}"/>
                    </a:ext>
                  </a:extLst>
                </p:cNvPr>
                <p:cNvSpPr/>
                <p:nvPr/>
              </p:nvSpPr>
              <p:spPr>
                <a:xfrm>
                  <a:off x="8805704" y="248424"/>
                  <a:ext cx="680827" cy="5064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sub>
                        </m:sSub>
                      </m:oMath>
                    </m:oMathPara>
                  </a14:m>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83A4EE39-9DC4-44A0-A8DD-866749E6A0A8}"/>
                    </a:ext>
                  </a:extLst>
                </p:cNvPr>
                <p:cNvSpPr>
                  <a:spLocks noRot="1" noChangeAspect="1" noMove="1" noResize="1" noEditPoints="1" noAdjustHandles="1" noChangeArrowheads="1" noChangeShapeType="1" noTextEdit="1"/>
                </p:cNvSpPr>
                <p:nvPr/>
              </p:nvSpPr>
              <p:spPr>
                <a:xfrm>
                  <a:off x="8805704" y="248424"/>
                  <a:ext cx="680827" cy="506421"/>
                </a:xfrm>
                <a:prstGeom prst="rect">
                  <a:avLst/>
                </a:prstGeom>
                <a:blipFill>
                  <a:blip r:embed="rId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D1A788-59D9-4DE3-8905-30413AC49CDF}"/>
                  </a:ext>
                </a:extLst>
              </p:cNvPr>
              <p:cNvSpPr/>
              <p:nvPr/>
            </p:nvSpPr>
            <p:spPr>
              <a:xfrm>
                <a:off x="3918946" y="1971791"/>
                <a:ext cx="6659580" cy="5786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d>
                        <m:d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−1.25×</m:t>
                          </m:r>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−25</m:t>
                              </m:r>
                            </m:sup>
                          </m:s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d>
                      <m:acc>
                        <m:accPr>
                          <m:chr m:val="̂"/>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𝑖</m:t>
                          </m:r>
                        </m:e>
                      </m:acc>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+(1.78×</m:t>
                      </m:r>
                      <m:sSup>
                        <m:sSup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−24</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sup>
                      </m:sSup>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acc>
                        <m:accPr>
                          <m:chr m:val="̂"/>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𝑗</m:t>
                          </m:r>
                        </m:e>
                      </m:acc>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a:extLst>
                  <a:ext uri="{FF2B5EF4-FFF2-40B4-BE49-F238E27FC236}">
                    <a16:creationId xmlns:a16="http://schemas.microsoft.com/office/drawing/2014/main" id="{3CD1A788-59D9-4DE3-8905-30413AC49CDF}"/>
                  </a:ext>
                </a:extLst>
              </p:cNvPr>
              <p:cNvSpPr>
                <a:spLocks noRot="1" noChangeAspect="1" noMove="1" noResize="1" noEditPoints="1" noAdjustHandles="1" noChangeArrowheads="1" noChangeShapeType="1" noTextEdit="1"/>
              </p:cNvSpPr>
              <p:nvPr/>
            </p:nvSpPr>
            <p:spPr>
              <a:xfrm>
                <a:off x="3918946" y="1971791"/>
                <a:ext cx="6659580" cy="578685"/>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9409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89434" y="256132"/>
            <a:ext cx="9601982" cy="6398639"/>
          </a:xfrm>
          <a:prstGeom prst="rect">
            <a:avLst/>
          </a:prstGeom>
        </p:spPr>
      </p:pic>
      <p:sp>
        <p:nvSpPr>
          <p:cNvPr id="6" name="Right Arrow 5"/>
          <p:cNvSpPr/>
          <p:nvPr/>
        </p:nvSpPr>
        <p:spPr>
          <a:xfrm>
            <a:off x="436728" y="2279177"/>
            <a:ext cx="1269241" cy="941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81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5" y="12014"/>
            <a:ext cx="10515600" cy="1325563"/>
          </a:xfrm>
        </p:spPr>
        <p:txBody>
          <a:bodyPr/>
          <a:lstStyle/>
          <a:p>
            <a:r>
              <a:rPr lang="en-US" b="1" dirty="0">
                <a:solidFill>
                  <a:srgbClr val="FF0000"/>
                </a:solidFill>
              </a:rPr>
              <a:t>Electromagnetism Timeline</a:t>
            </a:r>
          </a:p>
        </p:txBody>
      </p:sp>
      <p:sp>
        <p:nvSpPr>
          <p:cNvPr id="3" name="Content Placeholder 2"/>
          <p:cNvSpPr>
            <a:spLocks noGrp="1"/>
          </p:cNvSpPr>
          <p:nvPr>
            <p:ph idx="1"/>
          </p:nvPr>
        </p:nvSpPr>
        <p:spPr>
          <a:xfrm>
            <a:off x="360529" y="1485972"/>
            <a:ext cx="11513023" cy="5372028"/>
          </a:xfrm>
        </p:spPr>
        <p:txBody>
          <a:bodyPr>
            <a:normAutofit fontScale="70000" lnSpcReduction="20000"/>
          </a:bodyPr>
          <a:lstStyle/>
          <a:p>
            <a:pPr fontAlgn="base"/>
            <a:r>
              <a:rPr lang="en-US" dirty="0"/>
              <a:t>1747: </a:t>
            </a:r>
            <a:r>
              <a:rPr lang="en-US" u="sng" dirty="0">
                <a:hlinkClick r:id="rId3"/>
              </a:rPr>
              <a:t>Ben Franklin</a:t>
            </a:r>
            <a:r>
              <a:rPr lang="en-US" dirty="0"/>
              <a:t> (1706-1790) discovers there are two kinds of charges; positive and negative charges.</a:t>
            </a:r>
          </a:p>
          <a:p>
            <a:pPr fontAlgn="base"/>
            <a:r>
              <a:rPr lang="en-US" dirty="0"/>
              <a:t>1785: Charles Austin de Coulomb (1736-1806) documents Coulomb's Law.</a:t>
            </a:r>
          </a:p>
          <a:p>
            <a:pPr fontAlgn="base"/>
            <a:r>
              <a:rPr lang="en-US" dirty="0"/>
              <a:t>1780: </a:t>
            </a:r>
            <a:r>
              <a:rPr lang="en-US" u="sng" dirty="0">
                <a:hlinkClick r:id="rId4"/>
              </a:rPr>
              <a:t>Luigi Galvani</a:t>
            </a:r>
            <a:r>
              <a:rPr lang="en-US" dirty="0"/>
              <a:t> (1737-1790) discovers </a:t>
            </a:r>
            <a:r>
              <a:rPr lang="en-US" u="sng" dirty="0">
                <a:hlinkClick r:id="rId5"/>
              </a:rPr>
              <a:t>electricity</a:t>
            </a:r>
            <a:r>
              <a:rPr lang="en-US" dirty="0"/>
              <a:t> from two different metals causes frog legs to twitch.</a:t>
            </a:r>
          </a:p>
          <a:p>
            <a:pPr fontAlgn="base"/>
            <a:r>
              <a:rPr lang="en-US" dirty="0"/>
              <a:t>1790: </a:t>
            </a:r>
            <a:r>
              <a:rPr lang="en-US" u="sng" dirty="0">
                <a:hlinkClick r:id="rId6"/>
              </a:rPr>
              <a:t>Alessandro Volta</a:t>
            </a:r>
            <a:r>
              <a:rPr lang="en-US" dirty="0"/>
              <a:t> (1745-1827) finds chemistry acting on two dissimilar metals generates electricity. He later invents the voltaic pile battery.</a:t>
            </a:r>
          </a:p>
          <a:p>
            <a:pPr fontAlgn="base"/>
            <a:r>
              <a:rPr lang="en-US" dirty="0"/>
              <a:t>1820: </a:t>
            </a:r>
            <a:r>
              <a:rPr lang="en-US" u="sng" dirty="0">
                <a:hlinkClick r:id="rId7"/>
              </a:rPr>
              <a:t>Hans Christian </a:t>
            </a:r>
            <a:r>
              <a:rPr lang="en-US" u="sng" dirty="0" err="1">
                <a:hlinkClick r:id="rId7"/>
              </a:rPr>
              <a:t>Oersted</a:t>
            </a:r>
            <a:r>
              <a:rPr lang="en-US" dirty="0"/>
              <a:t> (1777-1851) </a:t>
            </a:r>
            <a:r>
              <a:rPr lang="en-US" u="sng" dirty="0">
                <a:hlinkClick r:id="rId8"/>
              </a:rPr>
              <a:t>electric current</a:t>
            </a:r>
            <a:r>
              <a:rPr lang="en-US" dirty="0"/>
              <a:t> affects compass needle.</a:t>
            </a:r>
          </a:p>
          <a:p>
            <a:pPr fontAlgn="base"/>
            <a:r>
              <a:rPr lang="en-US" dirty="0"/>
              <a:t>1820: </a:t>
            </a:r>
            <a:r>
              <a:rPr lang="en-US" u="sng" dirty="0">
                <a:hlinkClick r:id="rId7"/>
              </a:rPr>
              <a:t>Andre Marie Ampere</a:t>
            </a:r>
            <a:r>
              <a:rPr lang="en-US" dirty="0"/>
              <a:t> (1775-1836) in Paris finds that wires carrying current produce forces on each other.</a:t>
            </a:r>
          </a:p>
          <a:p>
            <a:pPr fontAlgn="base"/>
            <a:r>
              <a:rPr lang="en-US" dirty="0"/>
              <a:t>1820: </a:t>
            </a:r>
            <a:r>
              <a:rPr lang="en-US" u="sng" dirty="0">
                <a:hlinkClick r:id="rId9"/>
              </a:rPr>
              <a:t>Michael Faraday</a:t>
            </a:r>
            <a:r>
              <a:rPr lang="en-US" dirty="0"/>
              <a:t> (1791-1867) at Royal Society in London develops idea of electric field and studies the effect of currents on magnets and magnets inducing electric currents.</a:t>
            </a:r>
          </a:p>
          <a:p>
            <a:pPr fontAlgn="base"/>
            <a:r>
              <a:rPr lang="en-US" dirty="0"/>
              <a:t>1860: </a:t>
            </a:r>
            <a:r>
              <a:rPr lang="en-US" u="sng" dirty="0">
                <a:hlinkClick r:id="rId10"/>
              </a:rPr>
              <a:t>James Clerk Maxwell</a:t>
            </a:r>
            <a:r>
              <a:rPr lang="en-US" dirty="0"/>
              <a:t> (1831-1879), a Scottish physicist and mathematician, puts the theory of electromagnetism on mathematical basis.</a:t>
            </a:r>
          </a:p>
          <a:p>
            <a:pPr fontAlgn="base"/>
            <a:r>
              <a:rPr lang="en-US" dirty="0"/>
              <a:t>1873: Maxwell publishes "Treatise on Electricity and Magnetism" in which he summarizes and synthesizes the discoveries of </a:t>
            </a:r>
            <a:r>
              <a:rPr lang="en-US" dirty="0" err="1"/>
              <a:t>Coloumb</a:t>
            </a:r>
            <a:r>
              <a:rPr lang="en-US" dirty="0"/>
              <a:t>, </a:t>
            </a:r>
            <a:r>
              <a:rPr lang="en-US" dirty="0" err="1"/>
              <a:t>Oersted</a:t>
            </a:r>
            <a:r>
              <a:rPr lang="en-US" dirty="0"/>
              <a:t>, Ampere, Faraday, et. al. in four mathematical equations. Maxwell's Equations are used today as the basis of electromagnetic theory. </a:t>
            </a:r>
          </a:p>
          <a:p>
            <a:pPr fontAlgn="base"/>
            <a:r>
              <a:rPr lang="en-US" dirty="0"/>
              <a:t>1885: </a:t>
            </a:r>
            <a:r>
              <a:rPr lang="en-US" u="sng" dirty="0">
                <a:hlinkClick r:id="rId11"/>
              </a:rPr>
              <a:t>Heinrich Hertz</a:t>
            </a:r>
            <a:r>
              <a:rPr lang="en-US" dirty="0"/>
              <a:t> shows Maxwell was correct and generates and detects electromagnetic waves.</a:t>
            </a:r>
          </a:p>
          <a:p>
            <a:pPr fontAlgn="base"/>
            <a:r>
              <a:rPr lang="en-US" dirty="0"/>
              <a:t>1895: </a:t>
            </a:r>
            <a:r>
              <a:rPr lang="en-US" u="sng" dirty="0" err="1">
                <a:hlinkClick r:id="rId12"/>
              </a:rPr>
              <a:t>Guglielmo</a:t>
            </a:r>
            <a:r>
              <a:rPr lang="en-US" u="sng" dirty="0">
                <a:hlinkClick r:id="rId12"/>
              </a:rPr>
              <a:t> Marconi</a:t>
            </a:r>
            <a:r>
              <a:rPr lang="en-US" dirty="0"/>
              <a:t> puts the discovery to practical use by sending messages over long distances by means of radio signals. i.e. the "Wireless".</a:t>
            </a:r>
          </a:p>
          <a:p>
            <a:endParaRPr lang="en-US" dirty="0"/>
          </a:p>
        </p:txBody>
      </p:sp>
    </p:spTree>
    <p:extLst>
      <p:ext uri="{BB962C8B-B14F-4D97-AF65-F5344CB8AC3E}">
        <p14:creationId xmlns:p14="http://schemas.microsoft.com/office/powerpoint/2010/main" val="65853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First Section</a:t>
            </a:r>
            <a:br>
              <a:rPr lang="en-US" b="1" dirty="0">
                <a:solidFill>
                  <a:srgbClr val="FF0000"/>
                </a:solidFill>
              </a:rPr>
            </a:br>
            <a:r>
              <a:rPr lang="en-US" b="1" dirty="0">
                <a:solidFill>
                  <a:srgbClr val="FF0000"/>
                </a:solidFill>
              </a:rPr>
              <a:t>What’s Electricity</a:t>
            </a:r>
          </a:p>
        </p:txBody>
      </p:sp>
    </p:spTree>
    <p:extLst>
      <p:ext uri="{BB962C8B-B14F-4D97-AF65-F5344CB8AC3E}">
        <p14:creationId xmlns:p14="http://schemas.microsoft.com/office/powerpoint/2010/main" val="277546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Structure of Atoms</a:t>
            </a:r>
          </a:p>
        </p:txBody>
      </p:sp>
      <p:sp>
        <p:nvSpPr>
          <p:cNvPr id="3" name="Content Placeholder 2"/>
          <p:cNvSpPr>
            <a:spLocks noGrp="1"/>
          </p:cNvSpPr>
          <p:nvPr>
            <p:ph idx="1"/>
          </p:nvPr>
        </p:nvSpPr>
        <p:spPr/>
        <p:txBody>
          <a:bodyPr>
            <a:normAutofit/>
          </a:bodyPr>
          <a:lstStyle/>
          <a:p>
            <a:r>
              <a:rPr lang="en-US" dirty="0"/>
              <a:t>An atom is composed of a tiny dense nucleus located at the center surrounded by </a:t>
            </a:r>
            <a:r>
              <a:rPr lang="en-US" dirty="0">
                <a:solidFill>
                  <a:srgbClr val="FF0000"/>
                </a:solidFill>
              </a:rPr>
              <a:t>electrons</a:t>
            </a:r>
            <a:r>
              <a:rPr lang="en-US" dirty="0"/>
              <a:t>.</a:t>
            </a:r>
          </a:p>
          <a:p>
            <a:r>
              <a:rPr lang="en-US" dirty="0"/>
              <a:t>The Nucleus contains </a:t>
            </a:r>
            <a:r>
              <a:rPr lang="en-US" dirty="0">
                <a:solidFill>
                  <a:srgbClr val="FF0000"/>
                </a:solidFill>
              </a:rPr>
              <a:t>protons </a:t>
            </a:r>
            <a:r>
              <a:rPr lang="en-US" dirty="0"/>
              <a:t>and </a:t>
            </a:r>
            <a:r>
              <a:rPr lang="en-US" dirty="0">
                <a:solidFill>
                  <a:srgbClr val="FF0000"/>
                </a:solidFill>
              </a:rPr>
              <a:t>neutrons</a:t>
            </a:r>
          </a:p>
          <a:p>
            <a:endParaRPr lang="en-US" dirty="0">
              <a:solidFill>
                <a:srgbClr val="FF0000"/>
              </a:solidFill>
            </a:endParaRPr>
          </a:p>
          <a:p>
            <a:r>
              <a:rPr lang="en-US" dirty="0">
                <a:solidFill>
                  <a:srgbClr val="FF0000"/>
                </a:solidFill>
              </a:rPr>
              <a:t>Protons (p)</a:t>
            </a:r>
          </a:p>
          <a:p>
            <a:r>
              <a:rPr lang="en-US" dirty="0">
                <a:solidFill>
                  <a:srgbClr val="FF0000"/>
                </a:solidFill>
              </a:rPr>
              <a:t>Neutron (n)</a:t>
            </a:r>
          </a:p>
          <a:p>
            <a:r>
              <a:rPr lang="en-US" dirty="0">
                <a:solidFill>
                  <a:srgbClr val="FF0000"/>
                </a:solidFill>
              </a:rPr>
              <a:t>Electrons (e)</a:t>
            </a:r>
          </a:p>
          <a:p>
            <a:pPr marL="0" indent="0">
              <a:buNone/>
            </a:pPr>
            <a:endParaRPr lang="en-US" dirty="0"/>
          </a:p>
        </p:txBody>
      </p:sp>
      <p:pic>
        <p:nvPicPr>
          <p:cNvPr id="4" name="Picture 3"/>
          <p:cNvPicPr>
            <a:picLocks noChangeAspect="1"/>
          </p:cNvPicPr>
          <p:nvPr/>
        </p:nvPicPr>
        <p:blipFill>
          <a:blip r:embed="rId3"/>
          <a:stretch>
            <a:fillRect/>
          </a:stretch>
        </p:blipFill>
        <p:spPr>
          <a:xfrm>
            <a:off x="7611394" y="2797791"/>
            <a:ext cx="4221215" cy="3514109"/>
          </a:xfrm>
          <a:prstGeom prst="rect">
            <a:avLst/>
          </a:prstGeom>
        </p:spPr>
      </p:pic>
    </p:spTree>
    <p:extLst>
      <p:ext uri="{BB962C8B-B14F-4D97-AF65-F5344CB8AC3E}">
        <p14:creationId xmlns:p14="http://schemas.microsoft.com/office/powerpoint/2010/main" val="40188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Electric Charge</a:t>
            </a:r>
          </a:p>
        </p:txBody>
      </p:sp>
      <p:sp>
        <p:nvSpPr>
          <p:cNvPr id="3" name="Content Placeholder 2"/>
          <p:cNvSpPr>
            <a:spLocks noGrp="1"/>
          </p:cNvSpPr>
          <p:nvPr>
            <p:ph idx="1"/>
          </p:nvPr>
        </p:nvSpPr>
        <p:spPr/>
        <p:txBody>
          <a:bodyPr/>
          <a:lstStyle/>
          <a:p>
            <a:r>
              <a:rPr lang="en-US" dirty="0"/>
              <a:t>Protons are </a:t>
            </a:r>
            <a:r>
              <a:rPr lang="en-US" dirty="0">
                <a:solidFill>
                  <a:srgbClr val="0070C0"/>
                </a:solidFill>
              </a:rPr>
              <a:t>positive</a:t>
            </a:r>
            <a:r>
              <a:rPr lang="en-US" dirty="0"/>
              <a:t>ly (+) charged.</a:t>
            </a:r>
          </a:p>
          <a:p>
            <a:r>
              <a:rPr lang="en-US" dirty="0"/>
              <a:t>Electrons are </a:t>
            </a:r>
            <a:r>
              <a:rPr lang="en-US" dirty="0">
                <a:solidFill>
                  <a:srgbClr val="7030A0"/>
                </a:solidFill>
              </a:rPr>
              <a:t>negative</a:t>
            </a:r>
            <a:r>
              <a:rPr lang="en-US" dirty="0"/>
              <a:t>ly (-) charged.</a:t>
            </a:r>
          </a:p>
          <a:p>
            <a:r>
              <a:rPr lang="en-US" dirty="0"/>
              <a:t>Neutrons are neutral (net charge is zero).</a:t>
            </a:r>
          </a:p>
          <a:p>
            <a:r>
              <a:rPr lang="en-US" dirty="0"/>
              <a:t>Unit of charge is Coulomb (C).</a:t>
            </a:r>
          </a:p>
          <a:p>
            <a:r>
              <a:rPr lang="en-US" dirty="0"/>
              <a:t>Charge on proton = charge on electron = 1.6 X 10 ^-19 C.</a:t>
            </a:r>
          </a:p>
          <a:p>
            <a:pPr marL="0" indent="0">
              <a:buNone/>
            </a:pPr>
            <a:r>
              <a:rPr lang="en-US" dirty="0"/>
              <a:t> </a:t>
            </a:r>
          </a:p>
          <a:p>
            <a:endParaRPr lang="en-US" dirty="0"/>
          </a:p>
        </p:txBody>
      </p:sp>
    </p:spTree>
    <p:extLst>
      <p:ext uri="{BB962C8B-B14F-4D97-AF65-F5344CB8AC3E}">
        <p14:creationId xmlns:p14="http://schemas.microsoft.com/office/powerpoint/2010/main" val="417288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A62403-4AF3-44EC-8D3E-15E299593284}"/>
              </a:ext>
            </a:extLst>
          </p:cNvPr>
          <p:cNvPicPr>
            <a:picLocks noChangeAspect="1"/>
          </p:cNvPicPr>
          <p:nvPr/>
        </p:nvPicPr>
        <p:blipFill>
          <a:blip r:embed="rId3"/>
          <a:stretch>
            <a:fillRect/>
          </a:stretch>
        </p:blipFill>
        <p:spPr>
          <a:xfrm>
            <a:off x="0" y="0"/>
            <a:ext cx="2426086" cy="576650"/>
          </a:xfrm>
          <a:prstGeom prst="rect">
            <a:avLst/>
          </a:prstGeom>
        </p:spPr>
      </p:pic>
      <p:pic>
        <p:nvPicPr>
          <p:cNvPr id="3" name="Picture 2">
            <a:extLst>
              <a:ext uri="{FF2B5EF4-FFF2-40B4-BE49-F238E27FC236}">
                <a16:creationId xmlns:a16="http://schemas.microsoft.com/office/drawing/2014/main" id="{9D053A41-CF06-41AD-8FB0-32E7ED0A3C6B}"/>
              </a:ext>
            </a:extLst>
          </p:cNvPr>
          <p:cNvPicPr>
            <a:picLocks noChangeAspect="1"/>
          </p:cNvPicPr>
          <p:nvPr/>
        </p:nvPicPr>
        <p:blipFill>
          <a:blip r:embed="rId4"/>
          <a:stretch>
            <a:fillRect/>
          </a:stretch>
        </p:blipFill>
        <p:spPr>
          <a:xfrm>
            <a:off x="8613546" y="0"/>
            <a:ext cx="3305649" cy="3647281"/>
          </a:xfrm>
          <a:prstGeom prst="rect">
            <a:avLst/>
          </a:prstGeom>
        </p:spPr>
      </p:pic>
      <p:sp>
        <p:nvSpPr>
          <p:cNvPr id="4" name="TextBox 3">
            <a:extLst>
              <a:ext uri="{FF2B5EF4-FFF2-40B4-BE49-F238E27FC236}">
                <a16:creationId xmlns:a16="http://schemas.microsoft.com/office/drawing/2014/main" id="{9A9C363B-E0BD-4A66-B600-797EE41DC607}"/>
              </a:ext>
            </a:extLst>
          </p:cNvPr>
          <p:cNvSpPr txBox="1"/>
          <p:nvPr/>
        </p:nvSpPr>
        <p:spPr>
          <a:xfrm>
            <a:off x="0" y="576650"/>
            <a:ext cx="850745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glass rod is hanging by thread. If you rub the glass rob by silk cloth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a day when the humidity is low). Then, bring another glass rod and rub it by silk cloth.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52EB3F-9F26-48ED-9394-0BEC3E3C0F11}"/>
              </a:ext>
            </a:extLst>
          </p:cNvPr>
          <p:cNvSpPr txBox="1"/>
          <p:nvPr/>
        </p:nvSpPr>
        <p:spPr>
          <a:xfrm>
            <a:off x="0" y="1823640"/>
            <a:ext cx="8126088"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the second rub is brought near the hanging one, The hanging one will move away. </a:t>
            </a:r>
          </a:p>
        </p:txBody>
      </p:sp>
      <p:sp>
        <p:nvSpPr>
          <p:cNvPr id="7" name="Rectangle 6">
            <a:extLst>
              <a:ext uri="{FF2B5EF4-FFF2-40B4-BE49-F238E27FC236}">
                <a16:creationId xmlns:a16="http://schemas.microsoft.com/office/drawing/2014/main" id="{18527C85-ADE4-42A4-B940-EE1FEADAD709}"/>
              </a:ext>
            </a:extLst>
          </p:cNvPr>
          <p:cNvSpPr/>
          <p:nvPr/>
        </p:nvSpPr>
        <p:spPr>
          <a:xfrm>
            <a:off x="0" y="3948288"/>
            <a:ext cx="8401366"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Why that happen ? since there is no contact with that rod, no breeze to push on it, and no sound wave to disturb it.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0348EE9-CF92-405E-92A2-B28BC0F2D4C3}"/>
              </a:ext>
            </a:extLst>
          </p:cNvPr>
          <p:cNvSpPr/>
          <p:nvPr/>
        </p:nvSpPr>
        <p:spPr>
          <a:xfrm>
            <a:off x="1" y="2701298"/>
            <a:ext cx="8507455"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the second rod is replaced with a plastic rod that has been rubbed with fur. This time, the hanging rod moves toward the nearby rod.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9940736-5EBC-436A-B3AF-DB735F568AEA}"/>
              </a:ext>
            </a:extLst>
          </p:cNvPr>
          <p:cNvPicPr>
            <a:picLocks noChangeAspect="1"/>
          </p:cNvPicPr>
          <p:nvPr/>
        </p:nvPicPr>
        <p:blipFill>
          <a:blip r:embed="rId5"/>
          <a:stretch>
            <a:fillRect/>
          </a:stretch>
        </p:blipFill>
        <p:spPr>
          <a:xfrm>
            <a:off x="8592115" y="3268601"/>
            <a:ext cx="3599884" cy="3572938"/>
          </a:xfrm>
          <a:prstGeom prst="rect">
            <a:avLst/>
          </a:prstGeom>
        </p:spPr>
      </p:pic>
      <p:sp>
        <p:nvSpPr>
          <p:cNvPr id="11" name="Rectangle 10">
            <a:extLst>
              <a:ext uri="{FF2B5EF4-FFF2-40B4-BE49-F238E27FC236}">
                <a16:creationId xmlns:a16="http://schemas.microsoft.com/office/drawing/2014/main" id="{965CC845-F060-4AC2-8E2C-5EEA52575DB8}"/>
              </a:ext>
            </a:extLst>
          </p:cNvPr>
          <p:cNvSpPr/>
          <p:nvPr/>
        </p:nvSpPr>
        <p:spPr>
          <a:xfrm>
            <a:off x="-10715" y="4825946"/>
            <a:ext cx="8507455"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first demonstration, the force on the hanging rod was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repulsive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the second, </a:t>
            </a: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attractive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083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010A3B-F991-4427-902D-5036022FD6D5}"/>
              </a:ext>
            </a:extLst>
          </p:cNvPr>
          <p:cNvSpPr/>
          <p:nvPr/>
        </p:nvSpPr>
        <p:spPr>
          <a:xfrm>
            <a:off x="0" y="4021093"/>
            <a:ext cx="12192000"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After a great many investigations, scientists figured out that the forces in these types of demonstrations are due to the electric charge that we set up on the rods when they are in contact with silk or fur.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26D2DC9-CF17-46C3-A1FA-7D4475C3486C}"/>
              </a:ext>
            </a:extLst>
          </p:cNvPr>
          <p:cNvSpPr/>
          <p:nvPr/>
        </p:nvSpPr>
        <p:spPr>
          <a:xfrm>
            <a:off x="0" y="5266889"/>
            <a:ext cx="12191999"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Electric charge is an intrinsic property of the fundamental particles that make up objects such as the rods, silk, and fur.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y2mate.com - Electric Charge_360p">
            <a:hlinkClick r:id="" action="ppaction://media"/>
            <a:extLst>
              <a:ext uri="{FF2B5EF4-FFF2-40B4-BE49-F238E27FC236}">
                <a16:creationId xmlns:a16="http://schemas.microsoft.com/office/drawing/2014/main" id="{81B4A8B8-616D-4D61-9835-31E48BEA3C3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8613" b="15396"/>
          <a:stretch/>
        </p:blipFill>
        <p:spPr>
          <a:xfrm>
            <a:off x="2870831" y="313219"/>
            <a:ext cx="5252678" cy="2763409"/>
          </a:xfrm>
          <a:prstGeom prst="rect">
            <a:avLst/>
          </a:prstGeom>
        </p:spPr>
      </p:pic>
      <p:pic>
        <p:nvPicPr>
          <p:cNvPr id="6" name="Picture 5">
            <a:extLst>
              <a:ext uri="{FF2B5EF4-FFF2-40B4-BE49-F238E27FC236}">
                <a16:creationId xmlns:a16="http://schemas.microsoft.com/office/drawing/2014/main" id="{BFA2F2A3-8183-45AE-A9E6-A46D171FEACD}"/>
              </a:ext>
            </a:extLst>
          </p:cNvPr>
          <p:cNvPicPr>
            <a:picLocks noChangeAspect="1"/>
          </p:cNvPicPr>
          <p:nvPr/>
        </p:nvPicPr>
        <p:blipFill>
          <a:blip r:embed="rId5"/>
          <a:stretch>
            <a:fillRect/>
          </a:stretch>
        </p:blipFill>
        <p:spPr>
          <a:xfrm>
            <a:off x="1037246" y="629043"/>
            <a:ext cx="5126029" cy="5952290"/>
          </a:xfrm>
          <a:prstGeom prst="rect">
            <a:avLst/>
          </a:prstGeom>
        </p:spPr>
      </p:pic>
      <p:pic>
        <p:nvPicPr>
          <p:cNvPr id="7" name="Picture 6">
            <a:extLst>
              <a:ext uri="{FF2B5EF4-FFF2-40B4-BE49-F238E27FC236}">
                <a16:creationId xmlns:a16="http://schemas.microsoft.com/office/drawing/2014/main" id="{FC95D1FA-D116-4511-90CF-913B1E0C30FB}"/>
              </a:ext>
            </a:extLst>
          </p:cNvPr>
          <p:cNvPicPr>
            <a:picLocks noChangeAspect="1"/>
          </p:cNvPicPr>
          <p:nvPr/>
        </p:nvPicPr>
        <p:blipFill>
          <a:blip r:embed="rId6"/>
          <a:stretch>
            <a:fillRect/>
          </a:stretch>
        </p:blipFill>
        <p:spPr>
          <a:xfrm>
            <a:off x="6349874" y="666894"/>
            <a:ext cx="5419448" cy="6228957"/>
          </a:xfrm>
          <a:prstGeom prst="rect">
            <a:avLst/>
          </a:prstGeom>
        </p:spPr>
      </p:pic>
      <p:pic>
        <p:nvPicPr>
          <p:cNvPr id="8" name="Picture 7" descr="Diagram&#10;&#10;Description automatically generated">
            <a:extLst>
              <a:ext uri="{FF2B5EF4-FFF2-40B4-BE49-F238E27FC236}">
                <a16:creationId xmlns:a16="http://schemas.microsoft.com/office/drawing/2014/main" id="{FD93A2D2-9F09-4F0B-B516-A01D445A2F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2241" y="1506146"/>
            <a:ext cx="4762500" cy="4752975"/>
          </a:xfrm>
          <a:prstGeom prst="rect">
            <a:avLst/>
          </a:prstGeom>
        </p:spPr>
      </p:pic>
    </p:spTree>
    <p:extLst>
      <p:ext uri="{BB962C8B-B14F-4D97-AF65-F5344CB8AC3E}">
        <p14:creationId xmlns:p14="http://schemas.microsoft.com/office/powerpoint/2010/main" val="18146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8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nodeType="after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5"/>
                </p:tgtEl>
              </p:cMediaNode>
            </p:video>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20914</TotalTime>
  <Words>2887</Words>
  <Application>Microsoft Office PowerPoint</Application>
  <PresentationFormat>Widescreen</PresentationFormat>
  <Paragraphs>174</Paragraphs>
  <Slides>29</Slides>
  <Notes>13</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29</vt:i4>
      </vt:variant>
    </vt:vector>
  </HeadingPairs>
  <TitlesOfParts>
    <vt:vector size="46" baseType="lpstr">
      <vt:lpstr>Arial</vt:lpstr>
      <vt:lpstr>Arial Rounded MT Bold</vt:lpstr>
      <vt:lpstr>Calibri</vt:lpstr>
      <vt:lpstr>Calibri Light</vt:lpstr>
      <vt:lpstr>Cambria Math</vt:lpstr>
      <vt:lpstr>Helvetica Neue</vt:lpstr>
      <vt:lpstr>Lato</vt:lpstr>
      <vt:lpstr>Source Sans Pro</vt:lpstr>
      <vt:lpstr>Times New Roman</vt:lpstr>
      <vt:lpstr>TimesTen-Bold</vt:lpstr>
      <vt:lpstr>TimesTen-BoldItalic</vt:lpstr>
      <vt:lpstr>TimesTen-Italic</vt:lpstr>
      <vt:lpstr>TimesTen-Roman</vt:lpstr>
      <vt:lpstr>Verdana</vt:lpstr>
      <vt:lpstr>Wingdings</vt:lpstr>
      <vt:lpstr>Office Theme</vt:lpstr>
      <vt:lpstr>1_Office Theme</vt:lpstr>
      <vt:lpstr>  Chapter Two Electrostatics Coulomb’s Law &amp; Electric Field  </vt:lpstr>
      <vt:lpstr>Four Fundamental Forces of Nature</vt:lpstr>
      <vt:lpstr>PowerPoint Presentation</vt:lpstr>
      <vt:lpstr>Electromagnetism Timeline</vt:lpstr>
      <vt:lpstr>First Section What’s Electricity</vt:lpstr>
      <vt:lpstr>Structure of Atoms</vt:lpstr>
      <vt:lpstr>Electric Charge</vt:lpstr>
      <vt:lpstr>PowerPoint Presentation</vt:lpstr>
      <vt:lpstr>PowerPoint Presentation</vt:lpstr>
      <vt:lpstr>PowerPoint Presentation</vt:lpstr>
      <vt:lpstr>PowerPoint Presentation</vt:lpstr>
      <vt:lpstr>PowerPoint Presentation</vt:lpstr>
      <vt:lpstr>PowerPoint Presentation</vt:lpstr>
      <vt:lpstr>Static Electricity</vt:lpstr>
      <vt:lpstr>Electrostatic charging</vt:lpstr>
      <vt:lpstr>Charging by Friction</vt:lpstr>
      <vt:lpstr>Charging by Conduction</vt:lpstr>
      <vt:lpstr>Charging by Induction</vt:lpstr>
      <vt:lpstr>Homework #1</vt:lpstr>
      <vt:lpstr>Electric Force</vt:lpstr>
      <vt:lpstr>Relationship between the strength of the electrostatic forces of two charged particles and the distances between them.</vt:lpstr>
      <vt:lpstr>Coulomb’s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Coulomb’s Law</dc:title>
  <dc:creator>Khedir</dc:creator>
  <cp:lastModifiedBy>Zubayda Saifaldeen</cp:lastModifiedBy>
  <cp:revision>132</cp:revision>
  <dcterms:created xsi:type="dcterms:W3CDTF">2015-01-03T19:41:45Z</dcterms:created>
  <dcterms:modified xsi:type="dcterms:W3CDTF">2021-11-24T19:49:54Z</dcterms:modified>
</cp:coreProperties>
</file>