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6" r:id="rId3"/>
    <p:sldId id="258" r:id="rId4"/>
    <p:sldId id="265" r:id="rId5"/>
    <p:sldId id="269" r:id="rId6"/>
    <p:sldId id="260" r:id="rId7"/>
    <p:sldId id="261" r:id="rId8"/>
    <p:sldId id="262" r:id="rId9"/>
    <p:sldId id="268" r:id="rId10"/>
    <p:sldId id="263" r:id="rId11"/>
    <p:sldId id="267" r:id="rId12"/>
    <p:sldId id="272" r:id="rId13"/>
    <p:sldId id="271" r:id="rId14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BDD9A-3B35-49A1-B655-9A63E475187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9B8D-03D8-453B-AC52-3F3B72713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7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-for-champions.com/physics.htm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athinsight.org/cartesian_coordinates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mathinsight.org/vectors_cartesian_coordinates_2d_3d#vector3D" TargetMode="External"/><Relationship Id="rId4" Type="http://schemas.openxmlformats.org/officeDocument/2006/relationships/hyperlink" Target="http://mathinsight.org/vectors_cartesian_coordinates_2d_3d#vector2D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dirty="0"/>
              <a:t>Electricity and Magnetism</a:t>
            </a:r>
            <a:r>
              <a:rPr lang="en-US" sz="1200" dirty="0"/>
              <a:t> are branches of </a:t>
            </a:r>
            <a:r>
              <a:rPr lang="en-US" sz="1200" dirty="0">
                <a:hlinkClick r:id="rId3"/>
              </a:rPr>
              <a:t>Physics</a:t>
            </a:r>
            <a:r>
              <a:rPr lang="en-US" sz="1200" dirty="0"/>
              <a:t>. </a:t>
            </a:r>
            <a:r>
              <a:rPr lang="en-US" sz="1200" i="1" dirty="0"/>
              <a:t>Electricity</a:t>
            </a:r>
            <a:r>
              <a:rPr lang="en-US" sz="1200" dirty="0"/>
              <a:t> concerns the properties and movement of electrically charged particles. </a:t>
            </a:r>
            <a:r>
              <a:rPr lang="en-US" sz="1200" i="1" dirty="0"/>
              <a:t>Magnetism</a:t>
            </a:r>
            <a:r>
              <a:rPr lang="en-US" sz="1200" dirty="0"/>
              <a:t> concerns the properties of magnets and magnetic materials.</a:t>
            </a:r>
          </a:p>
          <a:p>
            <a:r>
              <a:rPr lang="en-US" sz="1200" dirty="0"/>
              <a:t>Electricity and magnetism are interrelated. Movement of electrical charges creates magnetic fields, while changes in magnetic fields can create electricity.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CB9B8D-03D8-453B-AC52-3F3B727139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Often a coordinate system is helpful because it can be easier to manipulate the coordinates of a vector rather than manipulating its magnitude and direction directly.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CB9B8D-03D8-453B-AC52-3F3B7271392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00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200" b="0" i="0" u="none" strike="noStrike" baseline="0" dirty="0">
                <a:latin typeface="NewBaskervilleITCbyBT-Black"/>
              </a:rPr>
              <a:t>A unit vector is a dimensionless vector having a magnitude of exactly 1. </a:t>
            </a:r>
            <a:r>
              <a:rPr lang="en-US" sz="1200" b="0" i="0" u="none" strike="noStrike" baseline="0" dirty="0">
                <a:latin typeface="NewBaskerville-Roman"/>
              </a:rPr>
              <a:t>Unit vectors </a:t>
            </a:r>
            <a:r>
              <a:rPr lang="en-US" sz="1200" b="0" i="0" u="none" strike="noStrike" baseline="0">
                <a:latin typeface="NewBaskerville-Roman"/>
              </a:rPr>
              <a:t>are used to </a:t>
            </a:r>
            <a:r>
              <a:rPr lang="en-US" sz="1200" b="0" i="0" u="none" strike="noStrike" baseline="0" dirty="0">
                <a:latin typeface="NewBaskerville-Roman"/>
              </a:rPr>
              <a:t>specify a given direction and have no other physical significance.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CB9B8D-03D8-453B-AC52-3F3B727139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58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200" b="0" i="0" u="none" strike="noStrike" baseline="0" dirty="0">
                <a:latin typeface="NewBaskerville-Roman"/>
              </a:rPr>
              <a:t>we describe a method of adding vectors that makes use of the </a:t>
            </a:r>
            <a:r>
              <a:rPr lang="en-US" sz="1200" b="0" i="1" u="none" strike="noStrike" baseline="0" dirty="0">
                <a:latin typeface="NewBaskerville-Italic"/>
              </a:rPr>
              <a:t>projections </a:t>
            </a:r>
            <a:r>
              <a:rPr lang="en-US" sz="1200" b="0" i="0" u="none" strike="noStrike" baseline="0" dirty="0">
                <a:latin typeface="NewBaskerville-Roman"/>
              </a:rPr>
              <a:t>of vectors along coordinate axes. These projections are called the </a:t>
            </a:r>
            <a:r>
              <a:rPr lang="en-US" sz="1200" b="0" i="0" u="none" strike="noStrike" baseline="0" dirty="0">
                <a:latin typeface="NewBaskervilleITCbyBT-Black"/>
              </a:rPr>
              <a:t>components </a:t>
            </a:r>
            <a:r>
              <a:rPr lang="en-US" sz="1200" b="0" i="0" u="none" strike="noStrike" baseline="0" dirty="0">
                <a:latin typeface="NewBaskerville-Roman"/>
              </a:rPr>
              <a:t>of the vector. </a:t>
            </a:r>
            <a:r>
              <a:rPr lang="en-US" sz="1200" b="0" i="0" u="none" strike="noStrike" baseline="0">
                <a:latin typeface="NewBaskerville-Roman"/>
              </a:rPr>
              <a:t>Any vector can </a:t>
            </a:r>
            <a:r>
              <a:rPr lang="en-US" sz="1200" b="0" i="0" u="none" strike="noStrike" baseline="0" dirty="0">
                <a:latin typeface="NewBaskerville-Roman"/>
              </a:rPr>
              <a:t>be completely described by its components.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CB9B8D-03D8-453B-AC52-3F3B7271392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1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Often a coordinate system is helpful because it can be easier to manipulate the coordinates of a vector rather than manipulating its magnitude and direction directly. When we express a vector in a coordinate system, we identify a vector with a list of numbers, called coordinates or components, that specify the geometry of the vector in terms of the coordinate system. Here we will discuss the standard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Cartesian coordinates: Illustration of Cartesian coordinates in two and three dimensions."/>
              </a:rPr>
              <a:t>Cartesian coordinate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systems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in the plane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and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in three-dimensional space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CB9B8D-03D8-453B-AC52-3F3B7271392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54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Vector quantities often are expressed in terms of unit vectors. A unit vector is a dimensionless vector having a magnitude of exactly 1. Unit vectors are used to specify a given direction and have no other physical significance. They are used solely as a convenience in describing a direction in space. We shall use the symbols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CB9B8D-03D8-453B-AC52-3F3B7271392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88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AEAF-A455-4F02-BEC0-22FDE8754800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42B7-FA92-488E-90C6-86C552777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743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AEAF-A455-4F02-BEC0-22FDE8754800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42B7-FA92-488E-90C6-86C552777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AEAF-A455-4F02-BEC0-22FDE8754800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42B7-FA92-488E-90C6-86C552777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39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AEAF-A455-4F02-BEC0-22FDE8754800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42B7-FA92-488E-90C6-86C552777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883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AEAF-A455-4F02-BEC0-22FDE8754800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42B7-FA92-488E-90C6-86C552777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370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AEAF-A455-4F02-BEC0-22FDE8754800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42B7-FA92-488E-90C6-86C552777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13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AEAF-A455-4F02-BEC0-22FDE8754800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42B7-FA92-488E-90C6-86C552777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072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AEAF-A455-4F02-BEC0-22FDE8754800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42B7-FA92-488E-90C6-86C552777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07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AEAF-A455-4F02-BEC0-22FDE8754800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42B7-FA92-488E-90C6-86C552777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67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AEAF-A455-4F02-BEC0-22FDE8754800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42B7-FA92-488E-90C6-86C552777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49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AEAF-A455-4F02-BEC0-22FDE8754800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42B7-FA92-488E-90C6-86C552777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46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BAEAF-A455-4F02-BEC0-22FDE8754800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542B7-FA92-488E-90C6-86C552777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76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zubayda.saifaldeen@uod.a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0823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Electricity and Magnetism</a:t>
            </a:r>
            <a:br>
              <a:rPr lang="en-US" b="1" dirty="0">
                <a:solidFill>
                  <a:srgbClr val="FF0000"/>
                </a:solidFill>
              </a:rPr>
            </a:b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Chapter One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Vector Operations</a:t>
            </a:r>
            <a:br>
              <a:rPr lang="en-US" b="1" dirty="0">
                <a:solidFill>
                  <a:srgbClr val="FF0000"/>
                </a:solidFill>
              </a:rPr>
            </a:br>
            <a:br>
              <a:rPr lang="en-US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6"/>
            <a:ext cx="9144000" cy="2594047"/>
          </a:xfrm>
        </p:spPr>
        <p:txBody>
          <a:bodyPr>
            <a:normAutofit fontScale="62500" lnSpcReduction="20000"/>
          </a:bodyPr>
          <a:lstStyle/>
          <a:p>
            <a:r>
              <a:rPr lang="en-US" sz="2600" dirty="0"/>
              <a:t>By </a:t>
            </a:r>
          </a:p>
          <a:p>
            <a:r>
              <a:rPr lang="en-US" sz="3600" b="1" dirty="0"/>
              <a:t>Zubayda S Saifaldeen</a:t>
            </a:r>
            <a:r>
              <a:rPr lang="en-US" sz="3600" dirty="0"/>
              <a:t>, PhD</a:t>
            </a:r>
          </a:p>
          <a:p>
            <a:r>
              <a:rPr lang="en-US" sz="3600" dirty="0"/>
              <a:t>Physics Department, College of Science, University of </a:t>
            </a:r>
            <a:r>
              <a:rPr lang="en-US" sz="3600" dirty="0" err="1"/>
              <a:t>Duhok</a:t>
            </a:r>
            <a:endParaRPr lang="en-US" sz="3600" dirty="0"/>
          </a:p>
          <a:p>
            <a:r>
              <a:rPr lang="en-US" sz="3600" dirty="0" err="1"/>
              <a:t>Duhok</a:t>
            </a:r>
            <a:r>
              <a:rPr lang="en-US" sz="3600" dirty="0"/>
              <a:t>, Kurdistan</a:t>
            </a:r>
          </a:p>
          <a:p>
            <a:r>
              <a:rPr lang="en-US" sz="3600" dirty="0"/>
              <a:t>Email: </a:t>
            </a:r>
            <a:r>
              <a:rPr lang="en-US" sz="3600" dirty="0">
                <a:hlinkClick r:id="rId3"/>
              </a:rPr>
              <a:t>zubayda.saifaldeen@uod.ac</a:t>
            </a:r>
            <a:endParaRPr lang="en-US" sz="3600" dirty="0"/>
          </a:p>
          <a:p>
            <a:r>
              <a:rPr lang="en-US" sz="3600" dirty="0"/>
              <a:t> </a:t>
            </a:r>
          </a:p>
          <a:p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1897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77922"/>
            <a:ext cx="10515600" cy="5624419"/>
          </a:xfrm>
        </p:spPr>
        <p:txBody>
          <a:bodyPr>
            <a:normAutofit lnSpcReduction="10000"/>
          </a:bodyPr>
          <a:lstStyle/>
          <a:p>
            <a:r>
              <a:rPr lang="en-US" sz="3600" dirty="0">
                <a:solidFill>
                  <a:srgbClr val="00B0F0"/>
                </a:solidFill>
              </a:rPr>
              <a:t>Vector product (Cross product)</a:t>
            </a:r>
          </a:p>
          <a:p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/>
              <a:t> x </a:t>
            </a:r>
            <a:r>
              <a:rPr lang="en-US" dirty="0" err="1"/>
              <a:t>i</a:t>
            </a:r>
            <a:r>
              <a:rPr lang="en-US" dirty="0"/>
              <a:t> = j x j = k x k = 0</a:t>
            </a:r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/>
              <a:t> x j = k,  j x k = </a:t>
            </a:r>
            <a:r>
              <a:rPr lang="en-US" dirty="0" err="1"/>
              <a:t>i</a:t>
            </a:r>
            <a:r>
              <a:rPr lang="en-US" dirty="0"/>
              <a:t>, k x </a:t>
            </a:r>
            <a:r>
              <a:rPr lang="en-US" dirty="0" err="1"/>
              <a:t>i</a:t>
            </a:r>
            <a:r>
              <a:rPr lang="en-US" dirty="0"/>
              <a:t> = j</a:t>
            </a:r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/>
              <a:t> x k = -j, k x j = -</a:t>
            </a:r>
            <a:r>
              <a:rPr lang="en-US" dirty="0" err="1"/>
              <a:t>i</a:t>
            </a:r>
            <a:r>
              <a:rPr lang="en-US" dirty="0"/>
              <a:t>, j x </a:t>
            </a:r>
            <a:r>
              <a:rPr lang="en-US" dirty="0" err="1"/>
              <a:t>i</a:t>
            </a:r>
            <a:r>
              <a:rPr lang="en-US" dirty="0"/>
              <a:t> = -k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900" dirty="0"/>
              <a:t>C = |</a:t>
            </a:r>
            <a:r>
              <a:rPr lang="en-US" sz="3900" b="1" dirty="0"/>
              <a:t>A </a:t>
            </a:r>
            <a:r>
              <a:rPr lang="en-US" sz="3900" dirty="0"/>
              <a:t>X</a:t>
            </a:r>
            <a:r>
              <a:rPr lang="en-US" sz="3900" b="1" dirty="0"/>
              <a:t> B</a:t>
            </a:r>
            <a:r>
              <a:rPr lang="en-US" sz="3900" dirty="0"/>
              <a:t>|</a:t>
            </a:r>
            <a:r>
              <a:rPr lang="en-US" sz="3900" b="1" dirty="0"/>
              <a:t> = </a:t>
            </a:r>
            <a:r>
              <a:rPr lang="en-US" sz="3900" dirty="0"/>
              <a:t>A B sin</a:t>
            </a:r>
            <a:r>
              <a:rPr lang="el-GR" sz="3900" dirty="0"/>
              <a:t>θ</a:t>
            </a:r>
            <a:r>
              <a:rPr lang="en-US" sz="39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9024981" y="5144902"/>
            <a:ext cx="2582151" cy="1257439"/>
            <a:chOff x="8724730" y="3551445"/>
            <a:chExt cx="2582151" cy="1257439"/>
          </a:xfrm>
        </p:grpSpPr>
        <p:cxnSp>
          <p:nvCxnSpPr>
            <p:cNvPr id="4" name="Straight Arrow Connector 3"/>
            <p:cNvCxnSpPr/>
            <p:nvPr/>
          </p:nvCxnSpPr>
          <p:spPr>
            <a:xfrm>
              <a:off x="8888380" y="4646197"/>
              <a:ext cx="2418501" cy="0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/>
            <p:cNvCxnSpPr/>
            <p:nvPr/>
          </p:nvCxnSpPr>
          <p:spPr>
            <a:xfrm flipV="1">
              <a:off x="8888380" y="3858194"/>
              <a:ext cx="1596650" cy="788004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0394053" y="4138841"/>
              <a:ext cx="3684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A</a:t>
              </a:r>
              <a:endParaRPr lang="en-US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686705" y="3551445"/>
              <a:ext cx="3684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B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592120" y="4207056"/>
              <a:ext cx="485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b="1" dirty="0"/>
                <a:t>θ</a:t>
              </a:r>
              <a:endParaRPr lang="en-US" sz="2400" b="1" dirty="0"/>
            </a:p>
          </p:txBody>
        </p:sp>
        <p:sp>
          <p:nvSpPr>
            <p:cNvPr id="11" name="Arc 10"/>
            <p:cNvSpPr/>
            <p:nvPr/>
          </p:nvSpPr>
          <p:spPr>
            <a:xfrm rot="425129">
              <a:off x="8724730" y="4180946"/>
              <a:ext cx="769267" cy="627938"/>
            </a:xfrm>
            <a:prstGeom prst="arc">
              <a:avLst>
                <a:gd name="adj1" fmla="val 19641884"/>
                <a:gd name="adj2" fmla="val 920782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2" name="Straight Arrow Connector 11"/>
          <p:cNvCxnSpPr/>
          <p:nvPr/>
        </p:nvCxnSpPr>
        <p:spPr>
          <a:xfrm flipV="1">
            <a:off x="9188631" y="4248179"/>
            <a:ext cx="14660" cy="1975612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367380" y="3724581"/>
            <a:ext cx="1705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 </a:t>
            </a:r>
            <a:r>
              <a:rPr lang="en-US" sz="2800" dirty="0"/>
              <a:t>=</a:t>
            </a:r>
            <a:r>
              <a:rPr lang="en-US" sz="2800" b="1" dirty="0"/>
              <a:t> A </a:t>
            </a:r>
            <a:r>
              <a:rPr lang="en-US" sz="2800" dirty="0"/>
              <a:t>X</a:t>
            </a:r>
            <a:r>
              <a:rPr lang="en-US" sz="2800" b="1" dirty="0"/>
              <a:t> B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056733" y="1490224"/>
            <a:ext cx="5848350" cy="1990725"/>
            <a:chOff x="1640515" y="2152369"/>
            <a:chExt cx="5848350" cy="1990725"/>
          </a:xfrm>
        </p:grpSpPr>
        <p:pic>
          <p:nvPicPr>
            <p:cNvPr id="4098" name="Picture 2" descr="http://spiff.rit.edu/classes/phys312/workshops/w2c/angmom/eqn_cross_by_ijk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0515" y="2152369"/>
              <a:ext cx="5848350" cy="1990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42570" y="2321697"/>
              <a:ext cx="1414779" cy="838658"/>
            </a:xfrm>
            <a:prstGeom prst="rect">
              <a:avLst/>
            </a:prstGeom>
            <a:solidFill>
              <a:schemeClr val="bg1"/>
            </a:solidFill>
          </p:spPr>
        </p:pic>
      </p:grpSp>
    </p:spTree>
    <p:extLst>
      <p:ext uri="{BB962C8B-B14F-4D97-AF65-F5344CB8AC3E}">
        <p14:creationId xmlns:p14="http://schemas.microsoft.com/office/powerpoint/2010/main" val="1387991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Vector product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Anti-commutative</a:t>
            </a:r>
          </a:p>
          <a:p>
            <a:r>
              <a:rPr lang="en-US" b="1" dirty="0"/>
              <a:t>A</a:t>
            </a:r>
            <a:r>
              <a:rPr lang="en-US" dirty="0"/>
              <a:t> X </a:t>
            </a:r>
            <a:r>
              <a:rPr lang="en-US" b="1" dirty="0"/>
              <a:t>B</a:t>
            </a:r>
            <a:r>
              <a:rPr lang="en-US" dirty="0"/>
              <a:t> = - </a:t>
            </a:r>
            <a:r>
              <a:rPr lang="en-US" b="1" dirty="0"/>
              <a:t>B</a:t>
            </a:r>
            <a:r>
              <a:rPr lang="en-US" dirty="0"/>
              <a:t> X </a:t>
            </a:r>
            <a:r>
              <a:rPr lang="en-US" b="1" dirty="0"/>
              <a:t>A</a:t>
            </a:r>
          </a:p>
          <a:p>
            <a:r>
              <a:rPr lang="en-US" dirty="0"/>
              <a:t>Distributive</a:t>
            </a:r>
          </a:p>
          <a:p>
            <a:r>
              <a:rPr lang="en-US" b="1" dirty="0"/>
              <a:t>A</a:t>
            </a:r>
            <a:r>
              <a:rPr lang="en-US" dirty="0"/>
              <a:t> X (</a:t>
            </a:r>
            <a:r>
              <a:rPr lang="en-US" b="1" dirty="0"/>
              <a:t>B</a:t>
            </a:r>
            <a:r>
              <a:rPr lang="en-US" dirty="0"/>
              <a:t> + </a:t>
            </a:r>
            <a:r>
              <a:rPr lang="en-US" b="1" dirty="0"/>
              <a:t>C</a:t>
            </a:r>
            <a:r>
              <a:rPr lang="en-US" dirty="0"/>
              <a:t>) = </a:t>
            </a:r>
            <a:r>
              <a:rPr lang="en-US" b="1" dirty="0"/>
              <a:t>A</a:t>
            </a:r>
            <a:r>
              <a:rPr lang="en-US" dirty="0"/>
              <a:t> X </a:t>
            </a:r>
            <a:r>
              <a:rPr lang="en-US" b="1" dirty="0"/>
              <a:t>B</a:t>
            </a:r>
            <a:r>
              <a:rPr lang="en-US" dirty="0"/>
              <a:t> + </a:t>
            </a:r>
            <a:r>
              <a:rPr lang="en-US" b="1" dirty="0"/>
              <a:t>A</a:t>
            </a:r>
            <a:r>
              <a:rPr lang="en-US" dirty="0"/>
              <a:t> X </a:t>
            </a:r>
            <a:r>
              <a:rPr lang="en-US" b="1" dirty="0"/>
              <a:t>C</a:t>
            </a:r>
          </a:p>
          <a:p>
            <a:r>
              <a:rPr lang="en-US" dirty="0"/>
              <a:t>Scalar multiplication</a:t>
            </a:r>
          </a:p>
          <a:p>
            <a:r>
              <a:rPr lang="en-US" dirty="0"/>
              <a:t>(t </a:t>
            </a:r>
            <a:r>
              <a:rPr lang="en-US" b="1" dirty="0"/>
              <a:t>A</a:t>
            </a:r>
            <a:r>
              <a:rPr lang="en-US" dirty="0"/>
              <a:t>) X </a:t>
            </a:r>
            <a:r>
              <a:rPr lang="en-US" b="1" dirty="0"/>
              <a:t>B</a:t>
            </a:r>
            <a:r>
              <a:rPr lang="en-US" dirty="0"/>
              <a:t> = t (</a:t>
            </a:r>
            <a:r>
              <a:rPr lang="en-US" b="1" dirty="0"/>
              <a:t>A</a:t>
            </a:r>
            <a:r>
              <a:rPr lang="en-US" dirty="0"/>
              <a:t> X </a:t>
            </a:r>
            <a:r>
              <a:rPr lang="en-US" b="1" dirty="0"/>
              <a:t>B</a:t>
            </a:r>
            <a:r>
              <a:rPr lang="en-US" dirty="0"/>
              <a:t>)</a:t>
            </a:r>
          </a:p>
          <a:p>
            <a:r>
              <a:rPr lang="en-US" dirty="0"/>
              <a:t>Triple product expansion</a:t>
            </a:r>
          </a:p>
          <a:p>
            <a:r>
              <a:rPr lang="en-US" b="1" dirty="0"/>
              <a:t>A</a:t>
            </a:r>
            <a:r>
              <a:rPr lang="en-US" dirty="0"/>
              <a:t> X (</a:t>
            </a:r>
            <a:r>
              <a:rPr lang="en-US" b="1" dirty="0"/>
              <a:t>B</a:t>
            </a:r>
            <a:r>
              <a:rPr lang="en-US" dirty="0"/>
              <a:t> X </a:t>
            </a:r>
            <a:r>
              <a:rPr lang="en-US" b="1" dirty="0"/>
              <a:t>C</a:t>
            </a:r>
            <a:r>
              <a:rPr lang="en-US" dirty="0"/>
              <a:t>) = </a:t>
            </a:r>
            <a:r>
              <a:rPr lang="en-US" b="1" dirty="0"/>
              <a:t>B</a:t>
            </a:r>
            <a:r>
              <a:rPr lang="en-US" dirty="0"/>
              <a:t> (</a:t>
            </a:r>
            <a:r>
              <a:rPr lang="en-US" b="1" dirty="0"/>
              <a:t>A</a:t>
            </a:r>
            <a:r>
              <a:rPr lang="en-US" dirty="0"/>
              <a:t> . </a:t>
            </a:r>
            <a:r>
              <a:rPr lang="en-US" b="1" dirty="0"/>
              <a:t>C</a:t>
            </a:r>
            <a:r>
              <a:rPr lang="en-US" dirty="0"/>
              <a:t>) – </a:t>
            </a:r>
            <a:r>
              <a:rPr lang="en-US" b="1" dirty="0"/>
              <a:t>C</a:t>
            </a:r>
            <a:r>
              <a:rPr lang="en-US" dirty="0"/>
              <a:t> (</a:t>
            </a:r>
            <a:r>
              <a:rPr lang="en-US" b="1" dirty="0"/>
              <a:t>A</a:t>
            </a:r>
            <a:r>
              <a:rPr lang="en-US" dirty="0"/>
              <a:t> . </a:t>
            </a:r>
            <a:r>
              <a:rPr lang="en-US" b="1" dirty="0"/>
              <a:t>B</a:t>
            </a:r>
            <a:r>
              <a:rPr lang="en-US" dirty="0"/>
              <a:t>)</a:t>
            </a:r>
          </a:p>
          <a:p>
            <a:r>
              <a:rPr lang="en-US" dirty="0"/>
              <a:t>Cross and dot product</a:t>
            </a:r>
          </a:p>
          <a:p>
            <a:r>
              <a:rPr lang="en-US" b="1" dirty="0"/>
              <a:t>A</a:t>
            </a:r>
            <a:r>
              <a:rPr lang="en-US" dirty="0"/>
              <a:t> . (</a:t>
            </a:r>
            <a:r>
              <a:rPr lang="en-US" b="1" dirty="0"/>
              <a:t>B</a:t>
            </a:r>
            <a:r>
              <a:rPr lang="en-US" dirty="0"/>
              <a:t> X </a:t>
            </a:r>
            <a:r>
              <a:rPr lang="en-US" b="1" dirty="0"/>
              <a:t>C</a:t>
            </a:r>
            <a:r>
              <a:rPr lang="en-US" dirty="0"/>
              <a:t>) = </a:t>
            </a:r>
            <a:r>
              <a:rPr lang="en-US" dirty="0" err="1"/>
              <a:t>det</a:t>
            </a:r>
            <a:r>
              <a:rPr lang="en-US" dirty="0"/>
              <a:t> (</a:t>
            </a:r>
            <a:r>
              <a:rPr lang="en-US" b="1" dirty="0"/>
              <a:t>A B C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194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2651"/>
            <a:ext cx="10515600" cy="5964312"/>
          </a:xfrm>
        </p:spPr>
        <p:txBody>
          <a:bodyPr/>
          <a:lstStyle/>
          <a:p>
            <a:r>
              <a:rPr lang="pt-BR" sz="3600" dirty="0">
                <a:latin typeface="Times New Roman" panose="02020603050405020304" pitchFamily="18" charset="0"/>
              </a:rPr>
              <a:t>1)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</a:t>
            </a: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r1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3i - 2j + k, </a:t>
            </a: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r2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2i - 4j - 3k, </a:t>
            </a: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r3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- i + 2j + 2k,</a:t>
            </a:r>
          </a:p>
          <a:p>
            <a:pPr marL="0" lvl="0" indent="0">
              <a:buNone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find the magnitudes of</a:t>
            </a:r>
          </a:p>
          <a:p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(a) </a:t>
            </a: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r3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(b) </a:t>
            </a: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r1 + r2 + r3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(c</a:t>
            </a: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2r1- 3r2 - 5r3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Find the sum of two vectors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lying in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plane and given by 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(2.0i + 2.0j) m and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(2.0i - 4.0j) m</a:t>
            </a:r>
          </a:p>
        </p:txBody>
      </p:sp>
    </p:spTree>
    <p:extLst>
      <p:ext uri="{BB962C8B-B14F-4D97-AF65-F5344CB8AC3E}">
        <p14:creationId xmlns:p14="http://schemas.microsoft.com/office/powerpoint/2010/main" val="3408191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25302"/>
            <a:ext cx="10515600" cy="5751661"/>
          </a:xfrm>
        </p:spPr>
        <p:txBody>
          <a:bodyPr/>
          <a:lstStyle/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Consider two vectors 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3i  2j and 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-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- 4j. </a:t>
            </a:r>
          </a:p>
          <a:p>
            <a:pPr lvl="0"/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(a) </a:t>
            </a:r>
            <a:r>
              <a:rPr lang="pt-BR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B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(b) </a:t>
            </a:r>
            <a:r>
              <a:rPr lang="pt-BR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- B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(c)|</a:t>
            </a:r>
            <a:r>
              <a:rPr lang="pt-BR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 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(d)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</a:t>
            </a:r>
            <a:r>
              <a:rPr lang="pt-BR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A-B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(e) the directions of 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)|</a:t>
            </a:r>
            <a:r>
              <a:rPr lang="pt-BR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)|</a:t>
            </a:r>
            <a:r>
              <a:rPr lang="pt-BR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A-B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Is it ok to add velocity vector with displacement vector?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Is it possible to add a vector quantity to a scalar quantity?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Explain. </a:t>
            </a:r>
          </a:p>
        </p:txBody>
      </p:sp>
    </p:spTree>
    <p:extLst>
      <p:ext uri="{BB962C8B-B14F-4D97-AF65-F5344CB8AC3E}">
        <p14:creationId xmlns:p14="http://schemas.microsoft.com/office/powerpoint/2010/main" val="1925887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00879" y="-76895"/>
            <a:ext cx="10345781" cy="517064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Example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cross product between a=(3,−3,1)a=(3,−3,1) and b=(4,9,2)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b=(4,9,2).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The cross product is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−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15i−2j+39k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dot product</a:t>
            </a:r>
            <a:r>
              <a:rPr kumimoji="0" lang="en-US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of a= (1,2,3), b= (4,-5,6)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69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Outlines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Scalar and vector quantities</a:t>
            </a:r>
          </a:p>
          <a:p>
            <a:r>
              <a:rPr lang="en-US" sz="3200" dirty="0"/>
              <a:t>Representation of vectors (Cartesian coordinates)</a:t>
            </a:r>
          </a:p>
          <a:p>
            <a:r>
              <a:rPr lang="en-US" sz="3200" dirty="0"/>
              <a:t>Resolution of vectors into components</a:t>
            </a:r>
          </a:p>
          <a:p>
            <a:r>
              <a:rPr lang="en-US" sz="3200" dirty="0"/>
              <a:t>Vector Addition</a:t>
            </a:r>
          </a:p>
          <a:p>
            <a:r>
              <a:rPr lang="en-US" sz="3200" dirty="0"/>
              <a:t>Vector multiplication</a:t>
            </a:r>
          </a:p>
          <a:p>
            <a:pPr lvl="1"/>
            <a:r>
              <a:rPr lang="en-US" sz="2800" dirty="0"/>
              <a:t>Vector product</a:t>
            </a:r>
          </a:p>
          <a:p>
            <a:pPr lvl="1"/>
            <a:r>
              <a:rPr lang="en-US" sz="2800" dirty="0"/>
              <a:t>Scalar product</a:t>
            </a:r>
          </a:p>
        </p:txBody>
      </p:sp>
    </p:spTree>
    <p:extLst>
      <p:ext uri="{BB962C8B-B14F-4D97-AF65-F5344CB8AC3E}">
        <p14:creationId xmlns:p14="http://schemas.microsoft.com/office/powerpoint/2010/main" val="3752560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Scalar and Vector Quantities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Scalars</a:t>
            </a:r>
            <a:r>
              <a:rPr lang="en-US" dirty="0"/>
              <a:t>: A scalar quantity has only magnitude, for example: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Mass, volume, pressure, temperature, length, speed, power, work, energy, density, …etc.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rgbClr val="00B0F0"/>
                </a:solidFill>
              </a:rPr>
              <a:t>Vectors</a:t>
            </a:r>
            <a:r>
              <a:rPr lang="en-US" dirty="0"/>
              <a:t>: A vector quantity has both magnitude and direction, for example: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Velocity, acceleration, force, momentum, electric field, magnetic field, displacement, …etc.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32053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Vector Representation </a:t>
            </a:r>
          </a:p>
        </p:txBody>
      </p:sp>
      <p:pic>
        <p:nvPicPr>
          <p:cNvPr id="3074" name="Picture 2" descr="http://www.ducksters.com/science/physics/vector_basic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140" y="2027840"/>
            <a:ext cx="6102413" cy="4068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73290" y="1998344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/>
              <a:t>A vector is represented by an arrow and composed of two parts:</a:t>
            </a:r>
          </a:p>
          <a:p>
            <a:r>
              <a:rPr lang="en-US" sz="2800" dirty="0">
                <a:solidFill>
                  <a:srgbClr val="00B0F0"/>
                </a:solidFill>
              </a:rPr>
              <a:t>Magnitude </a:t>
            </a:r>
            <a:r>
              <a:rPr lang="en-US" sz="2800" dirty="0"/>
              <a:t>(scalar) and </a:t>
            </a:r>
            <a:r>
              <a:rPr lang="en-US" sz="2800" dirty="0">
                <a:solidFill>
                  <a:srgbClr val="00B0F0"/>
                </a:solidFill>
              </a:rPr>
              <a:t>direction.</a:t>
            </a:r>
          </a:p>
          <a:p>
            <a:endParaRPr lang="en-US" sz="2800" dirty="0">
              <a:solidFill>
                <a:srgbClr val="00B0F0"/>
              </a:solidFill>
            </a:endParaRPr>
          </a:p>
          <a:p>
            <a:endParaRPr lang="en-US" sz="2800" dirty="0">
              <a:solidFill>
                <a:srgbClr val="00B0F0"/>
              </a:solidFill>
            </a:endParaRPr>
          </a:p>
          <a:p>
            <a:r>
              <a:rPr lang="en-US" sz="2800" dirty="0"/>
              <a:t>Vector’s symbol ( A</a:t>
            </a:r>
            <a:r>
              <a:rPr lang="en-US" sz="2800" dirty="0">
                <a:solidFill>
                  <a:srgbClr val="00B0F0"/>
                </a:solidFill>
              </a:rPr>
              <a:t>  or  </a:t>
            </a:r>
            <a:r>
              <a:rPr lang="en-US" sz="2800" b="1" dirty="0"/>
              <a:t>A </a:t>
            </a:r>
            <a:r>
              <a:rPr lang="en-US" sz="2800" dirty="0"/>
              <a:t>)</a:t>
            </a:r>
          </a:p>
          <a:p>
            <a:endParaRPr lang="en-US" sz="2800" dirty="0"/>
          </a:p>
          <a:p>
            <a:r>
              <a:rPr lang="en-US" sz="2800" dirty="0"/>
              <a:t>Vector’s magnitude ( A or |A| )</a:t>
            </a:r>
          </a:p>
          <a:p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639033" y="3575713"/>
            <a:ext cx="5186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213311" y="4160488"/>
            <a:ext cx="3685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6887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Vector Components (2D)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198" y="1825625"/>
                <a:ext cx="8229271" cy="4351338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sz="4000" b="1" dirty="0"/>
                  <a:t>A </a:t>
                </a:r>
                <a:r>
                  <a:rPr lang="en-US" sz="4000" dirty="0"/>
                  <a:t>= i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sub>
                    </m:sSub>
                  </m:oMath>
                </a14:m>
                <a:r>
                  <a:rPr lang="en-US" sz="4000" dirty="0"/>
                  <a:t> + </a:t>
                </a:r>
                <a:r>
                  <a:rPr lang="en-US" sz="4000" dirty="0" err="1"/>
                  <a:t>j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Y</m:t>
                        </m:r>
                      </m:sub>
                    </m:sSub>
                  </m:oMath>
                </a14:m>
                <a:endParaRPr lang="en-US" sz="1800" dirty="0"/>
              </a:p>
              <a:p>
                <a:pPr marL="0" indent="0">
                  <a:buNone/>
                </a:pPr>
                <a:r>
                  <a:rPr lang="en-US" sz="3000" dirty="0"/>
                  <a:t>Its resolution: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sub>
                    </m:sSub>
                  </m:oMath>
                </a14:m>
                <a:r>
                  <a:rPr lang="en-US" sz="4000" dirty="0"/>
                  <a:t>= A </a:t>
                </a:r>
                <a:r>
                  <a:rPr lang="en-US" sz="4000" dirty="0" err="1"/>
                  <a:t>cos</a:t>
                </a:r>
                <a:r>
                  <a:rPr lang="el-GR" sz="4000" dirty="0"/>
                  <a:t>θ</a:t>
                </a:r>
                <a:endParaRPr lang="en-US" sz="40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Y</m:t>
                        </m:r>
                      </m:sub>
                    </m:sSub>
                  </m:oMath>
                </a14:m>
                <a:r>
                  <a:rPr lang="en-US" sz="4000" dirty="0"/>
                  <a:t>= A sin</a:t>
                </a:r>
                <a:r>
                  <a:rPr lang="el-GR" sz="4000" dirty="0"/>
                  <a:t>θ</a:t>
                </a:r>
                <a:endParaRPr lang="en-US" sz="40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sz="4000" b="0" i="0" smtClean="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4000" b="0" i="0" smtClean="0">
                                <a:latin typeface="Cambria Math" panose="02040503050406030204" pitchFamily="18" charset="0"/>
                              </a:rPr>
                              <m:t>X</m:t>
                            </m:r>
                          </m:sub>
                          <m:sup>
                            <m:r>
                              <a:rPr lang="en-US" sz="40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sz="4000" b="0" i="0" smtClean="0">
                            <a:latin typeface="Cambria Math" panose="02040503050406030204" pitchFamily="18" charset="0"/>
                          </a:rPr>
                          <m:t>+ </m:t>
                        </m:r>
                        <m:sSubSup>
                          <m:sSub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sz="4000" b="0" i="0" smtClean="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4000" b="0" i="0" smtClean="0">
                                <a:latin typeface="Cambria Math" panose="02040503050406030204" pitchFamily="18" charset="0"/>
                              </a:rPr>
                              <m:t>Y</m:t>
                            </m:r>
                          </m:sub>
                          <m:sup>
                            <m:r>
                              <a:rPr lang="en-US" sz="40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rad>
                  </m:oMath>
                </a14:m>
                <a:r>
                  <a:rPr lang="en-US" sz="4000" b="0" dirty="0"/>
                  <a:t>   </a:t>
                </a:r>
                <a:r>
                  <a:rPr lang="en-US" sz="3000" b="0" dirty="0"/>
                  <a:t>(for vector’s magnitude)</a:t>
                </a:r>
              </a:p>
              <a:p>
                <a:pPr marL="0" indent="0">
                  <a:buNone/>
                </a:pPr>
                <a:endParaRPr lang="en-US" sz="4000" b="0" dirty="0"/>
              </a:p>
              <a:p>
                <a:pPr marL="0" indent="0">
                  <a:buNone/>
                </a:pPr>
                <a:r>
                  <a:rPr lang="en-US" sz="4000" b="0" dirty="0"/>
                  <a:t> tan</a:t>
                </a:r>
                <a:r>
                  <a:rPr lang="el-GR" sz="4000" dirty="0"/>
                  <a:t>θ</a:t>
                </a:r>
                <a:r>
                  <a:rPr lang="en-US" sz="4000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i="0">
                            <a:latin typeface="Cambria Math" panose="02040503050406030204" pitchFamily="18" charset="0"/>
                          </a:rPr>
                          <m:t>Y</m:t>
                        </m:r>
                      </m:sub>
                    </m:sSub>
                  </m:oMath>
                </a14:m>
                <a:r>
                  <a:rPr lang="en-US" sz="4000" dirty="0"/>
                  <a:t>/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X</m:t>
                        </m:r>
                      </m:sub>
                    </m:sSub>
                  </m:oMath>
                </a14:m>
                <a:r>
                  <a:rPr lang="en-US" sz="4000" dirty="0"/>
                  <a:t> </a:t>
                </a:r>
                <a:r>
                  <a:rPr lang="en-US" sz="3000" dirty="0"/>
                  <a:t>(for vector’s direction)</a:t>
                </a:r>
              </a:p>
              <a:p>
                <a:pPr marL="0" indent="0">
                  <a:buNone/>
                </a:pPr>
                <a:endParaRPr lang="en-US" sz="4000" dirty="0"/>
              </a:p>
              <a:p>
                <a:pPr marL="0" indent="0">
                  <a:buNone/>
                </a:pPr>
                <a:endParaRPr lang="en-US" sz="4000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8" y="1825625"/>
                <a:ext cx="8229271" cy="4351338"/>
              </a:xfrm>
              <a:blipFill rotWithShape="0">
                <a:blip r:embed="rId3"/>
                <a:stretch>
                  <a:fillRect l="-2296" t="-53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6" name="Group 55"/>
          <p:cNvGrpSpPr/>
          <p:nvPr/>
        </p:nvGrpSpPr>
        <p:grpSpPr>
          <a:xfrm>
            <a:off x="5898628" y="554144"/>
            <a:ext cx="6429850" cy="5143411"/>
            <a:chOff x="5372102" y="1394335"/>
            <a:chExt cx="6429850" cy="5143411"/>
          </a:xfrm>
        </p:grpSpPr>
        <p:grpSp>
          <p:nvGrpSpPr>
            <p:cNvPr id="22" name="Group 21"/>
            <p:cNvGrpSpPr/>
            <p:nvPr/>
          </p:nvGrpSpPr>
          <p:grpSpPr>
            <a:xfrm>
              <a:off x="5372102" y="1394335"/>
              <a:ext cx="6429850" cy="5143411"/>
              <a:chOff x="5372102" y="1394335"/>
              <a:chExt cx="6429850" cy="5143411"/>
            </a:xfrm>
          </p:grpSpPr>
          <p:grpSp>
            <p:nvGrpSpPr>
              <p:cNvPr id="23" name="Group 22"/>
              <p:cNvGrpSpPr/>
              <p:nvPr/>
            </p:nvGrpSpPr>
            <p:grpSpPr>
              <a:xfrm>
                <a:off x="5372102" y="1841921"/>
                <a:ext cx="6429850" cy="4695825"/>
                <a:chOff x="5372102" y="1841921"/>
                <a:chExt cx="6429850" cy="4695825"/>
              </a:xfrm>
            </p:grpSpPr>
            <p:grpSp>
              <p:nvGrpSpPr>
                <p:cNvPr id="30" name="Group 29"/>
                <p:cNvGrpSpPr/>
                <p:nvPr/>
              </p:nvGrpSpPr>
              <p:grpSpPr>
                <a:xfrm>
                  <a:off x="5372102" y="1841921"/>
                  <a:ext cx="6429850" cy="4695825"/>
                  <a:chOff x="4757739" y="1690688"/>
                  <a:chExt cx="6429850" cy="4695825"/>
                </a:xfrm>
              </p:grpSpPr>
              <p:cxnSp>
                <p:nvCxnSpPr>
                  <p:cNvPr id="33" name="Straight Arrow Connector 32"/>
                  <p:cNvCxnSpPr/>
                  <p:nvPr/>
                </p:nvCxnSpPr>
                <p:spPr>
                  <a:xfrm flipV="1">
                    <a:off x="7381875" y="1963362"/>
                    <a:ext cx="1558748" cy="2139235"/>
                  </a:xfrm>
                  <a:prstGeom prst="straightConnector1">
                    <a:avLst/>
                  </a:prstGeom>
                  <a:ln w="50800"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/>
                  <p:cNvCxnSpPr/>
                  <p:nvPr/>
                </p:nvCxnSpPr>
                <p:spPr>
                  <a:xfrm>
                    <a:off x="7381875" y="1690688"/>
                    <a:ext cx="0" cy="4695825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/>
                  <p:cNvCxnSpPr/>
                  <p:nvPr/>
                </p:nvCxnSpPr>
                <p:spPr>
                  <a:xfrm flipH="1">
                    <a:off x="4757739" y="4097206"/>
                    <a:ext cx="5981698" cy="5391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10661810" y="3822880"/>
                    <a:ext cx="525779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/>
                      <a:t>X</a:t>
                    </a:r>
                  </a:p>
                </p:txBody>
              </p:sp>
            </p:grpSp>
            <p:sp>
              <p:nvSpPr>
                <p:cNvPr id="32" name="TextBox 31"/>
                <p:cNvSpPr txBox="1"/>
                <p:nvPr/>
              </p:nvSpPr>
              <p:spPr>
                <a:xfrm>
                  <a:off x="8646743" y="3637385"/>
                  <a:ext cx="485775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sz="2400" b="1" dirty="0"/>
                    <a:t>θ</a:t>
                  </a:r>
                  <a:endParaRPr lang="en-US" sz="2400" b="1" dirty="0"/>
                </a:p>
              </p:txBody>
            </p:sp>
          </p:grpSp>
          <p:sp>
            <p:nvSpPr>
              <p:cNvPr id="28" name="TextBox 27"/>
              <p:cNvSpPr txBox="1"/>
              <p:nvPr/>
            </p:nvSpPr>
            <p:spPr>
              <a:xfrm rot="18556429">
                <a:off x="8353167" y="2559240"/>
                <a:ext cx="61072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/>
                  <a:t>A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7814086" y="1394335"/>
                <a:ext cx="52577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Y</a:t>
                </a:r>
              </a:p>
            </p:txBody>
          </p:sp>
          <p:sp>
            <p:nvSpPr>
              <p:cNvPr id="27" name="Arc 26"/>
              <p:cNvSpPr/>
              <p:nvPr/>
            </p:nvSpPr>
            <p:spPr>
              <a:xfrm rot="522416">
                <a:off x="7920718" y="3770447"/>
                <a:ext cx="769267" cy="627938"/>
              </a:xfrm>
              <a:prstGeom prst="arc">
                <a:avLst>
                  <a:gd name="adj1" fmla="val 16200000"/>
                  <a:gd name="adj2" fmla="val 920782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9" name="Straight Connector 38"/>
            <p:cNvCxnSpPr/>
            <p:nvPr/>
          </p:nvCxnSpPr>
          <p:spPr>
            <a:xfrm>
              <a:off x="9554986" y="2114595"/>
              <a:ext cx="0" cy="210312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9053898" y="3430869"/>
                <a:ext cx="70050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3898" y="3430869"/>
                <a:ext cx="700509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0187312" y="1951702"/>
                <a:ext cx="70050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Y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7312" y="1951702"/>
                <a:ext cx="700509" cy="5847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Connector 62"/>
          <p:cNvCxnSpPr/>
          <p:nvPr/>
        </p:nvCxnSpPr>
        <p:spPr>
          <a:xfrm>
            <a:off x="8522764" y="1274404"/>
            <a:ext cx="153213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636325" y="2000306"/>
                <a:ext cx="70050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Y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6325" y="2000306"/>
                <a:ext cx="700509" cy="5847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951883" y="735518"/>
                <a:ext cx="70050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1883" y="735518"/>
                <a:ext cx="700509" cy="5847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6583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Vector Components (3D)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96874" y="1772494"/>
                <a:ext cx="6209832" cy="4782852"/>
              </a:xfrm>
            </p:spPr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r>
                  <a:rPr lang="en-US" sz="4000" b="1" dirty="0"/>
                  <a:t>A </a:t>
                </a:r>
                <a:r>
                  <a:rPr lang="en-US" sz="4000" dirty="0"/>
                  <a:t>= i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sub>
                    </m:sSub>
                  </m:oMath>
                </a14:m>
                <a:r>
                  <a:rPr lang="en-US" sz="4000" dirty="0"/>
                  <a:t> + </a:t>
                </a:r>
                <a:r>
                  <a:rPr lang="en-US" sz="4000" dirty="0" err="1"/>
                  <a:t>j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k</m:t>
                        </m:r>
                        <m:r>
                          <a:rPr lang="en-US" sz="4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sub>
                    </m:sSub>
                  </m:oMath>
                </a14:m>
                <a:endParaRPr lang="en-US" sz="1800" dirty="0"/>
              </a:p>
              <a:p>
                <a:pPr marL="0" indent="0">
                  <a:buNone/>
                </a:pPr>
                <a:r>
                  <a:rPr lang="en-US" sz="3000" dirty="0"/>
                  <a:t>Its resolution: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XY</m:t>
                        </m:r>
                      </m:sub>
                    </m:sSub>
                  </m:oMath>
                </a14:m>
                <a:r>
                  <a:rPr lang="en-US" sz="4000" dirty="0"/>
                  <a:t>= A sin</a:t>
                </a:r>
                <a:r>
                  <a:rPr lang="el-GR" sz="4000" dirty="0"/>
                  <a:t>θ</a:t>
                </a:r>
                <a:endParaRPr lang="en-US" sz="40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sub>
                    </m:sSub>
                  </m:oMath>
                </a14:m>
                <a:r>
                  <a:rPr lang="en-US" sz="4000" dirty="0"/>
                  <a:t>= A </a:t>
                </a:r>
                <a:r>
                  <a:rPr lang="en-US" sz="4000" dirty="0" err="1"/>
                  <a:t>cos</a:t>
                </a:r>
                <a:r>
                  <a:rPr lang="el-GR" sz="4000" dirty="0"/>
                  <a:t>θ</a:t>
                </a:r>
                <a:endParaRPr lang="en-US" sz="40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sub>
                    </m:sSub>
                  </m:oMath>
                </a14:m>
                <a:r>
                  <a:rPr lang="en-US" sz="4000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XY</m:t>
                        </m:r>
                      </m:sub>
                    </m:sSub>
                  </m:oMath>
                </a14:m>
                <a:r>
                  <a:rPr lang="en-US" sz="4000" dirty="0"/>
                  <a:t> </a:t>
                </a:r>
                <a:r>
                  <a:rPr lang="en-US" sz="4000" dirty="0" err="1"/>
                  <a:t>cos</a:t>
                </a:r>
                <a:r>
                  <a:rPr lang="az-Cyrl-AZ" sz="4000" dirty="0"/>
                  <a:t>ф</a:t>
                </a:r>
                <a:r>
                  <a:rPr lang="en-US" sz="4000" dirty="0"/>
                  <a:t> = A sin</a:t>
                </a:r>
                <a:r>
                  <a:rPr lang="el-GR" sz="4000" dirty="0"/>
                  <a:t>θ</a:t>
                </a:r>
                <a:r>
                  <a:rPr lang="en-US" sz="4000" dirty="0"/>
                  <a:t> </a:t>
                </a:r>
                <a:r>
                  <a:rPr lang="en-US" sz="4000" dirty="0" err="1"/>
                  <a:t>cos</a:t>
                </a:r>
                <a:r>
                  <a:rPr lang="az-Cyrl-AZ" sz="4000" dirty="0"/>
                  <a:t>ф</a:t>
                </a:r>
                <a:endParaRPr lang="en-US" sz="4000" dirty="0"/>
              </a:p>
              <a:p>
                <a:pPr marL="0" indent="0">
                  <a:buNone/>
                </a:pPr>
                <a:endParaRPr lang="en-US" sz="40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i="0">
                            <a:latin typeface="Cambria Math" panose="02040503050406030204" pitchFamily="18" charset="0"/>
                          </a:rPr>
                          <m:t>Y</m:t>
                        </m:r>
                      </m:sub>
                    </m:sSub>
                  </m:oMath>
                </a14:m>
                <a:r>
                  <a:rPr lang="en-US" sz="4000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XY</m:t>
                        </m:r>
                      </m:sub>
                    </m:sSub>
                  </m:oMath>
                </a14:m>
                <a:r>
                  <a:rPr lang="en-US" sz="4000" dirty="0"/>
                  <a:t> sin</a:t>
                </a:r>
                <a:r>
                  <a:rPr lang="az-Cyrl-AZ" sz="4000" dirty="0"/>
                  <a:t>ф</a:t>
                </a:r>
                <a:r>
                  <a:rPr lang="en-US" sz="4000" dirty="0"/>
                  <a:t> = A sin</a:t>
                </a:r>
                <a:r>
                  <a:rPr lang="el-GR" sz="4000" dirty="0"/>
                  <a:t>θ</a:t>
                </a:r>
                <a:r>
                  <a:rPr lang="en-US" sz="4000" dirty="0"/>
                  <a:t> sin</a:t>
                </a:r>
                <a:r>
                  <a:rPr lang="az-Cyrl-AZ" sz="4000" dirty="0"/>
                  <a:t>ф</a:t>
                </a:r>
                <a:r>
                  <a:rPr lang="en-US" sz="4000" dirty="0"/>
                  <a:t> </a:t>
                </a:r>
              </a:p>
              <a:p>
                <a:pPr marL="0" indent="0">
                  <a:buNone/>
                </a:pPr>
                <a:endParaRPr lang="en-US" sz="40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sz="4000" b="0" i="0" smtClean="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4000" b="0" i="0" smtClean="0">
                                <a:latin typeface="Cambria Math" panose="02040503050406030204" pitchFamily="18" charset="0"/>
                              </a:rPr>
                              <m:t>X</m:t>
                            </m:r>
                          </m:sub>
                          <m:sup>
                            <m:r>
                              <a:rPr lang="en-US" sz="40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sz="4000" b="0" i="0" smtClean="0">
                            <a:latin typeface="Cambria Math" panose="02040503050406030204" pitchFamily="18" charset="0"/>
                          </a:rPr>
                          <m:t>+ </m:t>
                        </m:r>
                        <m:sSubSup>
                          <m:sSub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sz="4000" b="0" i="0" smtClean="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4000" b="0" i="0" smtClean="0">
                                <a:latin typeface="Cambria Math" panose="02040503050406030204" pitchFamily="18" charset="0"/>
                              </a:rPr>
                              <m:t>Y</m:t>
                            </m:r>
                          </m:sub>
                          <m:sup>
                            <m:r>
                              <a:rPr lang="en-US" sz="40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sz="4000" b="0" i="0" smtClean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sz="4000" b="0" i="0" smtClean="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4000" b="0" i="0" smtClean="0">
                                <a:latin typeface="Cambria Math" panose="02040503050406030204" pitchFamily="18" charset="0"/>
                              </a:rPr>
                              <m:t>Z</m:t>
                            </m:r>
                          </m:sub>
                          <m:sup>
                            <m:r>
                              <a:rPr lang="en-US" sz="40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rad>
                  </m:oMath>
                </a14:m>
                <a:r>
                  <a:rPr lang="en-US" sz="4000" b="0" dirty="0"/>
                  <a:t>  (magnitude)</a:t>
                </a:r>
              </a:p>
              <a:p>
                <a:pPr marL="0" indent="0">
                  <a:buNone/>
                </a:pPr>
                <a:r>
                  <a:rPr lang="en-US" sz="4000" dirty="0"/>
                  <a:t>tan</a:t>
                </a:r>
                <a:r>
                  <a:rPr lang="el-GR" sz="4000" dirty="0"/>
                  <a:t>θ</a:t>
                </a:r>
                <a:r>
                  <a:rPr lang="en-US" sz="4000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XY</m:t>
                        </m:r>
                      </m:sub>
                    </m:sSub>
                  </m:oMath>
                </a14:m>
                <a:r>
                  <a:rPr lang="en-US" sz="4000" dirty="0"/>
                  <a:t>/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𝑍</m:t>
                        </m:r>
                      </m:sub>
                    </m:sSub>
                  </m:oMath>
                </a14:m>
                <a:r>
                  <a:rPr lang="en-US" sz="4000" dirty="0"/>
                  <a:t> (direction)</a:t>
                </a:r>
              </a:p>
              <a:p>
                <a:pPr marL="0" indent="0">
                  <a:buNone/>
                </a:pPr>
                <a:r>
                  <a:rPr lang="en-US" sz="4000" dirty="0"/>
                  <a:t>tan</a:t>
                </a:r>
                <a:r>
                  <a:rPr lang="az-Cyrl-AZ" sz="4000" dirty="0"/>
                  <a:t>ф</a:t>
                </a:r>
                <a:r>
                  <a:rPr lang="en-US" sz="4000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Y</m:t>
                        </m:r>
                      </m:sub>
                    </m:sSub>
                  </m:oMath>
                </a14:m>
                <a:r>
                  <a:rPr lang="en-US" sz="4000" dirty="0"/>
                  <a:t>/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X</m:t>
                        </m:r>
                      </m:sub>
                    </m:sSub>
                  </m:oMath>
                </a14:m>
                <a:r>
                  <a:rPr lang="en-US" sz="4000" dirty="0"/>
                  <a:t>    (direction)</a:t>
                </a:r>
              </a:p>
              <a:p>
                <a:pPr marL="0" indent="0">
                  <a:buNone/>
                </a:pPr>
                <a:endParaRPr lang="en-US" sz="4000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6874" y="1772494"/>
                <a:ext cx="6209832" cy="4782852"/>
              </a:xfrm>
              <a:blipFill rotWithShape="0">
                <a:blip r:embed="rId3"/>
                <a:stretch>
                  <a:fillRect l="-1570" t="-3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7" name="Group 56"/>
          <p:cNvGrpSpPr/>
          <p:nvPr/>
        </p:nvGrpSpPr>
        <p:grpSpPr>
          <a:xfrm>
            <a:off x="5662139" y="540608"/>
            <a:ext cx="6529861" cy="5826649"/>
            <a:chOff x="5272091" y="711097"/>
            <a:chExt cx="6529861" cy="5826649"/>
          </a:xfrm>
        </p:grpSpPr>
        <p:sp>
          <p:nvSpPr>
            <p:cNvPr id="45" name="Arc 44"/>
            <p:cNvSpPr/>
            <p:nvPr/>
          </p:nvSpPr>
          <p:spPr>
            <a:xfrm rot="3502729">
              <a:off x="8182346" y="3685758"/>
              <a:ext cx="745613" cy="1023675"/>
            </a:xfrm>
            <a:prstGeom prst="arc">
              <a:avLst>
                <a:gd name="adj1" fmla="val 18641599"/>
                <a:gd name="adj2" fmla="val 3253156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5272091" y="711097"/>
              <a:ext cx="6529861" cy="5826649"/>
              <a:chOff x="5272091" y="711097"/>
              <a:chExt cx="6529861" cy="5826649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5272091" y="711097"/>
                <a:ext cx="6529861" cy="5826649"/>
                <a:chOff x="5272091" y="711097"/>
                <a:chExt cx="6529861" cy="5826649"/>
              </a:xfrm>
            </p:grpSpPr>
            <p:grpSp>
              <p:nvGrpSpPr>
                <p:cNvPr id="23" name="Group 22"/>
                <p:cNvGrpSpPr/>
                <p:nvPr/>
              </p:nvGrpSpPr>
              <p:grpSpPr>
                <a:xfrm>
                  <a:off x="5272091" y="1166400"/>
                  <a:ext cx="6529861" cy="5371346"/>
                  <a:chOff x="5272091" y="1166400"/>
                  <a:chExt cx="6529861" cy="5371346"/>
                </a:xfrm>
              </p:grpSpPr>
              <p:grpSp>
                <p:nvGrpSpPr>
                  <p:cNvPr id="30" name="Group 29"/>
                  <p:cNvGrpSpPr/>
                  <p:nvPr/>
                </p:nvGrpSpPr>
                <p:grpSpPr>
                  <a:xfrm>
                    <a:off x="5272091" y="1166400"/>
                    <a:ext cx="6529861" cy="5371346"/>
                    <a:chOff x="4657728" y="1015167"/>
                    <a:chExt cx="6529861" cy="5371346"/>
                  </a:xfrm>
                </p:grpSpPr>
                <p:cxnSp>
                  <p:nvCxnSpPr>
                    <p:cNvPr id="33" name="Straight Arrow Connector 32"/>
                    <p:cNvCxnSpPr/>
                    <p:nvPr/>
                  </p:nvCxnSpPr>
                  <p:spPr>
                    <a:xfrm flipV="1">
                      <a:off x="7381875" y="1963362"/>
                      <a:ext cx="1558748" cy="2139235"/>
                    </a:xfrm>
                    <a:prstGeom prst="straightConnector1">
                      <a:avLst/>
                    </a:prstGeom>
                    <a:ln w="50800">
                      <a:tailEnd type="triangle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Straight Connector 33"/>
                    <p:cNvCxnSpPr/>
                    <p:nvPr/>
                  </p:nvCxnSpPr>
                  <p:spPr>
                    <a:xfrm>
                      <a:off x="7375731" y="1015167"/>
                      <a:ext cx="6144" cy="5371346"/>
                    </a:xfrm>
                    <a:prstGeom prst="line">
                      <a:avLst/>
                    </a:prstGeom>
                    <a:ln w="222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" name="Straight Connector 34"/>
                    <p:cNvCxnSpPr/>
                    <p:nvPr/>
                  </p:nvCxnSpPr>
                  <p:spPr>
                    <a:xfrm flipH="1">
                      <a:off x="4757739" y="4097206"/>
                      <a:ext cx="5981698" cy="5391"/>
                    </a:xfrm>
                    <a:prstGeom prst="line">
                      <a:avLst/>
                    </a:prstGeom>
                    <a:ln w="222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6" name="TextBox 35"/>
                    <p:cNvSpPr txBox="1"/>
                    <p:nvPr/>
                  </p:nvSpPr>
                  <p:spPr>
                    <a:xfrm>
                      <a:off x="10661810" y="3822880"/>
                      <a:ext cx="525779" cy="52322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2800" dirty="0"/>
                        <a:t>X</a:t>
                      </a:r>
                    </a:p>
                  </p:txBody>
                </p:sp>
                <p:sp>
                  <p:nvSpPr>
                    <p:cNvPr id="37" name="TextBox 36"/>
                    <p:cNvSpPr txBox="1"/>
                    <p:nvPr/>
                  </p:nvSpPr>
                  <p:spPr>
                    <a:xfrm>
                      <a:off x="4657728" y="5151682"/>
                      <a:ext cx="525779" cy="52322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2800" dirty="0"/>
                        <a:t>Y</a:t>
                      </a:r>
                    </a:p>
                  </p:txBody>
                </p:sp>
              </p:grpSp>
              <p:sp>
                <p:nvSpPr>
                  <p:cNvPr id="32" name="TextBox 31"/>
                  <p:cNvSpPr txBox="1"/>
                  <p:nvPr/>
                </p:nvSpPr>
                <p:spPr>
                  <a:xfrm>
                    <a:off x="8121076" y="2840497"/>
                    <a:ext cx="485775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l-GR" sz="2400" b="1" dirty="0"/>
                      <a:t>θ</a:t>
                    </a:r>
                    <a:endParaRPr lang="en-US" sz="2400" b="1" dirty="0"/>
                  </a:p>
                </p:txBody>
              </p:sp>
            </p:grpSp>
            <p:sp>
              <p:nvSpPr>
                <p:cNvPr id="28" name="TextBox 27"/>
                <p:cNvSpPr txBox="1"/>
                <p:nvPr/>
              </p:nvSpPr>
              <p:spPr>
                <a:xfrm rot="18556429">
                  <a:off x="8207191" y="2238490"/>
                  <a:ext cx="134087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200" b="1" dirty="0"/>
                    <a:t>A</a:t>
                  </a:r>
                </a:p>
              </p:txBody>
            </p:sp>
            <p:cxnSp>
              <p:nvCxnSpPr>
                <p:cNvPr id="25" name="Straight Connector 24"/>
                <p:cNvCxnSpPr/>
                <p:nvPr/>
              </p:nvCxnSpPr>
              <p:spPr>
                <a:xfrm flipH="1">
                  <a:off x="5534980" y="2975728"/>
                  <a:ext cx="4708225" cy="2695714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TextBox 25"/>
                <p:cNvSpPr txBox="1"/>
                <p:nvPr/>
              </p:nvSpPr>
              <p:spPr>
                <a:xfrm>
                  <a:off x="7814086" y="711097"/>
                  <a:ext cx="525779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Z</a:t>
                  </a:r>
                </a:p>
              </p:txBody>
            </p:sp>
            <p:sp>
              <p:nvSpPr>
                <p:cNvPr id="27" name="Arc 26"/>
                <p:cNvSpPr/>
                <p:nvPr/>
              </p:nvSpPr>
              <p:spPr>
                <a:xfrm rot="20771353">
                  <a:off x="7692343" y="3263433"/>
                  <a:ext cx="769267" cy="627938"/>
                </a:xfrm>
                <a:prstGeom prst="arc">
                  <a:avLst>
                    <a:gd name="adj1" fmla="val 16200000"/>
                    <a:gd name="adj2" fmla="val 920782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39" name="Straight Connector 38"/>
              <p:cNvCxnSpPr/>
              <p:nvPr/>
            </p:nvCxnSpPr>
            <p:spPr>
              <a:xfrm>
                <a:off x="9554986" y="2114595"/>
                <a:ext cx="0" cy="3433627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/>
              <p:nvPr/>
            </p:nvCxnSpPr>
            <p:spPr>
              <a:xfrm>
                <a:off x="8013831" y="4248439"/>
                <a:ext cx="1514546" cy="1316086"/>
              </a:xfrm>
              <a:prstGeom prst="straightConnector1">
                <a:avLst/>
              </a:prstGeom>
              <a:ln w="50800">
                <a:prstDash val="dash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extBox 45"/>
              <p:cNvSpPr txBox="1"/>
              <p:nvPr/>
            </p:nvSpPr>
            <p:spPr>
              <a:xfrm>
                <a:off x="8731544" y="4428218"/>
                <a:ext cx="48577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az-Cyrl-AZ" sz="2400" b="1" dirty="0"/>
                  <a:t>ф</a:t>
                </a:r>
                <a:endParaRPr lang="en-US" sz="2400" b="1" dirty="0"/>
              </a:p>
            </p:txBody>
          </p:sp>
          <p:cxnSp>
            <p:nvCxnSpPr>
              <p:cNvPr id="47" name="Straight Connector 46"/>
              <p:cNvCxnSpPr/>
              <p:nvPr/>
            </p:nvCxnSpPr>
            <p:spPr>
              <a:xfrm>
                <a:off x="5797870" y="5564525"/>
                <a:ext cx="3757116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H="1">
                <a:off x="9577850" y="4270126"/>
                <a:ext cx="1613489" cy="1278096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0294325" y="3505926"/>
                <a:ext cx="70050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4325" y="3505926"/>
                <a:ext cx="700509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737643" y="4192606"/>
                <a:ext cx="70050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Y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7643" y="4192606"/>
                <a:ext cx="700509" cy="5847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679633" y="2203934"/>
                <a:ext cx="70050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9633" y="2203934"/>
                <a:ext cx="700509" cy="5847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Connector 62"/>
          <p:cNvCxnSpPr/>
          <p:nvPr/>
        </p:nvCxnSpPr>
        <p:spPr>
          <a:xfrm>
            <a:off x="8362549" y="1023872"/>
            <a:ext cx="1555876" cy="90098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558111" y="4632172"/>
                <a:ext cx="8493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XY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8111" y="4632172"/>
                <a:ext cx="849335" cy="5232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0705648" y="4664618"/>
                <a:ext cx="70050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Y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5648" y="4664618"/>
                <a:ext cx="700509" cy="58477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460231" y="5363258"/>
                <a:ext cx="70050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231" y="5363258"/>
                <a:ext cx="700509" cy="58477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9926764" y="2986441"/>
                <a:ext cx="70050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6764" y="2986441"/>
                <a:ext cx="700509" cy="58477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8939811" y="995911"/>
                <a:ext cx="8493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XY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9811" y="995911"/>
                <a:ext cx="849335" cy="52322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3581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Vector Addition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1" dirty="0"/>
                  <a:t>A </a:t>
                </a:r>
                <a:r>
                  <a:rPr lang="en-US" dirty="0"/>
                  <a:t>= i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sub>
                    </m:sSub>
                  </m:oMath>
                </a14:m>
                <a:r>
                  <a:rPr lang="en-US" dirty="0"/>
                  <a:t> + </a:t>
                </a:r>
                <a:r>
                  <a:rPr lang="en-US" dirty="0" err="1"/>
                  <a:t>j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Y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k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Z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b="1" dirty="0"/>
                  <a:t>B </a:t>
                </a:r>
                <a:r>
                  <a:rPr lang="en-US" dirty="0"/>
                  <a:t>= i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sub>
                    </m:sSub>
                  </m:oMath>
                </a14:m>
                <a:r>
                  <a:rPr lang="en-US" dirty="0"/>
                  <a:t> + </a:t>
                </a:r>
                <a:r>
                  <a:rPr lang="en-US" dirty="0" err="1"/>
                  <a:t>j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Y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k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Z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b="1" dirty="0"/>
                  <a:t>C </a:t>
                </a:r>
                <a:r>
                  <a:rPr lang="en-US" dirty="0"/>
                  <a:t>=</a:t>
                </a:r>
                <a:r>
                  <a:rPr lang="en-US" b="1" dirty="0"/>
                  <a:t> A</a:t>
                </a:r>
                <a:r>
                  <a:rPr lang="en-US" dirty="0"/>
                  <a:t> + </a:t>
                </a:r>
                <a:r>
                  <a:rPr lang="en-US" b="1" dirty="0"/>
                  <a:t>B</a:t>
                </a:r>
                <a:r>
                  <a:rPr lang="en-US" dirty="0"/>
                  <a:t> = </a:t>
                </a:r>
                <a:r>
                  <a:rPr lang="en-US" dirty="0" err="1"/>
                  <a:t>i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sub>
                    </m:sSub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sub>
                    </m:sSub>
                  </m:oMath>
                </a14:m>
                <a:r>
                  <a:rPr lang="en-US" dirty="0"/>
                  <a:t>) + j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Y</m:t>
                        </m:r>
                      </m:sub>
                    </m:sSub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Y</m:t>
                        </m:r>
                      </m:sub>
                    </m:sSub>
                  </m:oMath>
                </a14:m>
                <a:r>
                  <a:rPr lang="en-US" dirty="0"/>
                  <a:t> ) + k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Z</m:t>
                        </m:r>
                      </m:sub>
                    </m:sSub>
                  </m:oMath>
                </a14:m>
                <a:r>
                  <a:rPr lang="en-US" dirty="0"/>
                  <a:t> 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Z</m:t>
                        </m:r>
                      </m:sub>
                    </m:sSub>
                  </m:oMath>
                </a14:m>
                <a:r>
                  <a:rPr lang="en-US" dirty="0"/>
                  <a:t> 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B0F0"/>
                    </a:solidFill>
                  </a:rPr>
                  <a:t>Vectors subtraction</a:t>
                </a:r>
              </a:p>
              <a:p>
                <a:pPr marL="0" indent="0">
                  <a:buNone/>
                </a:pPr>
                <a:r>
                  <a:rPr lang="en-US" b="1" dirty="0"/>
                  <a:t>C = A</a:t>
                </a:r>
                <a:r>
                  <a:rPr lang="en-US" dirty="0"/>
                  <a:t> – </a:t>
                </a:r>
                <a:r>
                  <a:rPr lang="en-US" b="1" dirty="0"/>
                  <a:t>B = A</a:t>
                </a:r>
                <a:r>
                  <a:rPr lang="en-US" dirty="0"/>
                  <a:t> + (- </a:t>
                </a:r>
                <a:r>
                  <a:rPr lang="en-US" b="1" dirty="0"/>
                  <a:t>B </a:t>
                </a:r>
                <a:r>
                  <a:rPr lang="en-US" dirty="0"/>
                  <a:t>)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/>
          <p:cNvGrpSpPr/>
          <p:nvPr/>
        </p:nvGrpSpPr>
        <p:grpSpPr>
          <a:xfrm>
            <a:off x="5607454" y="4098372"/>
            <a:ext cx="2184849" cy="2543140"/>
            <a:chOff x="8964803" y="3907304"/>
            <a:chExt cx="2184849" cy="2543140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9121814" y="5308979"/>
              <a:ext cx="2027838" cy="1107170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 flipV="1">
              <a:off x="9867331" y="3907304"/>
              <a:ext cx="1282321" cy="1401676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9149048" y="3907304"/>
              <a:ext cx="718283" cy="2445540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10228997" y="5927224"/>
              <a:ext cx="3684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A</a:t>
              </a:r>
              <a:endParaRPr lang="en-US" sz="28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735385" y="4195071"/>
              <a:ext cx="3684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B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964803" y="4718291"/>
              <a:ext cx="3684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C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8855149" y="733686"/>
            <a:ext cx="2498651" cy="2616587"/>
            <a:chOff x="9090324" y="3799562"/>
            <a:chExt cx="2498651" cy="2616587"/>
          </a:xfrm>
        </p:grpSpPr>
        <p:cxnSp>
          <p:nvCxnSpPr>
            <p:cNvPr id="28" name="Straight Arrow Connector 27"/>
            <p:cNvCxnSpPr/>
            <p:nvPr/>
          </p:nvCxnSpPr>
          <p:spPr>
            <a:xfrm flipV="1">
              <a:off x="9121814" y="4738247"/>
              <a:ext cx="2467161" cy="1677902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9867331" y="3907316"/>
              <a:ext cx="1721644" cy="812320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9149048" y="3907304"/>
              <a:ext cx="718283" cy="2445540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9090324" y="4619839"/>
              <a:ext cx="3684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A</a:t>
              </a:r>
              <a:endParaRPr lang="en-US" sz="28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468717" y="5631320"/>
              <a:ext cx="3684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C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500120" y="3799562"/>
              <a:ext cx="3684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93352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Vector Multiplication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0" y="1734932"/>
                <a:ext cx="10515600" cy="4711653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sz="3900" dirty="0">
                    <a:solidFill>
                      <a:srgbClr val="00B0F0"/>
                    </a:solidFill>
                  </a:rPr>
                  <a:t>Scalar product (Dot product)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b="1" dirty="0"/>
                  <a:t>A . B </a:t>
                </a:r>
                <a:r>
                  <a:rPr lang="en-US" dirty="0"/>
                  <a:t>= </a:t>
                </a:r>
                <a:r>
                  <a:rPr lang="en-US" dirty="0" err="1"/>
                  <a:t>i.i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sub>
                    </m:sSub>
                  </m:oMath>
                </a14:m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sub>
                    </m:sSub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) + </a:t>
                </a:r>
                <a:r>
                  <a:rPr lang="en-US" dirty="0" err="1"/>
                  <a:t>j.j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Y</m:t>
                        </m:r>
                      </m:sub>
                    </m:sSub>
                  </m:oMath>
                </a14:m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Y</m:t>
                        </m:r>
                      </m:sub>
                    </m:sSub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) + </a:t>
                </a:r>
                <a:r>
                  <a:rPr lang="en-US" dirty="0" err="1"/>
                  <a:t>k.k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Z</m:t>
                        </m:r>
                      </m:sub>
                    </m:sSub>
                  </m:oMath>
                </a14:m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Z</m:t>
                        </m:r>
                      </m:sub>
                    </m:sSub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)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 err="1"/>
                  <a:t>i.i</a:t>
                </a:r>
                <a:r>
                  <a:rPr lang="en-US" dirty="0"/>
                  <a:t> = </a:t>
                </a:r>
                <a:r>
                  <a:rPr lang="en-US" dirty="0" err="1"/>
                  <a:t>j.j</a:t>
                </a:r>
                <a:r>
                  <a:rPr lang="en-US" dirty="0"/>
                  <a:t> = </a:t>
                </a:r>
                <a:r>
                  <a:rPr lang="en-US" dirty="0" err="1"/>
                  <a:t>k.k</a:t>
                </a:r>
                <a:r>
                  <a:rPr lang="en-US" dirty="0"/>
                  <a:t> = 1</a:t>
                </a:r>
              </a:p>
              <a:p>
                <a:pPr marL="0" indent="0">
                  <a:buNone/>
                </a:pPr>
                <a:r>
                  <a:rPr lang="en-US" dirty="0" err="1"/>
                  <a:t>i</a:t>
                </a:r>
                <a:r>
                  <a:rPr lang="en-US" dirty="0"/>
                  <a:t> . j = </a:t>
                </a:r>
                <a:r>
                  <a:rPr lang="en-US" dirty="0" err="1"/>
                  <a:t>i</a:t>
                </a:r>
                <a:r>
                  <a:rPr lang="en-US" dirty="0"/>
                  <a:t> . k = j . K = 0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C = </a:t>
                </a:r>
                <a:r>
                  <a:rPr lang="en-US" b="1" dirty="0"/>
                  <a:t>A . B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sub>
                    </m:sSub>
                  </m:oMath>
                </a14:m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sub>
                    </m:sSub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Y</m:t>
                        </m:r>
                      </m:sub>
                    </m:sSub>
                  </m:oMath>
                </a14:m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Y</m:t>
                        </m:r>
                      </m:sub>
                    </m:sSub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Z</m:t>
                        </m:r>
                      </m:sub>
                    </m:sSub>
                  </m:oMath>
                </a14:m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Z</m:t>
                        </m:r>
                      </m:sub>
                    </m:sSub>
                  </m:oMath>
                </a14:m>
                <a:r>
                  <a:rPr lang="en-US" b="1" dirty="0"/>
                  <a:t> </a:t>
                </a:r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r>
                  <a:rPr lang="en-US" sz="4000" b="1" dirty="0"/>
                  <a:t>A . B </a:t>
                </a:r>
                <a:r>
                  <a:rPr lang="en-US" sz="4000" dirty="0"/>
                  <a:t>= A B </a:t>
                </a:r>
                <a:r>
                  <a:rPr lang="en-US" sz="4000" dirty="0" err="1"/>
                  <a:t>cos</a:t>
                </a:r>
                <a:r>
                  <a:rPr lang="el-GR" sz="4000" dirty="0"/>
                  <a:t>θ</a:t>
                </a:r>
                <a:r>
                  <a:rPr lang="en-US" sz="4000" dirty="0"/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1734932"/>
                <a:ext cx="10515600" cy="4711653"/>
              </a:xfrm>
              <a:blipFill rotWithShape="0">
                <a:blip r:embed="rId2"/>
                <a:stretch>
                  <a:fillRect l="-1797" t="-4140" b="-42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>
            <a:off x="8888380" y="4646197"/>
            <a:ext cx="2418501" cy="0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8888380" y="2699770"/>
            <a:ext cx="1060838" cy="194642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394053" y="4138841"/>
            <a:ext cx="368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17821052">
            <a:off x="9161298" y="2907887"/>
            <a:ext cx="368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398329" y="4009034"/>
            <a:ext cx="485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θ</a:t>
            </a:r>
            <a:endParaRPr lang="en-US" sz="2400" b="1" dirty="0"/>
          </a:p>
        </p:txBody>
      </p:sp>
      <p:sp>
        <p:nvSpPr>
          <p:cNvPr id="11" name="Arc 10"/>
          <p:cNvSpPr/>
          <p:nvPr/>
        </p:nvSpPr>
        <p:spPr>
          <a:xfrm rot="425129">
            <a:off x="8724730" y="4180946"/>
            <a:ext cx="769267" cy="627938"/>
          </a:xfrm>
          <a:prstGeom prst="arc">
            <a:avLst>
              <a:gd name="adj1" fmla="val 16200000"/>
              <a:gd name="adj2" fmla="val 92078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82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Scalar Product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Commutative</a:t>
            </a:r>
          </a:p>
          <a:p>
            <a:r>
              <a:rPr lang="en-US" b="1" dirty="0"/>
              <a:t>A</a:t>
            </a:r>
            <a:r>
              <a:rPr lang="en-US" dirty="0"/>
              <a:t> . </a:t>
            </a:r>
            <a:r>
              <a:rPr lang="en-US" b="1" dirty="0"/>
              <a:t>B</a:t>
            </a:r>
            <a:r>
              <a:rPr lang="en-US" dirty="0"/>
              <a:t> =  </a:t>
            </a:r>
            <a:r>
              <a:rPr lang="en-US" b="1" dirty="0"/>
              <a:t>B</a:t>
            </a:r>
            <a:r>
              <a:rPr lang="en-US" dirty="0"/>
              <a:t> . </a:t>
            </a:r>
            <a:r>
              <a:rPr lang="en-US" b="1" dirty="0"/>
              <a:t>A                         </a:t>
            </a:r>
          </a:p>
          <a:p>
            <a:r>
              <a:rPr lang="en-US" dirty="0"/>
              <a:t>Distributive</a:t>
            </a:r>
            <a:endParaRPr lang="en-US" b="1" dirty="0"/>
          </a:p>
          <a:p>
            <a:r>
              <a:rPr lang="en-US" b="1" dirty="0"/>
              <a:t>A</a:t>
            </a:r>
            <a:r>
              <a:rPr lang="en-US" dirty="0"/>
              <a:t> . (</a:t>
            </a:r>
            <a:r>
              <a:rPr lang="en-US" b="1" dirty="0"/>
              <a:t>B</a:t>
            </a:r>
            <a:r>
              <a:rPr lang="en-US" dirty="0"/>
              <a:t> + </a:t>
            </a:r>
            <a:r>
              <a:rPr lang="en-US" b="1" dirty="0"/>
              <a:t>C</a:t>
            </a:r>
            <a:r>
              <a:rPr lang="en-US" dirty="0"/>
              <a:t>) = </a:t>
            </a:r>
            <a:r>
              <a:rPr lang="en-US" b="1" dirty="0"/>
              <a:t>A</a:t>
            </a:r>
            <a:r>
              <a:rPr lang="en-US" dirty="0"/>
              <a:t> . </a:t>
            </a:r>
            <a:r>
              <a:rPr lang="en-US" b="1" dirty="0"/>
              <a:t>B</a:t>
            </a:r>
            <a:r>
              <a:rPr lang="en-US" dirty="0"/>
              <a:t> + </a:t>
            </a:r>
            <a:r>
              <a:rPr lang="en-US" b="1" dirty="0"/>
              <a:t>A</a:t>
            </a:r>
            <a:r>
              <a:rPr lang="en-US" dirty="0"/>
              <a:t> . </a:t>
            </a:r>
            <a:r>
              <a:rPr lang="en-US" b="1" dirty="0"/>
              <a:t>C    </a:t>
            </a:r>
          </a:p>
          <a:p>
            <a:r>
              <a:rPr lang="en-US" dirty="0"/>
              <a:t>Bilinear</a:t>
            </a:r>
            <a:r>
              <a:rPr lang="en-US" b="1" dirty="0"/>
              <a:t> </a:t>
            </a:r>
          </a:p>
          <a:p>
            <a:r>
              <a:rPr lang="en-US" b="1" dirty="0"/>
              <a:t>A</a:t>
            </a:r>
            <a:r>
              <a:rPr lang="en-US" dirty="0"/>
              <a:t> . (</a:t>
            </a:r>
            <a:r>
              <a:rPr lang="en-US" dirty="0" err="1"/>
              <a:t>t</a:t>
            </a:r>
            <a:r>
              <a:rPr lang="en-US" b="1" dirty="0" err="1"/>
              <a:t>B</a:t>
            </a:r>
            <a:r>
              <a:rPr lang="en-US" dirty="0"/>
              <a:t> + </a:t>
            </a:r>
            <a:r>
              <a:rPr lang="en-US" b="1" dirty="0"/>
              <a:t>C</a:t>
            </a:r>
            <a:r>
              <a:rPr lang="en-US" dirty="0"/>
              <a:t>) = t (</a:t>
            </a:r>
            <a:r>
              <a:rPr lang="en-US" b="1" dirty="0"/>
              <a:t>A</a:t>
            </a:r>
            <a:r>
              <a:rPr lang="en-US" dirty="0"/>
              <a:t> . </a:t>
            </a:r>
            <a:r>
              <a:rPr lang="en-US" b="1" dirty="0"/>
              <a:t>B</a:t>
            </a:r>
            <a:r>
              <a:rPr lang="en-US" dirty="0"/>
              <a:t>) + (</a:t>
            </a:r>
            <a:r>
              <a:rPr lang="en-US" b="1" dirty="0"/>
              <a:t>A</a:t>
            </a:r>
            <a:r>
              <a:rPr lang="en-US" dirty="0"/>
              <a:t> . </a:t>
            </a:r>
            <a:r>
              <a:rPr lang="en-US" b="1" dirty="0"/>
              <a:t>C</a:t>
            </a:r>
            <a:r>
              <a:rPr lang="en-US" dirty="0"/>
              <a:t>)</a:t>
            </a:r>
          </a:p>
          <a:p>
            <a:r>
              <a:rPr lang="en-US" dirty="0"/>
              <a:t>Scalar multiplication </a:t>
            </a:r>
          </a:p>
          <a:p>
            <a:r>
              <a:rPr lang="en-US" dirty="0"/>
              <a:t>(t </a:t>
            </a:r>
            <a:r>
              <a:rPr lang="en-US" b="1" dirty="0"/>
              <a:t>A</a:t>
            </a:r>
            <a:r>
              <a:rPr lang="en-US" dirty="0"/>
              <a:t>) . </a:t>
            </a:r>
            <a:r>
              <a:rPr lang="en-US" b="1" dirty="0"/>
              <a:t>B</a:t>
            </a:r>
            <a:r>
              <a:rPr lang="en-US" dirty="0"/>
              <a:t> = t (</a:t>
            </a:r>
            <a:r>
              <a:rPr lang="en-US" b="1" dirty="0"/>
              <a:t>A</a:t>
            </a:r>
            <a:r>
              <a:rPr lang="en-US" dirty="0"/>
              <a:t> . </a:t>
            </a:r>
            <a:r>
              <a:rPr lang="en-US" b="1" dirty="0"/>
              <a:t>B</a:t>
            </a:r>
            <a:r>
              <a:rPr lang="en-US" dirty="0"/>
              <a:t>)</a:t>
            </a:r>
          </a:p>
          <a:p>
            <a:r>
              <a:rPr lang="en-US" dirty="0"/>
              <a:t>Orthogonal</a:t>
            </a:r>
          </a:p>
          <a:p>
            <a:r>
              <a:rPr lang="en-US" b="1" dirty="0"/>
              <a:t>A</a:t>
            </a:r>
            <a:r>
              <a:rPr lang="en-US" dirty="0"/>
              <a:t> . </a:t>
            </a:r>
            <a:r>
              <a:rPr lang="en-US" b="1" dirty="0"/>
              <a:t>B</a:t>
            </a:r>
            <a:r>
              <a:rPr lang="en-US" dirty="0"/>
              <a:t> = 0 (A and B are non zero vectors)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489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7570</TotalTime>
  <Words>1252</Words>
  <Application>Microsoft Office PowerPoint</Application>
  <PresentationFormat>Widescreen</PresentationFormat>
  <Paragraphs>183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NewBaskerville-Italic</vt:lpstr>
      <vt:lpstr>NewBaskervilleITCbyBT-Black</vt:lpstr>
      <vt:lpstr>NewBaskerville-Roman</vt:lpstr>
      <vt:lpstr>Times New Roman</vt:lpstr>
      <vt:lpstr>Office Theme</vt:lpstr>
      <vt:lpstr>Electricity and Magnetism  Chapter One Vector Operations  </vt:lpstr>
      <vt:lpstr>Outlines</vt:lpstr>
      <vt:lpstr>Scalar and Vector Quantities</vt:lpstr>
      <vt:lpstr>Vector Representation </vt:lpstr>
      <vt:lpstr>Vector Components (2D)</vt:lpstr>
      <vt:lpstr>Vector Components (3D)</vt:lpstr>
      <vt:lpstr>Vector Addition</vt:lpstr>
      <vt:lpstr>Vector Multiplication</vt:lpstr>
      <vt:lpstr>Scalar Product Rules</vt:lpstr>
      <vt:lpstr>PowerPoint Presentation</vt:lpstr>
      <vt:lpstr>Vector product rules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Electricity and Magnetism  Vector Operations</dc:title>
  <dc:creator>Khedir</dc:creator>
  <cp:lastModifiedBy>Zubayda Saifaldeen</cp:lastModifiedBy>
  <cp:revision>100</cp:revision>
  <dcterms:created xsi:type="dcterms:W3CDTF">2015-01-16T16:34:31Z</dcterms:created>
  <dcterms:modified xsi:type="dcterms:W3CDTF">2021-11-24T19:45:27Z</dcterms:modified>
</cp:coreProperties>
</file>