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83" r:id="rId2"/>
    <p:sldId id="384" r:id="rId3"/>
    <p:sldId id="258" r:id="rId4"/>
    <p:sldId id="378" r:id="rId5"/>
    <p:sldId id="264" r:id="rId6"/>
    <p:sldId id="380" r:id="rId7"/>
    <p:sldId id="382" r:id="rId8"/>
    <p:sldId id="263" r:id="rId9"/>
    <p:sldId id="261" r:id="rId10"/>
    <p:sldId id="262" r:id="rId11"/>
    <p:sldId id="385" r:id="rId12"/>
    <p:sldId id="386" r:id="rId13"/>
    <p:sldId id="388" r:id="rId14"/>
    <p:sldId id="387" r:id="rId15"/>
    <p:sldId id="389" r:id="rId16"/>
    <p:sldId id="390" r:id="rId17"/>
    <p:sldId id="391" r:id="rId18"/>
    <p:sldId id="392" r:id="rId19"/>
    <p:sldId id="394" r:id="rId20"/>
    <p:sldId id="395" r:id="rId21"/>
    <p:sldId id="3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B2B2B2"/>
    <a:srgbClr val="FF3399"/>
    <a:srgbClr val="CBD9EB"/>
    <a:srgbClr val="C5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D898-1ABE-492D-917A-1DA06B3B8D2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BDE7-1E71-4F80-B90B-C9ADCE15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8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520F-C11F-4302-9CDF-A834D8907CD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D1B6-3C5E-4D4D-AD9A-3A7E56EF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3313"/>
                <a:ext cx="9144000" cy="759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/>
                  <a:t>Modular arithmetic</a:t>
                </a:r>
              </a:p>
              <a:p>
                <a:pPr algn="ctr"/>
                <a:endParaRPr lang="en-US" sz="2400" b="1" dirty="0" smtClean="0"/>
              </a:p>
              <a:p>
                <a:r>
                  <a:rPr lang="en-US" sz="2400" b="1" dirty="0"/>
                  <a:t>Modular arithmetic</a:t>
                </a:r>
                <a:r>
                  <a:rPr lang="en-US" sz="2400" dirty="0"/>
                  <a:t>, sometimes also called </a:t>
                </a:r>
                <a:r>
                  <a:rPr lang="en-US" sz="2400" b="1" dirty="0"/>
                  <a:t>clock arithmetic</a:t>
                </a:r>
                <a:r>
                  <a:rPr lang="en-US" sz="2400" dirty="0"/>
                  <a:t>, is a way of doing </a:t>
                </a:r>
                <a:r>
                  <a:rPr lang="en-US" sz="2400" dirty="0" smtClean="0"/>
                  <a:t>arithmetic</a:t>
                </a:r>
                <a:r>
                  <a:rPr lang="en-US" sz="2400" dirty="0"/>
                  <a:t> with </a:t>
                </a:r>
                <a:r>
                  <a:rPr lang="en-US" sz="2400" dirty="0" smtClean="0"/>
                  <a:t>integers. </a:t>
                </a:r>
                <a:r>
                  <a:rPr lang="en-US" sz="2400" dirty="0"/>
                  <a:t>Much like hours on a </a:t>
                </a:r>
                <a:r>
                  <a:rPr lang="en-US" sz="2400" dirty="0" smtClean="0"/>
                  <a:t>clock, </a:t>
                </a:r>
                <a:r>
                  <a:rPr lang="en-US" sz="2400" dirty="0"/>
                  <a:t>which repeat every twelve hours, once the numbers reach a certain value, called the </a:t>
                </a:r>
                <a:r>
                  <a:rPr lang="en-US" sz="2400" b="1" i="1" dirty="0"/>
                  <a:t>modulus</a:t>
                </a:r>
                <a:r>
                  <a:rPr lang="en-US" sz="2400" dirty="0"/>
                  <a:t>, they go back to </a:t>
                </a:r>
                <a:r>
                  <a:rPr lang="en-US" sz="2400" dirty="0" smtClean="0"/>
                  <a:t>zero.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Exam</a:t>
                </a:r>
                <a:r>
                  <a:rPr lang="en-US" sz="2400" dirty="0"/>
                  <a:t>p</a:t>
                </a:r>
                <a:r>
                  <a:rPr lang="en-US" sz="2400" dirty="0" smtClean="0"/>
                  <a:t>le: In a clock system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mod 12</a:t>
                </a:r>
              </a:p>
              <a:p>
                <a:r>
                  <a:rPr lang="en-US" sz="2400" dirty="0" smtClean="0">
                    <a:ea typeface="Cambria Math"/>
                  </a:rPr>
                  <a:t>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, 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16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12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               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7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11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12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24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                                                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                                                                         </a:t>
                </a:r>
                <a:endParaRPr lang="en-US" sz="2400" dirty="0">
                  <a:ea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                         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(5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/>
                  <a:t>3=10</a:t>
                </a:r>
                <a:endParaRPr lang="en-US" sz="2400" dirty="0"/>
              </a:p>
              <a:p>
                <a:endParaRPr lang="en-US" sz="2400" dirty="0" smtClean="0"/>
              </a:p>
              <a:p>
                <a:endParaRPr lang="ar-IQ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3"/>
                <a:ext cx="9144000" cy="759073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643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514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52400"/>
                <a:ext cx="9144000" cy="98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group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said to be </a:t>
                </a:r>
                <a:r>
                  <a:rPr lang="en-US" sz="2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(commutative) group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 that arithmetic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mod5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group:</a:t>
                </a:r>
              </a:p>
              <a:p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 under addition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mod5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mod5)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associative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The identity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0 because </a:t>
                </a:r>
                <a:endParaRPr lang="en-US" sz="26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-0=0, -1=4, -2=3, -3=2, -4=1, every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inverse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3+4=2   mod5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4+3=2    mod 5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</a:t>
                </a: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9896235"/>
              </a:xfrm>
              <a:prstGeom prst="rect">
                <a:avLst/>
              </a:prstGeom>
              <a:blipFill rotWithShape="1">
                <a:blip r:embed="rId2"/>
                <a:stretch>
                  <a:fillRect l="-1133" t="-555" r="-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4384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26" y="152400"/>
                <a:ext cx="9137374" cy="8497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HW: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arithmetic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3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group?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={0,1,2}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 because    (2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2=1) ,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is identity in multiplication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because    (1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∗1=1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0 has no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𝑚𝑢𝑙𝑡𝑖𝑝𝑙𝑖𝑐𝑎𝑡𝑖𝑜𝑛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group.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/{0},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 group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/{0},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, +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,+)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group, conversely need not be true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,.)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is not group because 0 has no inverse.</a:t>
                </a:r>
              </a:p>
              <a:p>
                <a:pPr marL="514350" indent="-514350">
                  <a:buAutoNum type="arabicParenR"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/{0},.)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abelian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group.</a:t>
                </a:r>
              </a:p>
              <a:p>
                <a:pPr marL="514350" indent="-514350">
                  <a:buAutoNum type="arabicParenR"/>
                </a:pP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" y="152400"/>
                <a:ext cx="9137374" cy="8497070"/>
              </a:xfrm>
              <a:prstGeom prst="rect">
                <a:avLst/>
              </a:prstGeom>
              <a:blipFill rotWithShape="1">
                <a:blip r:embed="rId2"/>
                <a:stretch>
                  <a:fillRect l="-1201" t="-64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456049" cy="12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2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26192"/>
                <a:ext cx="9296400" cy="790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defined</m:t>
                    </m:r>
                    <m: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operation</m:t>
                    </m:r>
                    <m: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as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∗:</m:t>
                    </m:r>
                    <m:r>
                      <a:rPr lang="en-US" sz="22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200" b="0" i="0" dirty="0" smtClean="0">
                    <a:latin typeface="+mj-lt"/>
                    <a:cs typeface="Times New Roman" panose="02020603050405020304" pitchFamily="18" charset="0"/>
                  </a:rPr>
                  <a:t>/{-1}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Times New Roman" panose="02020603050405020304" pitchFamily="18" charset="0"/>
                      </a:rPr>
                      <m:t>,   ∀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abelian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group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200" dirty="0" smtClean="0"/>
              </a:p>
              <a:p>
                <a:r>
                  <a:rPr lang="en-US" sz="2200" b="1" dirty="0" smtClean="0"/>
                  <a:t>Solution:  </a:t>
                </a:r>
                <a:r>
                  <a:rPr lang="en-US" sz="2200" dirty="0" smtClean="0"/>
                  <a:t>1)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/>
                  <a:t> is closed.   2)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200" dirty="0" smtClean="0"/>
                  <a:t> is associative.  </a:t>
                </a:r>
              </a:p>
              <a:p>
                <a:r>
                  <a:rPr lang="en-US" sz="2200" dirty="0" smtClean="0"/>
                  <a:t>3) To find identity;   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200" dirty="0" smtClean="0"/>
                  <a:t> is the identity element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𝐺</m:t>
                    </m:r>
                    <m:r>
                      <a:rPr lang="en-US" sz="2200" b="0" i="0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then</m:t>
                    </m:r>
                  </m:oMath>
                </a14:m>
                <a:endParaRPr lang="en-US" sz="2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  ∀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𝑎𝑒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𝑏𝑢𝑡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∉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is identity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/>
                  <a:t>4)Suppose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is the inverse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𝑎</m:t>
                    </m:r>
                    <m:r>
                      <a:rPr lang="en-US" sz="22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then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∀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𝑎𝑘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G is group under the operation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5)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To check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abelian group: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2200" dirty="0" smtClean="0">
                  <a:solidFill>
                    <a:srgbClr val="002060"/>
                  </a:solidFill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ea typeface="Cambria Math"/>
                    <a:cs typeface="Times New Roman" panose="02020603050405020304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𝑏𝑎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thus,  G is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abelian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group under the defined operation.</a:t>
                </a:r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6192"/>
                <a:ext cx="9296400" cy="7901971"/>
              </a:xfrm>
              <a:prstGeom prst="rect">
                <a:avLst/>
              </a:prstGeom>
              <a:blipFill rotWithShape="1">
                <a:blip r:embed="rId2"/>
                <a:stretch>
                  <a:fillRect l="-787" t="-463" r="-459" b="-6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177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cancellation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laws</a:t>
                </a:r>
                <a:r>
                  <a:rPr lang="en-US" sz="2800" dirty="0" smtClean="0"/>
                  <a:t>):- Suppose</a:t>
                </a:r>
                <a:r>
                  <a:rPr lang="en-US" sz="2800" dirty="0"/>
                  <a:t>, 𝑎, 𝑏, 𝑐 are arbitrary elements of a group 𝐺. </a:t>
                </a:r>
                <a:r>
                  <a:rPr lang="en-US" sz="2800" dirty="0" smtClean="0"/>
                  <a:t>Then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.  </m:t>
                    </m:r>
                    <m:r>
                      <a:rPr lang="en-US" sz="2800" b="0" i="1" dirty="0" smtClean="0">
                        <a:latin typeface="Cambria Math"/>
                      </a:rPr>
                      <m:t>𝑎𝑏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𝑎𝑐</m:t>
                    </m:r>
                    <m:r>
                      <a:rPr lang="ar-IQ" sz="2800" b="0" i="1" dirty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ar-IQ" sz="2800" dirty="0"/>
                      <m:t>⇒</m:t>
                    </m:r>
                    <m:r>
                      <a:rPr lang="en-US" sz="2800" b="0" i="1" dirty="0" smtClean="0">
                        <a:latin typeface="Cambria Math"/>
                      </a:rPr>
                      <m:t>  </m:t>
                    </m:r>
                    <m:r>
                      <a:rPr lang="en-US" sz="2800" b="0" i="1" dirty="0" smtClean="0">
                        <a:latin typeface="Cambria Math"/>
                      </a:rPr>
                      <m:t>𝑏</m:t>
                    </m:r>
                    <m:r>
                      <a:rPr lang="ar-IQ" sz="2800" i="1" dirty="0" smtClean="0">
                        <a:latin typeface="Cambria Math"/>
                      </a:rPr>
                      <m:t>= </m:t>
                    </m:r>
                    <m:r>
                      <a:rPr lang="ar-IQ" sz="2800" i="1" dirty="0">
                        <a:latin typeface="Cambria Math"/>
                      </a:rPr>
                      <m:t>𝑐</m:t>
                    </m:r>
                    <m:r>
                      <a:rPr lang="ar-IQ" sz="2800" i="1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/>
                  <a:t>(left </a:t>
                </a:r>
                <a:r>
                  <a:rPr lang="en-US" sz="2800" dirty="0"/>
                  <a:t>cancellation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H.W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r>
                  <a:rPr lang="en-US" sz="2800" dirty="0" smtClean="0"/>
                  <a:t>2.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𝑏𝑎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𝑐𝑎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ar-IQ" sz="2800" dirty="0" smtClean="0"/>
                  <a:t>⇒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smtClean="0"/>
                  <a:t>(right </a:t>
                </a:r>
                <a:r>
                  <a:rPr lang="en-US" sz="2800" dirty="0"/>
                  <a:t>cancellation )</a:t>
                </a:r>
              </a:p>
              <a:p>
                <a:r>
                  <a:rPr lang="en-US" sz="2800" dirty="0"/>
                  <a:t>Proof :-</a:t>
                </a:r>
              </a:p>
              <a:p>
                <a:r>
                  <a:rPr lang="en-US" sz="2800" dirty="0"/>
                  <a:t>Let 𝑒 be the identity element in a group 𝐺. Let 𝑎, 𝑏, 𝑐 ∈ 𝐺 be </a:t>
                </a:r>
                <a:r>
                  <a:rPr lang="en-US" sz="2800" dirty="0" smtClean="0"/>
                  <a:t>arbitrary elements and </a:t>
                </a:r>
                <a:endParaRPr lang="en-US" sz="2800" dirty="0"/>
              </a:p>
              <a:p>
                <a:r>
                  <a:rPr lang="ar-IQ" sz="2800" dirty="0"/>
                  <a:t>=𝑎𝑏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ar-IQ" sz="2800" dirty="0"/>
                  <a:t>𝑎</a:t>
                </a:r>
                <a:r>
                  <a:rPr lang="en-US" sz="2800" dirty="0" smtClean="0"/>
                  <a:t>   (multiply both side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ar-IQ" sz="2800" i="1">
                            <a:latin typeface="Cambria Math"/>
                          </a:rPr>
                          <m:t>−</m:t>
                        </m:r>
                        <m:r>
                          <a:rPr lang="ar-IQ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 from the right) </a:t>
                </a:r>
                <a:endParaRPr lang="ar-IQ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⇒</a:t>
                </a:r>
                <a:r>
                  <a:rPr lang="en-US" sz="2800" dirty="0"/>
                  <a:t>(</a:t>
                </a:r>
                <a:r>
                  <a:rPr lang="ar-IQ" sz="2800" dirty="0" smtClean="0"/>
                  <a:t> (𝑎𝑏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ar-IQ" sz="2800" i="1">
                            <a:latin typeface="Cambria Math"/>
                          </a:rPr>
                          <m:t>−</m:t>
                        </m:r>
                        <m:r>
                          <a:rPr lang="ar-IQ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800" b="0" i="0" smtClean="0">
                            <a:latin typeface="Cambria Math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ar-IQ" sz="2800" dirty="0"/>
                          <m:t>𝑎𝑐</m:t>
                        </m:r>
                        <m:r>
                          <m:rPr>
                            <m:nor/>
                          </m:rPr>
                          <a:rPr lang="ar-IQ" sz="2800">
                            <a:latin typeface="Cambria Math"/>
                          </a:rPr>
                          <m:t>)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ar-IQ" sz="2800" i="1">
                            <a:latin typeface="Cambria Math"/>
                          </a:rPr>
                          <m:t>−</m:t>
                        </m:r>
                        <m:r>
                          <a:rPr lang="ar-IQ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800" dirty="0" smtClean="0"/>
                  <a:t> 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𝑏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ar-IQ" sz="2800" i="1">
                            <a:latin typeface="Cambria Math"/>
                          </a:rPr>
                          <m:t>−</m:t>
                        </m:r>
                        <m:r>
                          <a:rPr lang="ar-IQ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ar-IQ" sz="2800" i="1">
                            <a:latin typeface="Cambria Math"/>
                          </a:rPr>
                          <m:t>−</m:t>
                        </m:r>
                        <m:r>
                          <a:rPr lang="ar-IQ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)  [</a:t>
                </a:r>
                <a:r>
                  <a:rPr lang="en-US" sz="2800" dirty="0"/>
                  <a:t>by associative law</a:t>
                </a:r>
                <a:r>
                  <a:rPr lang="en-US" sz="2800" dirty="0" smtClean="0"/>
                  <a:t>]</a:t>
                </a:r>
              </a:p>
              <a:p>
                <a:r>
                  <a:rPr lang="ar-IQ" sz="2800" dirty="0" smtClean="0"/>
                  <a:t>⇒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𝑏𝑒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ar-IQ" sz="2800" i="1" dirty="0" smtClean="0">
                        <a:latin typeface="Cambria Math"/>
                      </a:rPr>
                      <m:t> </m:t>
                    </m:r>
                    <m:r>
                      <a:rPr lang="ar-IQ" sz="2800" i="1" dirty="0">
                        <a:latin typeface="Cambria Math"/>
                      </a:rPr>
                      <m:t>𝑐𝑒</m:t>
                    </m:r>
                  </m:oMath>
                </a14:m>
                <a:r>
                  <a:rPr lang="en-US" sz="2800" dirty="0" smtClean="0"/>
                  <a:t> </a:t>
                </a:r>
                <a:endParaRPr lang="ar-IQ" sz="2800" dirty="0"/>
              </a:p>
              <a:p>
                <a:r>
                  <a:rPr lang="ar-IQ" sz="2800" dirty="0"/>
                  <a:t>⇒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ar-IQ" sz="2800" dirty="0" smtClean="0"/>
                  <a:t>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by identity law </a:t>
                </a:r>
                <a:r>
                  <a:rPr lang="en-US" sz="2800" dirty="0" smtClean="0"/>
                  <a:t>). </a:t>
                </a:r>
                <a:endParaRPr lang="ar-IQ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177332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185" b="-197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12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b="1" dirty="0" smtClean="0"/>
              </a:p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Uniqueness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of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identity</a:t>
                </a:r>
                <a:r>
                  <a:rPr lang="en-US" sz="2800" dirty="0" smtClean="0"/>
                  <a:t>)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:- The identity element  𝑒 is </a:t>
                </a:r>
                <a:r>
                  <a:rPr lang="en-US" sz="2800" dirty="0"/>
                  <a:t>always unique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 a </a:t>
                </a:r>
                <a:r>
                  <a:rPr lang="en-US" sz="2800" dirty="0" smtClean="0"/>
                  <a:t>group.</a:t>
                </a:r>
                <a:endParaRPr lang="en-US" sz="2800" dirty="0"/>
              </a:p>
              <a:p>
                <a:r>
                  <a:rPr lang="en-US" sz="2800" dirty="0"/>
                  <a:t>Proof-</a:t>
                </a:r>
              </a:p>
              <a:p>
                <a:r>
                  <a:rPr lang="en-US" sz="2800" dirty="0"/>
                  <a:t>If possible, suppose that 𝑒 and 𝑒′ are two identity elements in </a:t>
                </a:r>
                <a:r>
                  <a:rPr lang="en-US" sz="2800" dirty="0" smtClean="0"/>
                  <a:t>a group</a:t>
                </a:r>
                <a:r>
                  <a:rPr lang="ar-IQ" sz="2800" dirty="0"/>
                  <a:t>.</a:t>
                </a:r>
                <a:r>
                  <a:rPr lang="ar-IQ" sz="2800" dirty="0" smtClean="0"/>
                  <a:t>𝐺 </a:t>
                </a:r>
                <a:endParaRPr lang="en-US" sz="2800" dirty="0" smtClean="0"/>
              </a:p>
              <a:p>
                <a:endParaRPr lang="ar-IQ" sz="2800" dirty="0"/>
              </a:p>
              <a:p>
                <a:r>
                  <a:rPr lang="en-US" sz="2800" dirty="0"/>
                  <a:t>𝑒 is an identity </a:t>
                </a:r>
                <a:r>
                  <a:rPr lang="en-US" sz="2800" dirty="0" smtClean="0"/>
                  <a:t>element.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r>
                  <a:rPr lang="ar-IQ" sz="2800" dirty="0" smtClean="0">
                    <a:solidFill>
                      <a:srgbClr val="FF0000"/>
                    </a:solidFill>
                  </a:rPr>
                  <a:t>𝑎𝑒</a:t>
                </a:r>
                <a:r>
                  <a:rPr lang="ar-IQ" sz="2800" dirty="0"/>
                  <a:t>= </a:t>
                </a:r>
                <a:r>
                  <a:rPr lang="ar-IQ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𝑒𝑎</a:t>
                </a:r>
                <a:r>
                  <a:rPr lang="ar-IQ" sz="2800" dirty="0" smtClean="0"/>
                  <a:t> = 𝑎</a:t>
                </a:r>
                <a:endParaRPr lang="ar-IQ" sz="2800" dirty="0"/>
              </a:p>
              <a:p>
                <a:r>
                  <a:rPr lang="en-US" sz="2800" dirty="0"/>
                  <a:t>𝑒′ is an identity </a:t>
                </a:r>
                <a:r>
                  <a:rPr lang="en-US" sz="2800" dirty="0" smtClean="0"/>
                  <a:t>element,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2800" dirty="0" smtClean="0"/>
              </a:p>
              <a:p>
                <a:r>
                  <a:rPr lang="ar-IQ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′𝑒𝑎</a:t>
                </a:r>
                <a:r>
                  <a:rPr lang="ar-IQ" sz="2800" dirty="0"/>
                  <a:t> =</a:t>
                </a:r>
                <a:r>
                  <a:rPr lang="ar-IQ" sz="2800" dirty="0" smtClean="0">
                    <a:solidFill>
                      <a:srgbClr val="FF0000"/>
                    </a:solidFill>
                  </a:rPr>
                  <a:t>𝑒′𝑎 </a:t>
                </a:r>
                <a:r>
                  <a:rPr lang="ar-IQ" sz="2800" dirty="0" smtClean="0"/>
                  <a:t>= 𝑎</a:t>
                </a:r>
                <a:endParaRPr lang="en-US" sz="2800" dirty="0" smtClean="0"/>
              </a:p>
              <a:p>
                <a:endParaRPr lang="ar-IQ" sz="2800" dirty="0" smtClean="0"/>
              </a:p>
              <a:p>
                <a:r>
                  <a:rPr lang="en-US" sz="2800" dirty="0" smtClean="0"/>
                  <a:t>these </a:t>
                </a:r>
                <a:r>
                  <a:rPr lang="en-US" sz="2800" dirty="0"/>
                  <a:t>statements prove that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𝑒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𝑒′  by cancellation law  </a:t>
                </a:r>
              </a:p>
              <a:p>
                <a:r>
                  <a:rPr lang="en-US" sz="2800" dirty="0" smtClean="0"/>
                  <a:t> we </a:t>
                </a:r>
                <a:r>
                  <a:rPr lang="en-US" sz="2800" dirty="0"/>
                  <a:t>get </a:t>
                </a:r>
                <a:r>
                  <a:rPr lang="en-US" sz="2800" dirty="0" smtClean="0"/>
                  <a:t>   𝑒 </a:t>
                </a:r>
                <a:r>
                  <a:rPr lang="en-US" sz="2800" dirty="0"/>
                  <a:t>= 𝑒</a:t>
                </a:r>
                <a:r>
                  <a:rPr lang="en-US" sz="2800" dirty="0" smtClean="0"/>
                  <a:t>′.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12475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896" r="-1467" b="-189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68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Theorem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Uniqueness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inverse</a:t>
                </a:r>
                <a:r>
                  <a:rPr lang="en-US" sz="2400" dirty="0" smtClean="0"/>
                  <a:t>):- The </a:t>
                </a:r>
                <a:r>
                  <a:rPr lang="en-US" sz="2400" dirty="0"/>
                  <a:t>inverse of each element of a group 𝐺 is unique.</a:t>
                </a:r>
              </a:p>
              <a:p>
                <a:r>
                  <a:rPr lang="en-US" sz="2400" dirty="0"/>
                  <a:t>Proof :-</a:t>
                </a:r>
              </a:p>
              <a:p>
                <a:r>
                  <a:rPr lang="en-US" sz="2400" dirty="0"/>
                  <a:t>If possible,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be two </a:t>
                </a:r>
                <a:r>
                  <a:rPr lang="en-US" sz="2400" dirty="0" smtClean="0"/>
                  <a:t> inverse of an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in the  </a:t>
                </a:r>
                <a:r>
                  <a:rPr lang="en-US" sz="2400" dirty="0"/>
                  <a:t>group 𝐺, so that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/>
                  <a:t>…..(1)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/>
                  <a:t>…..(2)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/>
                  <a:t> be </a:t>
                </a:r>
                <a:r>
                  <a:rPr lang="en-US" sz="2400" dirty="0"/>
                  <a:t>an identity in 𝐺.</a:t>
                </a:r>
              </a:p>
              <a:p>
                <a:r>
                  <a:rPr lang="en-US" sz="2400" dirty="0" smtClean="0"/>
                  <a:t>From (1 ) and (2) we get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ar-IQ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      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[</a:t>
                </a:r>
                <a:r>
                  <a:rPr lang="en-US" sz="2400" dirty="0"/>
                  <a:t>by right cancellation </a:t>
                </a:r>
                <a:r>
                  <a:rPr lang="en-US" sz="2400" dirty="0" smtClean="0"/>
                  <a:t>law] 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173" r="-200" b="-234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6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07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Theorem: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Reverse rule)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Let </a:t>
                </a:r>
                <a:r>
                  <a:rPr lang="en-US" sz="2400" dirty="0"/>
                  <a:t>𝑎 and 𝑏 be the elements of a group 𝐺.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ar-IQ" sz="2400" dirty="0"/>
                          <m:t>𝑏𝑎</m:t>
                        </m:r>
                        <m:r>
                          <m:rPr>
                            <m:nor/>
                          </m:rPr>
                          <a:rPr lang="ar-IQ" sz="2400" dirty="0"/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b="0" i="1" smtClean="0">
                            <a:latin typeface="Cambria Math"/>
                          </a:rPr>
                          <m:t>−</m:t>
                        </m:r>
                        <m:r>
                          <a:rPr lang="ar-IQ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b="0" i="1" smtClean="0">
                            <a:latin typeface="Cambria Math"/>
                          </a:rPr>
                          <m:t>−</m:t>
                        </m:r>
                        <m:r>
                          <a:rPr lang="ar-IQ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400" dirty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Proof</a:t>
                </a:r>
                <a:r>
                  <a:rPr lang="en-US" sz="2400" dirty="0"/>
                  <a:t>:-</a:t>
                </a:r>
              </a:p>
              <a:p>
                <a:r>
                  <a:rPr lang="en-US" sz="2400" dirty="0"/>
                  <a:t>consider arbitrary elements 𝑎 and 𝑏 of a group 𝐺.</a:t>
                </a:r>
              </a:p>
              <a:p>
                <a:r>
                  <a:rPr lang="en-US" sz="2400" dirty="0" smtClean="0"/>
                  <a:t>Since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/>
                  <a:t>inverse of 𝑎 and </a:t>
                </a:r>
                <a:r>
                  <a:rPr lang="en-US" sz="2400" dirty="0" smtClean="0"/>
                  <a:t> 𝑏, </a:t>
                </a:r>
                <a:r>
                  <a:rPr lang="en-US" sz="2400" dirty="0"/>
                  <a:t>respectively.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400" dirty="0" smtClean="0"/>
                  <a:t>𝑏 =</a:t>
                </a:r>
                <a:r>
                  <a:rPr lang="ar-IQ" sz="2400" dirty="0"/>
                  <a:t>𝑏 </a:t>
                </a:r>
                <a:r>
                  <a:rPr lang="ar-IQ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ar-IQ" sz="2400" i="1">
                        <a:latin typeface="Cambria Math"/>
                      </a:rPr>
                      <m:t> </m:t>
                    </m:r>
                    <m:r>
                      <a:rPr lang="ar-IQ" sz="24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ar-IQ" sz="2400" dirty="0"/>
                  <a:t>, 𝑒 </a:t>
                </a:r>
                <a:r>
                  <a:rPr lang="en-US" sz="2400" dirty="0" smtClean="0"/>
                  <a:t>and</a:t>
                </a:r>
                <a:r>
                  <a:rPr lang="ar-IQ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400" dirty="0" smtClean="0"/>
                  <a:t> 𝑎= 𝑎</a:t>
                </a:r>
                <a:r>
                  <a:rPr lang="ar-IQ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 …………(</m:t>
                    </m:r>
                  </m:oMath>
                </a14:m>
                <a:r>
                  <a:rPr lang="en-US" sz="2400" dirty="0" smtClean="0"/>
                  <a:t>1)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Hence</a:t>
                </a:r>
                <a:r>
                  <a:rPr lang="en-US" sz="2400" dirty="0"/>
                  <a:t>, by associativity law,</a:t>
                </a:r>
              </a:p>
              <a:p>
                <a:r>
                  <a:rPr lang="ar-IQ" sz="2400" dirty="0" smtClean="0"/>
                  <a:t>)(𝑏𝑎 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  <m:r>
                          <a:rPr lang="ar-IQ" sz="2400" b="0" i="1" dirty="0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  <m:r>
                          <a:rPr lang="ar-IQ" sz="24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ar-IQ" sz="2400" dirty="0"/>
                  <a:t> </a:t>
                </a:r>
                <a:r>
                  <a:rPr lang="ar-IQ" sz="2400" dirty="0" smtClean="0"/>
                  <a:t>𝑎  =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  <m:r>
                          <a:rPr lang="ar-IQ" sz="2400" b="0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/>
                              <m:t>𝑎</m:t>
                            </m:r>
                          </m:e>
                          <m:sup>
                            <m:r>
                              <a:rPr lang="ar-IQ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…….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By equation(2) we get  </a:t>
                </a:r>
                <a:r>
                  <a:rPr lang="ar-IQ" sz="2400" dirty="0" smtClean="0">
                    <a:solidFill>
                      <a:srgbClr val="FF0000"/>
                    </a:solidFill>
                  </a:rPr>
                  <a:t>)(𝑏𝑎 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>
                            <a:solidFill>
                              <a:srgbClr val="FF0000"/>
                            </a:solidFill>
                          </a:rPr>
                          <m:t>𝑏</m:t>
                        </m:r>
                        <m:r>
                          <a:rPr lang="ar-IQ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>
                            <a:solidFill>
                              <a:srgbClr val="FF0000"/>
                            </a:solidFill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ar-IQ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This </a:t>
                </a:r>
                <a:r>
                  <a:rPr lang="en-US" sz="2400" dirty="0"/>
                  <a:t>⇒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𝑎𝑏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𝑏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</m:e>
                      <m:sup>
                        <m:r>
                          <a:rPr lang="ar-IQ" sz="2400" b="0" i="1" smtClean="0">
                            <a:latin typeface="Cambria Math"/>
                          </a:rPr>
                          <m:t>−</m:t>
                        </m:r>
                        <m:r>
                          <a:rPr lang="ar-IQ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IQ" sz="2400" dirty="0" smtClean="0"/>
                  <a:t>.</a:t>
                </a:r>
                <a:endParaRPr lang="ar-IQ" sz="2400" dirty="0"/>
              </a:p>
              <a:p>
                <a:r>
                  <a:rPr lang="en-US" sz="2400" dirty="0"/>
                  <a:t>Generalizing this result, we </a:t>
                </a:r>
                <a:r>
                  <a:rPr lang="en-US" sz="2400" dirty="0" smtClean="0"/>
                  <a:t>obtain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𝑎𝑏𝑐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ar-IQ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ar-IQ" sz="2400" dirty="0" smtClean="0"/>
                            <m:t>𝑏</m:t>
                          </m:r>
                          <m:r>
                            <m:rPr>
                              <m:nor/>
                            </m:rPr>
                            <a:rPr lang="ar-IQ" sz="2400" b="0" i="0" dirty="0" smtClean="0"/>
                            <m:t> </m:t>
                          </m:r>
                        </m:e>
                        <m:sup>
                          <m:r>
                            <a:rPr lang="ar-IQ" sz="2400" i="1">
                              <a:latin typeface="Cambria Math"/>
                            </a:rPr>
                            <m:t>−</m:t>
                          </m:r>
                          <m:r>
                            <a:rPr lang="ar-IQ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ar-IQ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ar-IQ" sz="2400" dirty="0"/>
                            <m:t>𝑎</m:t>
                          </m:r>
                          <m:r>
                            <m:rPr>
                              <m:nor/>
                            </m:rPr>
                            <a:rPr lang="ar-IQ" sz="2400" b="0" i="0" dirty="0" smtClean="0"/>
                            <m:t> </m:t>
                          </m:r>
                        </m:e>
                        <m:sup>
                          <m:r>
                            <a:rPr lang="ar-IQ" sz="2400" i="1">
                              <a:latin typeface="Cambria Math"/>
                            </a:rPr>
                            <m:t>−</m:t>
                          </m:r>
                          <m:r>
                            <a:rPr lang="ar-IQ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079613"/>
              </a:xfrm>
              <a:prstGeom prst="rect">
                <a:avLst/>
              </a:prstGeom>
              <a:blipFill rotWithShape="1">
                <a:blip r:embed="rId2"/>
                <a:stretch>
                  <a:fillRect l="-1067" t="-802" b="-70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11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8915400" cy="647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Theorem:- let </a:t>
                </a:r>
                <a:r>
                  <a:rPr lang="en-US" sz="2400" dirty="0"/>
                  <a:t>𝐺 be a group and 𝑎 ∈ 𝐺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/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/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= 𝑎.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Proof</a:t>
                </a:r>
                <a:r>
                  <a:rPr lang="en-US" sz="2400" dirty="0"/>
                  <a:t>:-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  <m:r>
                          <m:rPr>
                            <m:nor/>
                          </m:rPr>
                          <a:rPr lang="ar-IQ" sz="2400" dirty="0"/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be the inverse of an element 𝑎 of a group 𝐺, then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  <m:r>
                          <m:rPr>
                            <m:nor/>
                          </m:rPr>
                          <a:rPr lang="ar-IQ" sz="2400" dirty="0"/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m:rPr>
                        <m:nor/>
                      </m:rPr>
                      <a:rPr lang="ar-IQ" sz="2400" dirty="0"/>
                      <m:t>𝑎</m:t>
                    </m:r>
                    <m:r>
                      <a:rPr lang="ar-IQ" sz="24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  …..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prove that 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  <m:r>
                          <m:rPr>
                            <m:nor/>
                          </m:rPr>
                          <a:rPr lang="ar-IQ" sz="2400" dirty="0"/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𝑎,</a:t>
                </a:r>
              </a:p>
              <a:p>
                <a:r>
                  <a:rPr lang="en-US" sz="2400" dirty="0" err="1" smtClean="0"/>
                  <a:t>Premultiplying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(1)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/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/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>
                                <a:solidFill>
                                  <a:srgbClr val="FF0000"/>
                                </a:solidFill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𝑎</m:t>
                        </m:r>
                        <m:r>
                          <m:rPr>
                            <m:nor/>
                          </m:rPr>
                          <a:rPr lang="ar-IQ" sz="2400" dirty="0"/>
                          <m:t> 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] 𝑎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>
                                <a:solidFill>
                                  <a:srgbClr val="FF0000"/>
                                </a:solidFill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𝑒 , </a:t>
                </a:r>
                <a:r>
                  <a:rPr lang="en-US" sz="2400" dirty="0"/>
                  <a:t>by associative </a:t>
                </a:r>
                <a:r>
                  <a:rPr lang="en-US" sz="2400" dirty="0" smtClean="0"/>
                  <a:t>law</a:t>
                </a:r>
              </a:p>
              <a:p>
                <a:endParaRPr lang="en-US" sz="2400" dirty="0"/>
              </a:p>
              <a:p>
                <a:r>
                  <a:rPr lang="ar-IQ" sz="2400" dirty="0" smtClean="0"/>
                  <a:t>𝑎𝑒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/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/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ar-IQ" sz="2400" dirty="0" smtClean="0"/>
              </a:p>
              <a:p>
                <a:endParaRPr lang="ar-IQ" sz="2400" dirty="0"/>
              </a:p>
              <a:p>
                <a:r>
                  <a:rPr lang="ar-IQ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=(</m:t>
                        </m:r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ar-IQ" sz="2400" dirty="0"/>
                              <m:t>𝑎</m:t>
                            </m:r>
                            <m:r>
                              <m:rPr>
                                <m:nor/>
                              </m:rPr>
                              <a:rPr lang="ar-IQ" sz="2400" dirty="0"/>
                              <m:t> </m:t>
                            </m:r>
                          </m:e>
                          <m:sup>
                            <m:r>
                              <a:rPr lang="ar-IQ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Remark:-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IQ" sz="2400" dirty="0"/>
                          <m:t>𝑒</m:t>
                        </m:r>
                      </m:e>
                      <m:sup>
                        <m:r>
                          <a:rPr lang="ar-IQ" sz="2400" i="1">
                            <a:latin typeface="Cambria Math"/>
                          </a:rPr>
                          <m:t>−</m:t>
                        </m:r>
                        <m:r>
                          <a:rPr lang="ar-IQ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ar-IQ" sz="2400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ar-IQ" sz="2400" dirty="0"/>
                      <m:t>𝑒</m:t>
                    </m:r>
                  </m:oMath>
                </a14:m>
                <a:r>
                  <a:rPr lang="ar-IQ" sz="2400" dirty="0" smtClean="0"/>
                  <a:t> </a:t>
                </a:r>
                <a:r>
                  <a:rPr lang="en-US" sz="2400" dirty="0" smtClean="0"/>
                  <a:t>.</a:t>
                </a:r>
                <a:endParaRPr lang="ar-IQ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15400" cy="6479531"/>
              </a:xfrm>
              <a:prstGeom prst="rect">
                <a:avLst/>
              </a:prstGeom>
              <a:blipFill rotWithShape="1">
                <a:blip r:embed="rId2"/>
                <a:stretch>
                  <a:fillRect l="-1094" t="-753" b="-12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49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152400"/>
                <a:ext cx="89154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Denition: </a:t>
                </a:r>
                <a:r>
                  <a:rPr lang="en-US" sz="2400" dirty="0" smtClean="0"/>
                  <a:t>A nonempty </a:t>
                </a:r>
                <a:r>
                  <a:rPr lang="en-US" sz="2400" dirty="0"/>
                  <a:t>set </a:t>
                </a:r>
                <a:r>
                  <a:rPr lang="en-US" sz="2400" i="1" dirty="0"/>
                  <a:t>R </a:t>
                </a:r>
                <a:r>
                  <a:rPr lang="en-US" sz="2400" dirty="0" smtClean="0"/>
                  <a:t>with  </a:t>
                </a:r>
                <a:r>
                  <a:rPr lang="en-US" sz="2400" dirty="0"/>
                  <a:t>two </a:t>
                </a:r>
                <a:r>
                  <a:rPr lang="en-US" sz="2400" dirty="0" smtClean="0"/>
                  <a:t> binary </a:t>
                </a:r>
                <a:r>
                  <a:rPr lang="en-US" sz="2400" dirty="0"/>
                  <a:t>operations (usually</a:t>
                </a:r>
              </a:p>
              <a:p>
                <a:r>
                  <a:rPr lang="en-US" sz="2400" dirty="0"/>
                  <a:t>written as addition and multiplication) is 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Ring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such </a:t>
                </a:r>
                <a:r>
                  <a:rPr lang="en-US" sz="2400" dirty="0"/>
                  <a:t>that for all </a:t>
                </a:r>
                <a:r>
                  <a:rPr lang="en-US" sz="2400" i="1" dirty="0" smtClean="0"/>
                  <a:t>a, b, </a:t>
                </a:r>
                <a:r>
                  <a:rPr lang="en-US" sz="2400" i="1" dirty="0"/>
                  <a:t>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i="1" dirty="0"/>
                  <a:t> R</a:t>
                </a:r>
                <a:r>
                  <a:rPr lang="en-US" sz="2400" dirty="0"/>
                  <a:t>,</a:t>
                </a:r>
              </a:p>
              <a:p>
                <a:r>
                  <a:rPr lang="en-US" sz="2400" dirty="0" smtClean="0"/>
                  <a:t>1.  </a:t>
                </a:r>
                <a:r>
                  <a:rPr lang="en-US" sz="2400" i="1" dirty="0"/>
                  <a:t>R </a:t>
                </a:r>
                <a:r>
                  <a:rPr lang="en-US" sz="2400" dirty="0"/>
                  <a:t>is </a:t>
                </a:r>
                <a:r>
                  <a:rPr lang="en-US" sz="2400" dirty="0" err="1" smtClean="0"/>
                  <a:t>abelian</a:t>
                </a:r>
                <a:r>
                  <a:rPr lang="en-US" sz="2400" dirty="0" smtClean="0"/>
                  <a:t> group </a:t>
                </a:r>
                <a:r>
                  <a:rPr lang="en-US" sz="2400" dirty="0"/>
                  <a:t>under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addition.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2.  </a:t>
                </a:r>
                <a:r>
                  <a:rPr lang="en-US" sz="2400" i="1" dirty="0" smtClean="0"/>
                  <a:t>R </a:t>
                </a:r>
                <a:r>
                  <a:rPr lang="en-US" sz="2400" dirty="0"/>
                  <a:t>is closed under multiplication: </a:t>
                </a:r>
                <a:r>
                  <a:rPr lang="en-US" sz="2400" dirty="0" smtClean="0"/>
                  <a:t> </a:t>
                </a:r>
                <a:r>
                  <a:rPr lang="en-US" sz="2400" i="1" dirty="0" err="1" smtClean="0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 smtClean="0"/>
                  <a:t>b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i="1" dirty="0"/>
                  <a:t> R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3.  </a:t>
                </a:r>
                <a:r>
                  <a:rPr lang="en-US" sz="2400" i="1" dirty="0" smtClean="0"/>
                  <a:t>R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associative under multiplication : </a:t>
                </a:r>
                <a:r>
                  <a:rPr lang="en-US" sz="2400" dirty="0"/>
                  <a:t>(</a:t>
                </a:r>
                <a:r>
                  <a:rPr lang="en-US" sz="2400" i="1" dirty="0" err="1" smtClean="0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 smtClean="0"/>
                  <a:t>b</a:t>
                </a:r>
                <a:r>
                  <a:rPr lang="en-US" sz="2400" dirty="0" smtClean="0"/>
                  <a:t>)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c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i="1" dirty="0" err="1"/>
                  <a:t>b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/>
                  <a:t>c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 smtClean="0"/>
                  <a:t>4.  Multiplication </a:t>
                </a:r>
                <a:r>
                  <a:rPr lang="en-US" sz="2400" dirty="0"/>
                  <a:t>distributes over addition: </a:t>
                </a:r>
                <a:r>
                  <a:rPr lang="en-US" sz="2400" i="1" dirty="0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i="1" dirty="0" err="1"/>
                  <a:t>b</a:t>
                </a:r>
                <a:r>
                  <a:rPr lang="en-US" sz="2400" dirty="0" err="1"/>
                  <a:t>+</a:t>
                </a:r>
                <a:r>
                  <a:rPr lang="en-US" sz="2400" i="1" dirty="0" err="1"/>
                  <a:t>c</a:t>
                </a:r>
                <a:r>
                  <a:rPr lang="en-US" sz="2400" dirty="0"/>
                  <a:t>) = </a:t>
                </a:r>
                <a:r>
                  <a:rPr lang="en-US" sz="2400" i="1" dirty="0" err="1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b </a:t>
                </a:r>
                <a:r>
                  <a:rPr lang="en-US" sz="2400" dirty="0" smtClean="0"/>
                  <a:t>+ </a:t>
                </a:r>
                <a:r>
                  <a:rPr lang="en-US" sz="2400" i="1" dirty="0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c </a:t>
                </a:r>
                <a:endParaRPr lang="en-US" sz="2400" i="1" dirty="0" smtClean="0"/>
              </a:p>
              <a:p>
                <a:r>
                  <a:rPr lang="en-US" sz="2400" i="1" dirty="0"/>
                  <a:t> </a:t>
                </a:r>
                <a:r>
                  <a:rPr lang="en-US" sz="2400" i="1" dirty="0" smtClean="0"/>
                  <a:t>                                            </a:t>
                </a:r>
                <a:r>
                  <a:rPr lang="en-US" sz="2400" dirty="0" smtClean="0"/>
                  <a:t>and                          (</a:t>
                </a:r>
                <a:r>
                  <a:rPr lang="en-US" sz="2400" i="1" dirty="0"/>
                  <a:t>a</a:t>
                </a:r>
                <a:r>
                  <a:rPr lang="en-US" sz="2400" dirty="0"/>
                  <a:t>+ </a:t>
                </a:r>
                <a:r>
                  <a:rPr lang="en-US" sz="2400" i="1" dirty="0"/>
                  <a:t>b</a:t>
                </a:r>
                <a:r>
                  <a:rPr lang="en-US" sz="2400" dirty="0"/>
                  <a:t>)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c </a:t>
                </a:r>
                <a:r>
                  <a:rPr lang="en-US" sz="2400" dirty="0"/>
                  <a:t>= </a:t>
                </a:r>
                <a:r>
                  <a:rPr lang="en-US" sz="2400" i="1" dirty="0" err="1"/>
                  <a:t>a</a:t>
                </a:r>
                <a:r>
                  <a:rPr lang="ar-SA" sz="2400" dirty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c </a:t>
                </a:r>
                <a:r>
                  <a:rPr lang="en-US" sz="2400" dirty="0" smtClean="0"/>
                  <a:t>+ </a:t>
                </a:r>
                <a:r>
                  <a:rPr lang="en-US" sz="2400" i="1" dirty="0" smtClean="0"/>
                  <a:t>b</a:t>
                </a:r>
                <a:r>
                  <a:rPr lang="ar-SA" sz="2400" dirty="0" smtClean="0"/>
                  <a:t> </a:t>
                </a:r>
                <a14:m>
                  <m:oMath xmlns:m="http://schemas.openxmlformats.org/officeDocument/2006/math"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ar-S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/>
                  <a:t>c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dirty="0"/>
                  <a:t>the multiplication is commutative, i.e.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ar-SA" sz="2400">
                        <a:latin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/>
                  <a:t>then </a:t>
                </a:r>
                <a:r>
                  <a:rPr lang="en-US" sz="2400" dirty="0"/>
                  <a:t>the ring  R is called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commutative ring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Example: An arithmetic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is a ring.</a:t>
                </a:r>
              </a:p>
              <a:p>
                <a:r>
                  <a:rPr lang="en-US" sz="2400" dirty="0" smtClean="0"/>
                  <a:t> </a:t>
                </a:r>
                <a:endParaRPr lang="ar-IQ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89154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094" t="-927" r="-479" b="-17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55" y="4953000"/>
            <a:ext cx="4849545" cy="172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1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28600"/>
                <a:ext cx="9144000" cy="686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/>
                  <a:t>Example: </a:t>
                </a:r>
                <a:r>
                  <a:rPr lang="en-US" sz="2200" dirty="0"/>
                  <a:t>show </a:t>
                </a:r>
                <a:r>
                  <a:rPr lang="en-US" sz="2200" dirty="0" smtClean="0"/>
                  <a:t>that  </a:t>
                </a:r>
                <a:r>
                  <a:rPr lang="en-US" sz="2200" dirty="0"/>
                  <a:t>&lt;</a:t>
                </a:r>
                <a:r>
                  <a:rPr lang="en-US" sz="2200" i="1" dirty="0"/>
                  <a:t>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i="1">
                            <a:latin typeface="Cambria Math"/>
                          </a:rPr>
                          <m:t>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/>
                  <a:t> is a commutative ring?</a:t>
                </a:r>
              </a:p>
              <a:p>
                <a:endParaRPr lang="en-US" sz="2200" b="1" dirty="0" smtClean="0"/>
              </a:p>
              <a:p>
                <a:r>
                  <a:rPr lang="en-US" sz="2200" b="1" dirty="0" smtClean="0"/>
                  <a:t>Solution:</a:t>
                </a:r>
                <a:r>
                  <a:rPr lang="en-US" sz="2200" dirty="0" smtClean="0"/>
                  <a:t> </a:t>
                </a:r>
                <a:r>
                  <a:rPr lang="en-US" sz="2000" i="1" dirty="0"/>
                  <a:t>R </a:t>
                </a:r>
                <a:r>
                  <a:rPr lang="en-US" sz="2000" i="1" dirty="0" smtClean="0"/>
                  <a:t>=</a:t>
                </a:r>
                <a:r>
                  <a:rPr lang="en-US" sz="2200" i="1" dirty="0" smtClean="0"/>
                  <a:t>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= {0,4,8} :  1) We </a:t>
                </a:r>
                <a:r>
                  <a:rPr lang="en-US" sz="2200" dirty="0"/>
                  <a:t>have to show that   </a:t>
                </a:r>
                <a:r>
                  <a:rPr lang="en-US" sz="2200" dirty="0" smtClean="0"/>
                  <a:t>&lt; 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&gt; </m:t>
                    </m:r>
                    <m:r>
                      <a:rPr lang="en-US" sz="22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is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abelian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group 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r>
                  <a:rPr lang="en-US" sz="2200" b="1" dirty="0"/>
                  <a:t>Closed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ar-SA" sz="2200" i="1" dirty="0" smtClean="0">
                        <a:latin typeface="Cambria Math"/>
                      </a:rPr>
                      <m:t>∀</m:t>
                    </m:r>
                    <m:r>
                      <a:rPr lang="en-US" sz="2200" i="1" dirty="0" err="1">
                        <a:latin typeface="Cambria Math"/>
                      </a:rPr>
                      <m:t>𝑎</m:t>
                    </m:r>
                    <m:r>
                      <a:rPr lang="en-US" sz="2200" i="1" dirty="0" err="1">
                        <a:latin typeface="Cambria Math"/>
                      </a:rPr>
                      <m:t>,</m:t>
                    </m:r>
                    <m:r>
                      <a:rPr lang="en-US" sz="2200" i="1" dirty="0" err="1">
                        <a:latin typeface="Cambria Math"/>
                      </a:rPr>
                      <m:t>𝑏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ar-SA" sz="2200">
                        <a:latin typeface="Cambria Math"/>
                      </a:rPr>
                      <m:t>∈</m:t>
                    </m:r>
                    <m:r>
                      <a:rPr lang="ar-SA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i="1" dirty="0"/>
                  <a:t>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⟹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</m:oMath>
                </a14:m>
                <a:endParaRPr lang="en-US" sz="2200" dirty="0"/>
              </a:p>
              <a:p>
                <a:r>
                  <a:rPr lang="en-US" sz="2200" b="1" dirty="0"/>
                  <a:t>Associative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 +</a:t>
                </a:r>
                <a:r>
                  <a:rPr lang="en-US" sz="2200" baseline="-25000" dirty="0"/>
                  <a:t>12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/>
                  <a:t>) +</a:t>
                </a:r>
                <a:r>
                  <a:rPr lang="en-US" sz="2200" baseline="-25000" dirty="0"/>
                  <a:t>12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aseline="-25000" dirty="0"/>
                  <a:t>12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/>
                  <a:t> +</a:t>
                </a:r>
                <a:r>
                  <a:rPr lang="en-US" sz="2200" baseline="-25000" dirty="0"/>
                  <a:t>12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n-US" sz="2200" dirty="0" smtClean="0"/>
                  <a:t>Fix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0</m:t>
                    </m:r>
                    <m:r>
                      <a:rPr lang="en-US" sz="2200" i="1" dirty="0" smtClean="0">
                        <a:latin typeface="Cambria Math"/>
                      </a:rPr>
                      <m:t>,  </m:t>
                    </m:r>
                    <m:r>
                      <a:rPr lang="en-US" sz="2200" i="1" dirty="0" smtClean="0">
                        <a:latin typeface="Cambria Math"/>
                      </a:rPr>
                      <m:t>𝑏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4</m:t>
                    </m:r>
                    <m:r>
                      <a:rPr lang="en-US" sz="2200" i="1" dirty="0" smtClean="0">
                        <a:latin typeface="Cambria Math"/>
                      </a:rPr>
                      <m:t>,  </m:t>
                    </m:r>
                    <m:r>
                      <a:rPr lang="en-US" sz="2200" i="1" dirty="0" smtClean="0">
                        <a:latin typeface="Cambria Math"/>
                      </a:rPr>
                      <m:t>𝑐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4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(0 +</a:t>
                </a:r>
                <a:r>
                  <a:rPr lang="en-US" sz="2200" baseline="-25000" dirty="0"/>
                  <a:t>12 </a:t>
                </a:r>
                <a:r>
                  <a:rPr lang="en-US" sz="2200" dirty="0"/>
                  <a:t>4) +</a:t>
                </a:r>
                <a:r>
                  <a:rPr lang="en-US" sz="2200" baseline="-25000" dirty="0"/>
                  <a:t>12 </a:t>
                </a:r>
                <a:r>
                  <a:rPr lang="en-US" sz="2200" dirty="0"/>
                  <a:t>4 = 0+</a:t>
                </a:r>
                <a:r>
                  <a:rPr lang="en-US" sz="2200" baseline="-25000" dirty="0"/>
                  <a:t>12</a:t>
                </a:r>
                <a:r>
                  <a:rPr lang="en-US" sz="2200" dirty="0"/>
                  <a:t>(4 +</a:t>
                </a:r>
                <a:r>
                  <a:rPr lang="en-US" sz="2200" baseline="-25000" dirty="0"/>
                  <a:t>12</a:t>
                </a:r>
                <a:r>
                  <a:rPr lang="en-US" sz="2200" dirty="0"/>
                  <a:t> 4)</a:t>
                </a:r>
              </a:p>
              <a:p>
                <a:r>
                  <a:rPr lang="en-US" sz="2200" dirty="0" smtClean="0"/>
                  <a:t>                      8=8</a:t>
                </a:r>
                <a:endParaRPr lang="en-US" sz="2200" dirty="0"/>
              </a:p>
              <a:p>
                <a:r>
                  <a:rPr lang="en-US" sz="2200" b="1" dirty="0"/>
                  <a:t>Identity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∃</m:t>
                    </m:r>
                    <m:r>
                      <a:rPr lang="en-US" sz="2200" i="1">
                        <a:latin typeface="Cambria Math"/>
                      </a:rPr>
                      <m:t>𝑒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  </a:t>
                </a:r>
                <a:r>
                  <a:rPr lang="ar-SA" sz="2200" i="0" dirty="0" smtClean="0"/>
                  <a:t>⇒</a:t>
                </a:r>
                <a:r>
                  <a:rPr lang="en-US" sz="2200" i="0" dirty="0" smtClean="0">
                    <a:solidFill>
                      <a:srgbClr val="FF0000"/>
                    </a:solidFill>
                  </a:rPr>
                  <a:t>e=0</a:t>
                </a:r>
                <a:r>
                  <a:rPr lang="ar-SA" sz="2200" dirty="0" smtClean="0"/>
                  <a:t>  </a:t>
                </a:r>
                <a:r>
                  <a:rPr lang="en-US" sz="2200" dirty="0" smtClean="0"/>
                  <a:t> and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  <m:r>
                      <a:rPr lang="en-US" sz="2200" i="1" baseline="-25000" dirty="0" smtClean="0">
                        <a:latin typeface="Cambria Math"/>
                      </a:rPr>
                      <m:t>12</m:t>
                    </m:r>
                    <m:r>
                      <a:rPr lang="en-US" sz="2200" b="0" i="1" baseline="-25000" dirty="0" smtClean="0">
                        <a:latin typeface="Cambria Math"/>
                      </a:rPr>
                      <m:t> </m:t>
                    </m:r>
                    <m:r>
                      <a:rPr lang="en-US" sz="2200" i="1" dirty="0" smtClean="0">
                        <a:latin typeface="Cambria Math"/>
                      </a:rPr>
                      <m:t>𝑒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𝑒</m:t>
                    </m:r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  <m:r>
                      <a:rPr lang="en-US" sz="2200" i="1" baseline="-25000" dirty="0" smtClean="0">
                        <a:latin typeface="Cambria Math"/>
                      </a:rPr>
                      <m:t>12</m:t>
                    </m:r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sz="2200" dirty="0"/>
              </a:p>
              <a:p>
                <a:r>
                  <a:rPr lang="en-US" sz="2200" b="1" dirty="0"/>
                  <a:t>Inverse</a:t>
                </a:r>
                <a:r>
                  <a:rPr lang="en-US" sz="2200" dirty="0"/>
                  <a:t>: 	</a:t>
                </a:r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∃</m:t>
                    </m:r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aseline="-25000" dirty="0"/>
                  <a:t>12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=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aseline="-25000" dirty="0"/>
                  <a:t>12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𝑒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0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0</m:t>
                      </m:r>
                      <m:r>
                        <a:rPr lang="en-US" sz="2200" i="1">
                          <a:latin typeface="Cambria Math"/>
                        </a:rPr>
                        <m:t>,−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8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a:rPr lang="en-US" sz="2200" b="0" i="0" smtClean="0">
                          <a:latin typeface="Cambria Math"/>
                        </a:rPr>
                        <m:t>,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8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b="0" i="1" smtClean="0">
                          <a:latin typeface="Cambria Math"/>
                        </a:rPr>
                        <m:t>.     </m:t>
                      </m:r>
                      <m:r>
                        <a:rPr lang="en-US" sz="2200">
                          <a:latin typeface="Cambria Math"/>
                        </a:rPr>
                        <m:t>&lt;</m:t>
                      </m:r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SA" sz="2200" i="1"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 ,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 &gt;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is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a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Cambria Math"/>
                        </a:rPr>
                        <m:t>gro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u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FF000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/>
                  <a:t>For </a:t>
                </a:r>
                <a:r>
                  <a:rPr lang="en-US" sz="2200" b="1" dirty="0" err="1"/>
                  <a:t>abelian</a:t>
                </a:r>
                <a:r>
                  <a:rPr lang="en-US" sz="2200" b="1" dirty="0"/>
                  <a:t> </a:t>
                </a:r>
                <a:r>
                  <a:rPr lang="en-US" sz="2200" b="1" dirty="0" smtClean="0"/>
                  <a:t> group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ar-SA" sz="2200" i="1" dirty="0" smtClean="0">
                        <a:latin typeface="Cambria Math"/>
                      </a:rPr>
                      <m:t>∀</m:t>
                    </m:r>
                    <m:r>
                      <a:rPr lang="en-US" sz="2200" i="1" dirty="0" err="1" smtClean="0">
                        <a:latin typeface="Cambria Math"/>
                      </a:rPr>
                      <m:t>𝑎</m:t>
                    </m:r>
                    <m:r>
                      <a:rPr lang="en-US" sz="2200" i="1" dirty="0" err="1" smtClean="0">
                        <a:latin typeface="Cambria Math"/>
                      </a:rPr>
                      <m:t>,</m:t>
                    </m:r>
                    <m:r>
                      <a:rPr lang="en-US" sz="2200" i="1" dirty="0" err="1" smtClean="0">
                        <a:latin typeface="Cambria Math"/>
                      </a:rPr>
                      <m:t>𝑏</m:t>
                    </m:r>
                    <m:r>
                      <a:rPr lang="en-US" sz="2200">
                        <a:latin typeface="Cambria Math"/>
                      </a:rPr>
                      <m:t>∈</m:t>
                    </m:r>
                    <m:r>
                      <a:rPr lang="en-US" sz="220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⟹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𝑎</m:t>
                    </m:r>
                  </m:oMath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0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</a:rPr>
                        <m:t>&lt;</m:t>
                      </m:r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SA" sz="2200" i="1"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 ,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&gt;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is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an</m:t>
                      </m:r>
                      <m:r>
                        <a:rPr lang="en-US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Cambria Math"/>
                        </a:rPr>
                        <m:t>abelian</m:t>
                      </m:r>
                      <m:r>
                        <a:rPr lang="en-US" sz="220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Cambria Math"/>
                        </a:rPr>
                        <m:t>group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r>
                  <a:rPr lang="ar-SA" sz="2200" dirty="0"/>
                  <a:t> 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9144000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867" t="-533" b="-8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467600" y="60198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continues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051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ular Multiplication Table | I Decoration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53994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9818" y="16565"/>
            <a:ext cx="91738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Example:construct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and multiplication table for arithmetic mod 4:</a:t>
            </a:r>
          </a:p>
          <a:p>
            <a:endParaRPr lang="ar-IQ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699714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3" y="5620926"/>
            <a:ext cx="8305800" cy="11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7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0"/>
                <a:ext cx="8839200" cy="686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/>
                  <a:t>2) </a:t>
                </a: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is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a:rPr lang="en-US" sz="2200" b="1" i="0" smtClean="0">
                        <a:latin typeface="Cambria Math"/>
                      </a:rPr>
                      <m:t>𝐜𝐥𝐨𝐬𝐞𝐝</m:t>
                    </m:r>
                    <m:r>
                      <a:rPr lang="en-US" sz="2200" b="0" i="0" smtClean="0">
                        <a:latin typeface="Cambria Math"/>
                      </a:rPr>
                      <m:t>: 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 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, then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 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.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8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8</m:t>
                    </m:r>
                    <m:r>
                      <a:rPr lang="en-US" sz="2200" i="1">
                        <a:latin typeface="Cambria Math"/>
                      </a:rPr>
                      <m:t> 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b="1" dirty="0" smtClean="0"/>
                  <a:t>3)</a:t>
                </a:r>
                <a:r>
                  <a:rPr lang="en-US" sz="2200" dirty="0" smtClean="0"/>
                  <a:t>We </a:t>
                </a:r>
                <a:r>
                  <a:rPr lang="en-US" sz="2200" dirty="0"/>
                  <a:t>have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is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an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a:rPr lang="en-US" sz="2200" b="1" i="1">
                        <a:latin typeface="Cambria Math"/>
                      </a:rPr>
                      <m:t>𝐚𝐬𝐬𝐨𝐜𝐢𝐚𝐭𝐢𝐯𝐞</m:t>
                    </m:r>
                  </m:oMath>
                </a14:m>
                <a:endParaRPr lang="en-US" sz="2200" b="1" dirty="0"/>
              </a:p>
              <a:p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,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 )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) .</m:t>
                    </m:r>
                  </m:oMath>
                </a14:m>
                <a:endParaRPr lang="en-US" sz="2200" dirty="0"/>
              </a:p>
              <a:p>
                <a:endParaRPr lang="en-US" sz="2200" i="1" dirty="0" smtClean="0">
                  <a:latin typeface="Cambria Math"/>
                </a:endParaRPr>
              </a:p>
              <a:p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200" dirty="0"/>
                  <a:t>=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8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8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(4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8)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8= 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(8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8)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200" dirty="0" smtClean="0"/>
                  <a:t>  4=4</a:t>
                </a:r>
              </a:p>
              <a:p>
                <a:endParaRPr lang="en-US" sz="2200" dirty="0"/>
              </a:p>
              <a:p>
                <a:r>
                  <a:rPr lang="en-US" sz="2200" b="1" dirty="0" smtClean="0"/>
                  <a:t>4)Distribution </a:t>
                </a:r>
                <a:r>
                  <a:rPr lang="en-US" sz="2200" b="1" dirty="0"/>
                  <a:t>law</a:t>
                </a:r>
                <a:r>
                  <a:rPr lang="en-US" sz="2200" dirty="0"/>
                  <a:t>: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𝑏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i="1">
                        <a:latin typeface="Cambria Math"/>
                      </a:rPr>
                      <m:t>𝑐</m:t>
                    </m:r>
                    <m:r>
                      <a:rPr lang="ar-SA" sz="2200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 ∙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 ∙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,</m:t>
                    </m:r>
                  </m:oMath>
                </a14:m>
                <a:endParaRPr lang="en-US" sz="2200" dirty="0"/>
              </a:p>
              <a:p>
                <a:endParaRPr lang="en-US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let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0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4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8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=(</m:t>
                    </m:r>
                    <m:r>
                      <a:rPr lang="en-US" sz="2200" i="1"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8</m:t>
                    </m:r>
                    <m:r>
                      <a:rPr lang="en-US" sz="2200" i="1">
                        <a:latin typeface="Cambria Math"/>
                      </a:rPr>
                      <m:t>)→</m:t>
                    </m:r>
                  </m:oMath>
                </a14:m>
                <a:r>
                  <a:rPr lang="en-US" sz="2200" dirty="0"/>
                  <a:t> 0=0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.</a:t>
                </a:r>
                <a14:m>
                  <m:oMath xmlns:m="http://schemas.openxmlformats.org/officeDocument/2006/math">
                    <m:r>
                      <a:rPr lang="en-US" sz="2200" smtClean="0">
                        <a:latin typeface="Cambria Math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a:rPr lang="en-US" sz="2200">
                        <a:latin typeface="Cambria Math"/>
                      </a:rPr>
                      <m:t>  </m:t>
                    </m:r>
                  </m:oMath>
                </a14:m>
                <a:r>
                  <a:rPr lang="en-US" sz="2200" dirty="0"/>
                  <a:t>is a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ring.</a:t>
                </a:r>
              </a:p>
              <a:p>
                <a:endParaRPr lang="en-US" sz="2200" dirty="0">
                  <a:solidFill>
                    <a:srgbClr val="FF0000"/>
                  </a:solidFill>
                </a:endParaRPr>
              </a:p>
              <a:p>
                <a:r>
                  <a:rPr lang="en-US" sz="2200" dirty="0"/>
                  <a:t>To show that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commutative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ring: </a:t>
                </a:r>
                <a14:m>
                  <m:oMath xmlns:m="http://schemas.openxmlformats.org/officeDocument/2006/math">
                    <m:r>
                      <a:rPr lang="ar-SA" sz="2200">
                        <a:latin typeface="Cambria Math"/>
                      </a:rPr>
                      <m:t>∀</m:t>
                    </m:r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,</m:t>
                    </m:r>
                    <m:r>
                      <a:rPr lang="en-US" sz="2200" i="1" dirty="0" smtClean="0">
                        <a:latin typeface="Cambria Math"/>
                      </a:rPr>
                      <m:t>𝑏</m:t>
                    </m:r>
                    <m:r>
                      <a:rPr lang="ar-SA" sz="2200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.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</m:oMath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SA" sz="2200">
                              <a:latin typeface="Cambria Math"/>
                            </a:rPr>
                            <m:t>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fixes</m:t>
                    </m:r>
                    <m:r>
                      <a:rPr lang="en-US" sz="2200" b="0" i="1" dirty="0" smtClean="0">
                        <a:latin typeface="Cambria Math"/>
                      </a:rPr>
                      <m:t>: </m:t>
                    </m:r>
                    <m:r>
                      <a:rPr lang="en-US" sz="2200" i="1" dirty="0" smtClean="0">
                        <a:latin typeface="Cambria Math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0</m:t>
                    </m:r>
                    <m:r>
                      <a:rPr lang="en-US" sz="2200" i="1" dirty="0" smtClean="0">
                        <a:latin typeface="Cambria Math"/>
                      </a:rPr>
                      <m:t>, </m:t>
                    </m:r>
                    <m:r>
                      <a:rPr lang="en-US" sz="2200" i="1" dirty="0" smtClean="0">
                        <a:latin typeface="Cambria Math"/>
                      </a:rPr>
                      <m:t>𝑏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2200" dirty="0" smtClean="0"/>
                  <a:t>;                 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>
                            <a:latin typeface="Cambria Math"/>
                          </a:rPr>
                          <m:t>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8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8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200" dirty="0" smtClean="0"/>
                  <a:t>   0=0.</a:t>
                </a:r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ar-SA" sz="2200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 ∙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is commutative ring.</a:t>
                </a:r>
              </a:p>
              <a:p>
                <a:r>
                  <a:rPr lang="en-US" sz="2200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0"/>
                <a:ext cx="8839200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828" t="-533" r="-966" b="-7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9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"/>
                <a:ext cx="9144000" cy="603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en-US" sz="2400" b="1" dirty="0" smtClean="0"/>
                  <a:t>Definition: </a:t>
                </a:r>
                <a:r>
                  <a:rPr lang="en-US" sz="2400" dirty="0"/>
                  <a:t>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Field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, containing at least </a:t>
                </a:r>
                <a:r>
                  <a:rPr lang="en-US" sz="2400" dirty="0" smtClean="0"/>
                  <a:t>two different </a:t>
                </a:r>
                <a:r>
                  <a:rPr lang="en-US" sz="2400" dirty="0"/>
                  <a:t>elements, on which two </a:t>
                </a:r>
                <a:r>
                  <a:rPr lang="en-US" sz="2400" dirty="0" smtClean="0"/>
                  <a:t>operations +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·  satisfying the following conditions:</a:t>
                </a:r>
              </a:p>
              <a:p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i.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is </a:t>
                </a:r>
                <a:r>
                  <a:rPr lang="en-US" sz="2400" dirty="0" err="1"/>
                  <a:t>abelian</a:t>
                </a:r>
                <a:r>
                  <a:rPr lang="en-US" sz="2400" dirty="0"/>
                  <a:t> group under addition.</a:t>
                </a:r>
              </a:p>
              <a:p>
                <a:r>
                  <a:rPr lang="en-US" sz="2400" dirty="0" smtClean="0"/>
                  <a:t>ii.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𝐹</m:t>
                    </m:r>
                    <m:r>
                      <a:rPr lang="en-US" sz="2400" b="0" i="1" dirty="0" smtClean="0">
                        <a:latin typeface="Cambria Math"/>
                      </a:rPr>
                      <m:t>/{</m:t>
                    </m:r>
                    <m:r>
                      <a:rPr lang="en-US" sz="2400" b="0" i="1" dirty="0" smtClean="0">
                        <a:latin typeface="Cambria Math"/>
                      </a:rPr>
                      <m:t>0</m:t>
                    </m:r>
                    <m:r>
                      <a:rPr lang="en-US" sz="24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</a:t>
                </a:r>
                <a:r>
                  <a:rPr lang="en-US" sz="2400" dirty="0" err="1"/>
                  <a:t>abelian</a:t>
                </a:r>
                <a:r>
                  <a:rPr lang="en-US" sz="2400"/>
                  <a:t> group </a:t>
                </a:r>
                <a:r>
                  <a:rPr lang="en-US" sz="2400" dirty="0"/>
                  <a:t>under </a:t>
                </a:r>
                <a:r>
                  <a:rPr lang="en-US" sz="2400" dirty="0" smtClean="0"/>
                  <a:t>multiplication.</a:t>
                </a:r>
                <a:endParaRPr lang="en-US" sz="2400" dirty="0"/>
              </a:p>
              <a:p>
                <a:r>
                  <a:rPr lang="en-US" sz="2400" dirty="0" smtClean="0"/>
                  <a:t>iii.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∈</m:t>
                    </m:r>
                    <m:r>
                      <a:rPr lang="en-US" sz="2400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a</a:t>
                </a:r>
                <a:r>
                  <a:rPr lang="en-US" sz="2400" dirty="0" smtClean="0"/>
                  <a:t>(</a:t>
                </a:r>
                <a:r>
                  <a:rPr lang="en-US" sz="2400" i="1" dirty="0" err="1" smtClean="0"/>
                  <a:t>b</a:t>
                </a:r>
                <a:r>
                  <a:rPr lang="en-US" sz="2400" dirty="0" err="1" smtClean="0"/>
                  <a:t>+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) = </a:t>
                </a:r>
                <a:r>
                  <a:rPr lang="en-US" sz="2400" i="1" dirty="0" err="1"/>
                  <a:t>ab</a:t>
                </a:r>
                <a:r>
                  <a:rPr lang="en-US" sz="2400" dirty="0"/>
                  <a:t>+ </a:t>
                </a:r>
                <a:r>
                  <a:rPr lang="en-US" sz="2400" i="1" dirty="0"/>
                  <a:t>a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   </a:t>
                </a:r>
                <a:r>
                  <a:rPr lang="en-US" sz="2400" dirty="0" smtClean="0"/>
                  <a:t>and  (</a:t>
                </a:r>
                <a:r>
                  <a:rPr lang="en-US" sz="2400" i="1" dirty="0"/>
                  <a:t>a</a:t>
                </a:r>
                <a:r>
                  <a:rPr lang="en-US" sz="2400" dirty="0"/>
                  <a:t>+ </a:t>
                </a:r>
                <a:r>
                  <a:rPr lang="en-US" sz="2400" i="1" dirty="0"/>
                  <a:t>b</a:t>
                </a:r>
                <a:r>
                  <a:rPr lang="en-US" sz="2400" dirty="0"/>
                  <a:t>)</a:t>
                </a:r>
                <a:r>
                  <a:rPr lang="en-US" sz="2400" i="1" dirty="0"/>
                  <a:t>c </a:t>
                </a:r>
                <a:r>
                  <a:rPr lang="en-US" sz="2400" dirty="0"/>
                  <a:t>= </a:t>
                </a:r>
                <a:r>
                  <a:rPr lang="en-US" sz="2400" i="1" dirty="0" smtClean="0"/>
                  <a:t>ac </a:t>
                </a:r>
                <a:r>
                  <a:rPr lang="en-US" sz="2400" dirty="0" smtClean="0"/>
                  <a:t>+</a:t>
                </a:r>
                <a:r>
                  <a:rPr lang="en-US" sz="2400" i="1" dirty="0" err="1" smtClean="0"/>
                  <a:t>bc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 smtClean="0"/>
                  <a:t>Example</a:t>
                </a:r>
                <a:r>
                  <a:rPr lang="en-US" sz="2400" dirty="0" smtClean="0"/>
                  <a:t>:  An </a:t>
                </a:r>
                <a:r>
                  <a:rPr lang="en-US" sz="2400" dirty="0"/>
                  <a:t>arithmetic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;(</m:t>
                    </m:r>
                  </m:oMath>
                </a14:m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is prime) </a:t>
                </a:r>
                <a:r>
                  <a:rPr lang="en-US" sz="2400" dirty="0"/>
                  <a:t>is a </a:t>
                </a:r>
                <a:r>
                  <a:rPr lang="en-US" sz="2400" dirty="0" smtClean="0"/>
                  <a:t>field.</a:t>
                </a:r>
              </a:p>
              <a:p>
                <a:r>
                  <a:rPr lang="en-US" sz="2400" dirty="0" smtClean="0"/>
                  <a:t>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400" dirty="0"/>
                  <a:t>is a </a:t>
                </a:r>
                <a:r>
                  <a:rPr lang="en-US" sz="2400" dirty="0" smtClean="0"/>
                  <a:t>field.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Example</a:t>
                </a:r>
                <a:r>
                  <a:rPr lang="en-US" sz="2400" dirty="0"/>
                  <a:t>: An arithmetic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is not  field,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/{</m:t>
                    </m:r>
                    <m:r>
                      <a:rPr lang="en-US" sz="2400" i="1" dirty="0">
                        <a:latin typeface="Cambria Math"/>
                      </a:rPr>
                      <m:t>0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is not </a:t>
                </a:r>
                <a:r>
                  <a:rPr lang="en-US" sz="2400" dirty="0" err="1" smtClean="0"/>
                  <a:t>abelian</a:t>
                </a:r>
                <a:r>
                  <a:rPr lang="en-US" sz="2400" dirty="0" smtClean="0"/>
                  <a:t> group under multiplication ( 2 has no </a:t>
                </a:r>
                <a:r>
                  <a:rPr lang="en-US" sz="2400" dirty="0" err="1" smtClean="0"/>
                  <a:t>inverese</a:t>
                </a:r>
                <a:r>
                  <a:rPr lang="en-US" sz="2400" dirty="0" smtClean="0"/>
                  <a:t> : 2*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r>
                  <a:rPr lang="en-US" sz="2400" dirty="0" smtClean="0"/>
                  <a:t>=1 !) .</a:t>
                </a:r>
                <a:endParaRPr lang="en-US" sz="2400" dirty="0"/>
              </a:p>
              <a:p>
                <a:r>
                  <a:rPr lang="en-US" sz="2400" dirty="0"/>
                  <a:t> </a:t>
                </a:r>
                <a:endParaRPr lang="ar-IQ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"/>
                <a:ext cx="9144000" cy="603017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809" r="-733" b="-121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86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8" y="76200"/>
                <a:ext cx="914400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,∗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operation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the following condition are satisfied:</a:t>
                </a:r>
              </a:p>
              <a:p>
                <a:r>
                  <a:rPr lang="en-US" sz="2800" b="0" dirty="0" smtClean="0">
                    <a:cs typeface="Times New Roman" panose="02020603050405020304" pitchFamily="18" charset="0"/>
                  </a:rPr>
                  <a:t>i) The operation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800" b="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</a:t>
                </a:r>
                <a:r>
                  <a:rPr lang="en-US" sz="2800" dirty="0">
                    <a:cs typeface="Times New Roman" panose="02020603050405020304" pitchFamily="18" charset="0"/>
                  </a:rPr>
                  <a:t> The operation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associative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iii)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called the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identity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such that;   </a:t>
                </a:r>
                <a:endParaRPr lang="en-US" sz="28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iv)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an 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 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inverese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addition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for multiplication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" y="76200"/>
                <a:ext cx="9144000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1333" t="-930" r="-2267" b="-158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9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7257"/>
                <a:ext cx="9144000" cy="969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={…, -2,-1,0,1,2,…} s.t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 under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operation?.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because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1+2=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or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1+(-2)= -1</a:t>
                </a:r>
                <a:r>
                  <a:rPr lang="en-US" sz="24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associative 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240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……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…....2</a:t>
                </a: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1 and 2 we get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associative under the defined operation.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To find the identity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 of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∗);</m:t>
                    </m:r>
                  </m:oMath>
                </a14:m>
                <a:endParaRPr lang="en-US" sz="24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identity element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4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             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 So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has an identity element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inverse of an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    ∀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has its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inverse.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 is a group </a:t>
                </a:r>
                <a:endPara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57"/>
                <a:ext cx="9144000" cy="969496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9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239" y="40944"/>
                <a:ext cx="8929223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Is G=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∪{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group under the  addition operation? 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,+)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1+2=3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,+)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associative 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280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b="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), 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(1+2)+3=1+(2+3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 0 is an identity element of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,+);∀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280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 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 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800" b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4)Every element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inverse: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𝑒𝑟𝑒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𝑛𝑜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  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ex: </a:t>
                </a:r>
                <a:r>
                  <a:rPr lang="en-US" sz="24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5+(?)=0,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𝑛𝑜𝑡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not</a:t>
                </a:r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group under the operation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en-US" sz="24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" y="40944"/>
                <a:ext cx="8929223" cy="6432530"/>
              </a:xfrm>
              <a:prstGeom prst="rect">
                <a:avLst/>
              </a:prstGeom>
              <a:blipFill rotWithShape="1">
                <a:blip r:embed="rId2"/>
                <a:stretch>
                  <a:fillRect l="-1706" t="-1327" r="-341" b="-17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4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239" y="40944"/>
                <a:ext cx="8929223" cy="678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group under the operation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</a:p>
              <a:p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check whether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associative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not?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∗(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𝑏𝑐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RHS: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28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sup>
                    </m:sSup>
                  </m:oMath>
                </a14:m>
                <a:endParaRPr lang="en-US" sz="2800" b="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b="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b="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b="0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       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LHS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b="1" i="0" dirty="0" smtClean="0">
                    <a:solidFill>
                      <a:srgbClr val="002060"/>
                    </a:solidFill>
                    <a:latin typeface="+mj-lt"/>
                    <a:ea typeface="Cambria Math"/>
                    <a:cs typeface="Times New Roman" panose="02020603050405020304" pitchFamily="18" charset="0"/>
                  </a:rPr>
                  <a:t>RH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 that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,∗)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associative .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group under the defined operation.</a:t>
                </a: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" y="40944"/>
                <a:ext cx="8929223" cy="6787243"/>
              </a:xfrm>
              <a:prstGeom prst="rect">
                <a:avLst/>
              </a:prstGeom>
              <a:blipFill rotWithShape="1">
                <a:blip r:embed="rId2"/>
                <a:stretch>
                  <a:fillRect l="-1706" t="-1258" b="-16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1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28600"/>
                <a:ext cx="9144000" cy="6215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HW: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following operations associative or not?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9144000" cy="6215869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374" r="-267" b="-21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Familiar Groups, Examples 1</a:t>
            </a:r>
            <a:endParaRPr lang="en-US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0668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integers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addition,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80772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038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420540"/>
                <a:ext cx="899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numbers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addition,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,+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0540"/>
                <a:ext cx="8991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831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030140"/>
                <a:ext cx="952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numbers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addition,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ℂ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Colonna MT" panose="04020805060202030203" pitchFamily="8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30140"/>
                <a:ext cx="9525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727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752671"/>
                <a:ext cx="9296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integers modulo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addition,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 ,+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71"/>
                <a:ext cx="92964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770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715869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rationales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addition,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Colonna MT" panose="04020805060202030203" pitchFamily="8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5869"/>
                <a:ext cx="8077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038" t="-14953" b="-327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5257800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case, associativity is clear, the identity is 0, and the inverse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57800"/>
                <a:ext cx="883920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724" t="-7955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5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Familiar Groups, Examples 2</a:t>
            </a:r>
            <a:endParaRPr lang="en-US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143000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rational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multiplication,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 ,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077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113" t="-8163" b="-1785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590800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real numbers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multiplication,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8077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113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962400"/>
                <a:ext cx="8915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complex numbers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multiplication,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ℂ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2400"/>
                <a:ext cx="8915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915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5399782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case, associativity is clear, the identity is 1, and the inverse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99782"/>
                <a:ext cx="88392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2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07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67404</TotalTime>
  <Words>3214</Words>
  <Application>Microsoft Office PowerPoint</Application>
  <PresentationFormat>On-screen Show (4:3)</PresentationFormat>
  <Paragraphs>295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Maher</cp:lastModifiedBy>
  <cp:revision>435</cp:revision>
  <dcterms:created xsi:type="dcterms:W3CDTF">2014-07-06T17:09:38Z</dcterms:created>
  <dcterms:modified xsi:type="dcterms:W3CDTF">2022-04-25T12:41:51Z</dcterms:modified>
</cp:coreProperties>
</file>