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74" r:id="rId5"/>
    <p:sldId id="275" r:id="rId6"/>
    <p:sldId id="269" r:id="rId7"/>
    <p:sldId id="270" r:id="rId8"/>
    <p:sldId id="271" r:id="rId9"/>
    <p:sldId id="272" r:id="rId10"/>
    <p:sldId id="276" r:id="rId11"/>
    <p:sldId id="277" r:id="rId12"/>
    <p:sldId id="278" r:id="rId13"/>
    <p:sldId id="279" r:id="rId14"/>
    <p:sldId id="256" r:id="rId15"/>
    <p:sldId id="257" r:id="rId16"/>
    <p:sldId id="258" r:id="rId17"/>
    <p:sldId id="259" r:id="rId18"/>
    <p:sldId id="262" r:id="rId19"/>
    <p:sldId id="273" r:id="rId20"/>
    <p:sldId id="260" r:id="rId21"/>
    <p:sldId id="261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 of Two Matrices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US" sz="2400" dirty="0"/>
                  <a:t>Two matrices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𝑎𝑛𝑑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𝐵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/>
                  <a:t> are said to be confirmable for product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𝐴𝐵</m:t>
                    </m:r>
                  </m:oMath>
                </a14:m>
                <a:r>
                  <a:rPr lang="en-US" sz="2400" dirty="0"/>
                  <a:t> if number of columns in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sz="2400" dirty="0"/>
                  <a:t> equal to the number of rows in matrix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US" sz="2400" dirty="0"/>
                  <a:t>. Let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𝐵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2400" dirty="0"/>
                  <a:t> be two matrices the product matrix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𝐶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𝐴𝐵</m:t>
                    </m:r>
                  </m:oMath>
                </a14:m>
                <a:r>
                  <a:rPr lang="en-US" sz="2400" dirty="0"/>
                  <a:t> is the matrix of order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𝑚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𝑟</m:t>
                    </m:r>
                  </m:oMath>
                </a14:m>
                <a:r>
                  <a:rPr lang="en-US" sz="2400" dirty="0"/>
                  <a:t> where </a:t>
                </a: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𝑖𝑗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𝑖𝑘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𝑘𝑗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40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" t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6399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54C19C91-CE05-4568-A7D4-E0F97145FE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35608" y="76200"/>
                <a:ext cx="7498080" cy="6172200"/>
              </a:xfrm>
            </p:spPr>
            <p:txBody>
              <a:bodyPr>
                <a:normAutofit fontScale="92500"/>
              </a:bodyPr>
              <a:lstStyle/>
              <a:p>
                <a:pPr marL="82296" indent="0">
                  <a:buNone/>
                </a:pP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Definition: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square matrix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symmetric 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a matrix which is equal to its transpose said to be “ Symmetric Matrix”</a:t>
                </a:r>
              </a:p>
              <a:p>
                <a:pPr marL="82296" indent="0">
                  <a:buNone/>
                </a:pP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</a:t>
                </a:r>
              </a:p>
              <a:p>
                <a:pPr marL="596646" indent="-514350">
                  <a:lnSpc>
                    <a:spcPct val="150000"/>
                  </a:lnSpc>
                  <a:buAutoNum type="arabicPeriod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 square matrix, then</a:t>
                </a:r>
              </a:p>
              <a:p>
                <a:pPr marL="82296" indent="0">
                  <a:lnSpc>
                    <a:spcPct val="150000"/>
                  </a:lnSpc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Hence A is symmetric matrix </a:t>
                </a:r>
              </a:p>
              <a:p>
                <a:pPr marL="82296" indent="0">
                  <a:lnSpc>
                    <a:spcPct val="150000"/>
                  </a:lnSpc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 square matrix, then        </a:t>
                </a:r>
              </a:p>
              <a:p>
                <a:pPr marL="82296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Hence B is symmetric matrix </a:t>
                </a:r>
              </a:p>
              <a:p>
                <a:pPr marL="596646" indent="-514350">
                  <a:lnSpc>
                    <a:spcPct val="150000"/>
                  </a:lnSpc>
                  <a:buAutoNum type="arabicPeriod"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54C19C91-CE05-4568-A7D4-E0F97145FE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76200"/>
                <a:ext cx="7498080" cy="6172200"/>
              </a:xfrm>
              <a:blipFill>
                <a:blip r:embed="rId2"/>
                <a:stretch>
                  <a:fillRect t="-692" r="-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0839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EAD04F-3906-4775-88DC-F5961D24A03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35608" y="381000"/>
                <a:ext cx="7498080" cy="5867400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" panose="02020603050405020304" pitchFamily="18" charset="0"/>
                      </a:rPr>
                      <m:t>≠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" panose="020206030504050203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then A is not symmetric </a:t>
                </a:r>
              </a:p>
              <a:p>
                <a:pPr marL="82296" indent="0">
                  <a:buNone/>
                </a:pP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  <a:cs typeface="Times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" panose="020206030504050203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then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asymmetric </a:t>
                </a:r>
              </a:p>
              <a:p>
                <a:pPr marL="82296" indent="0">
                  <a:lnSpc>
                    <a:spcPct val="150000"/>
                  </a:lnSpc>
                  <a:buNone/>
                </a:pP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have to prove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𝐴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82296" indent="0">
                  <a:lnSpc>
                    <a:spcPct val="150000"/>
                  </a:lnSpc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  <a:cs typeface="Times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" panose="020206030504050203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cs typeface="Times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cs typeface="Times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Times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Times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Times" panose="020206030504050203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(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𝐴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Times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Times" panose="020206030504050203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Times" panose="02020603050405020304" pitchFamily="18" charset="0"/>
                                </a:rPr>
                                <m:t>𝑇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cs typeface="Times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i="1" dirty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EAD04F-3906-4775-88DC-F5961D24A0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381000"/>
                <a:ext cx="7498080" cy="5867400"/>
              </a:xfrm>
              <a:blipFill>
                <a:blip r:embed="rId2"/>
                <a:stretch>
                  <a:fillRect l="-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rrow: Right 3">
            <a:extLst>
              <a:ext uri="{FF2B5EF4-FFF2-40B4-BE49-F238E27FC236}">
                <a16:creationId xmlns:a16="http://schemas.microsoft.com/office/drawing/2014/main" id="{265B2EA4-98C3-4F2C-A355-7F9E34CB4EEE}"/>
              </a:ext>
            </a:extLst>
          </p:cNvPr>
          <p:cNvSpPr/>
          <p:nvPr/>
        </p:nvSpPr>
        <p:spPr>
          <a:xfrm>
            <a:off x="3505200" y="3200400"/>
            <a:ext cx="762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24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8DA3D6-B693-4D0B-885C-DF79A86C4B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35608" y="609600"/>
                <a:ext cx="7498080" cy="5638800"/>
              </a:xfrm>
            </p:spPr>
            <p:txBody>
              <a:bodyPr>
                <a:normAutofit fontScale="92500"/>
              </a:bodyPr>
              <a:lstStyle/>
              <a:p>
                <a:pPr marL="82296" indent="0">
                  <a:buNone/>
                </a:pP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Definition: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square matrix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said to be skew-  symmetric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</a:t>
                </a:r>
              </a:p>
              <a:p>
                <a:pPr marL="82296" indent="0">
                  <a:lnSpc>
                    <a:spcPct val="150000"/>
                  </a:lnSpc>
                  <a:buNone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 square matrix </a:t>
                </a:r>
              </a:p>
              <a:p>
                <a:pPr marL="82296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lnSpc>
                    <a:spcPct val="150000"/>
                  </a:lnSpc>
                  <a:buNone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then A is skew-symmetric </a:t>
                </a:r>
              </a:p>
              <a:p>
                <a:pPr marL="82296" indent="0">
                  <a:lnSpc>
                    <a:spcPct val="150000"/>
                  </a:lnSpc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Example: find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𝑧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such that A is symmetric, where </a:t>
                </a:r>
              </a:p>
              <a:p>
                <a:pPr marL="82296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𝑧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8DA3D6-B693-4D0B-885C-DF79A86C4B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609600"/>
                <a:ext cx="7498080" cy="5638800"/>
              </a:xfrm>
              <a:blipFill>
                <a:blip r:embed="rId2"/>
                <a:stretch>
                  <a:fillRect t="-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7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563E74-E012-4ADA-843B-16419D3C713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35608" y="152400"/>
                <a:ext cx="7498080" cy="6096000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</a:p>
              <a:p>
                <a:pPr marL="82296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By definition of symmetric matrix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=4,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=1,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563E74-E012-4ADA-843B-16419D3C71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152400"/>
                <a:ext cx="7498080" cy="6096000"/>
              </a:xfrm>
              <a:blipFill>
                <a:blip r:embed="rId2"/>
                <a:stretch>
                  <a:fillRect l="-163" t="-8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rrow: Right 3">
            <a:extLst>
              <a:ext uri="{FF2B5EF4-FFF2-40B4-BE49-F238E27FC236}">
                <a16:creationId xmlns:a16="http://schemas.microsoft.com/office/drawing/2014/main" id="{D46D73E8-91A2-4718-9CFC-14FADC5C7AF6}"/>
              </a:ext>
            </a:extLst>
          </p:cNvPr>
          <p:cNvSpPr/>
          <p:nvPr/>
        </p:nvSpPr>
        <p:spPr>
          <a:xfrm>
            <a:off x="3733800" y="990600"/>
            <a:ext cx="762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410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55450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Determinants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432560" y="990600"/>
                <a:ext cx="7406640" cy="5105400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Definition: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be a square matrix then the determinate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𝐴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is denoted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𝑜𝑟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det</m:t>
                    </m:r>
                    <m:r>
                      <a:rPr lang="en-US" sz="2400" b="0" i="1" smtClean="0">
                        <a:latin typeface="Cambria Math"/>
                      </a:rPr>
                      <m:t>⁡(</m:t>
                    </m:r>
                    <m:r>
                      <a:rPr lang="en-US" sz="2400" i="1">
                        <a:latin typeface="Cambria Math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and given by 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Determinants of orders 1 and 2 are defined as follows: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11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11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US" sz="2400" b="0" i="1" dirty="0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2400" i="1" dirty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2400" b="0" i="1" dirty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2400" i="1" dirty="0">
                            <a:latin typeface="Cambria Math"/>
                          </a:rPr>
                          <m:t>11</m:t>
                        </m:r>
                      </m:sub>
                    </m:sSub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2400" b="0" i="1" dirty="0" smtClean="0">
                            <a:latin typeface="Cambria Math"/>
                          </a:rPr>
                          <m:t>22</m:t>
                        </m:r>
                      </m:sub>
                    </m:sSub>
                    <m:r>
                      <a:rPr lang="en-US" sz="2400" b="0" i="1" dirty="0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2400" i="1" dirty="0">
                            <a:latin typeface="Cambria Math"/>
                          </a:rPr>
                          <m:t>1</m:t>
                        </m:r>
                        <m:r>
                          <a:rPr lang="en-US" sz="2400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2400" b="0" i="1" dirty="0" smtClean="0">
                            <a:latin typeface="Cambria Math"/>
                          </a:rPr>
                          <m:t>2</m:t>
                        </m:r>
                        <m:r>
                          <a:rPr lang="en-US" sz="2400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Thus, the determinant of a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1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×1 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matrix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/>
                              </a:rPr>
                              <m:t>11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is the scalar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2400" i="1" dirty="0">
                            <a:latin typeface="Cambria Math"/>
                          </a:rPr>
                          <m:t>11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; that is,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dirty="0">
                        <a:latin typeface="Cambria Math"/>
                      </a:rPr>
                      <m:t>d</m:t>
                    </m:r>
                    <m:r>
                      <m:rPr>
                        <m:sty m:val="p"/>
                      </m:rPr>
                      <a:rPr lang="en-US" sz="2400" b="0" i="0" dirty="0" smtClean="0">
                        <a:latin typeface="Cambria Math"/>
                      </a:rPr>
                      <m:t>et</m:t>
                    </m:r>
                    <m:r>
                      <a:rPr lang="en-US" sz="2400" b="0" i="0" dirty="0" smtClean="0">
                        <a:latin typeface="Cambria Math"/>
                      </a:rPr>
                      <m:t>[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11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]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11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. The determinant of order two may easily be remembered by using the following diagram:</a:t>
                </a:r>
              </a:p>
              <a:p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432560" y="990600"/>
                <a:ext cx="7406640" cy="5105400"/>
              </a:xfrm>
              <a:blipFill>
                <a:blip r:embed="rId2"/>
                <a:stretch>
                  <a:fillRect l="-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780" y="5355102"/>
            <a:ext cx="23622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447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381000"/>
                <a:ext cx="7498080" cy="5867400"/>
              </a:xfrm>
            </p:spPr>
            <p:txBody>
              <a:bodyPr/>
              <a:lstStyle/>
              <a:p>
                <a:pPr marL="82296" indent="0">
                  <a:buNone/>
                </a:pPr>
                <a:r>
                  <a:rPr lang="en-US" dirty="0"/>
                  <a:t>Example:</a:t>
                </a:r>
              </a:p>
              <a:p>
                <a:pPr marL="82296" indent="0">
                  <a:buNone/>
                </a:pPr>
                <a:r>
                  <a:rPr lang="en-US" b="0" dirty="0"/>
                  <a:t>1.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e>
                    </m:d>
                  </m:oMath>
                </a14:m>
                <a:r>
                  <a:rPr lang="en-US" dirty="0"/>
                  <a:t> 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=5</m:t>
                    </m:r>
                  </m:oMath>
                </a14:m>
                <a:endParaRPr lang="en-US" b="0" dirty="0"/>
              </a:p>
              <a:p>
                <a:pPr marL="82296" indent="0">
                  <a:buNone/>
                </a:pPr>
                <a:endParaRPr lang="en-US" b="0" dirty="0"/>
              </a:p>
              <a:p>
                <a:pPr marL="82296" indent="0">
                  <a:buNone/>
                </a:pPr>
                <a:r>
                  <a:rPr lang="en-US" dirty="0"/>
                  <a:t>2.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−7</m:t>
                        </m:r>
                      </m:e>
                    </m:d>
                  </m:oMath>
                </a14:m>
                <a:r>
                  <a:rPr lang="en-US" dirty="0"/>
                  <a:t> 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−7</m:t>
                    </m:r>
                  </m:oMath>
                </a14:m>
                <a:endParaRPr lang="en-US" b="0" dirty="0"/>
              </a:p>
              <a:p>
                <a:pPr marL="82296" indent="0">
                  <a:buNone/>
                </a:pPr>
                <a:endParaRPr lang="en-US" dirty="0"/>
              </a:p>
              <a:p>
                <a:pPr marL="82296" indent="0">
                  <a:buNone/>
                </a:pPr>
                <a:r>
                  <a:rPr lang="en-US" b="0" dirty="0"/>
                  <a:t>3.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/>
                      </a:rPr>
                      <m:t>    </m:t>
                    </m:r>
                    <m:r>
                      <a:rPr lang="en-US" b="0" i="1" smtClean="0">
                        <a:latin typeface="Cambria Math"/>
                      </a:rPr>
                      <m:t>𝑡h𝑒𝑛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b="0" dirty="0"/>
              </a:p>
              <a:p>
                <a:pPr marL="82296" indent="0">
                  <a:buNone/>
                </a:pPr>
                <a:endParaRPr lang="en-US" b="0" dirty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=5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×6−3×4=18</m:t>
                      </m:r>
                    </m:oMath>
                  </m:oMathPara>
                </a14:m>
                <a:endParaRPr lang="en-US" b="0" dirty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=18</m:t>
                      </m:r>
                    </m:oMath>
                  </m:oMathPara>
                </a14:m>
                <a:endParaRPr lang="en-US" b="0" dirty="0"/>
              </a:p>
              <a:p>
                <a:pPr marL="82296" indent="0">
                  <a:buNone/>
                </a:pPr>
                <a:endParaRPr lang="en-US" b="0" dirty="0"/>
              </a:p>
              <a:p>
                <a:pPr marL="82296" indent="0">
                  <a:buNone/>
                </a:pPr>
                <a:endParaRPr lang="en-US" b="0" dirty="0"/>
              </a:p>
              <a:p>
                <a:pPr marL="596646" indent="-514350">
                  <a:buFont typeface="Wingdings 2"/>
                  <a:buAutoNum type="arabicPeriod"/>
                </a:pPr>
                <a:endParaRPr lang="en-US" b="0" dirty="0"/>
              </a:p>
              <a:p>
                <a:pPr marL="596646" indent="-514350">
                  <a:buAutoNum type="arabicPeriod"/>
                </a:pPr>
                <a:endParaRPr lang="en-US" dirty="0"/>
              </a:p>
              <a:p>
                <a:pPr marL="82296" indent="0">
                  <a:buNone/>
                </a:pPr>
                <a:endParaRPr lang="en-US" dirty="0"/>
              </a:p>
              <a:p>
                <a:pPr marL="82296" indent="0">
                  <a:buNone/>
                </a:pPr>
                <a:endParaRPr lang="en-US" dirty="0"/>
              </a:p>
              <a:p>
                <a:pPr marL="82296" indent="0">
                  <a:buNone/>
                </a:pPr>
                <a:endParaRPr lang="en-US" dirty="0"/>
              </a:p>
              <a:p>
                <a:pPr marL="82296" indent="0">
                  <a:buNone/>
                </a:pPr>
                <a:endParaRPr lang="en-US" dirty="0"/>
              </a:p>
              <a:p>
                <a:pPr marL="82296" indent="0">
                  <a:buNone/>
                </a:pPr>
                <a:endParaRPr lang="en-US" dirty="0"/>
              </a:p>
              <a:p>
                <a:pPr marL="82296" indent="0">
                  <a:buNone/>
                </a:pPr>
                <a:endParaRPr lang="en-US" dirty="0"/>
              </a:p>
              <a:p>
                <a:pPr marL="82296" indent="0">
                  <a:buNone/>
                </a:pPr>
                <a:endParaRPr lang="en-US" dirty="0"/>
              </a:p>
              <a:p>
                <a:pPr marL="82296" indent="0">
                  <a:buNone/>
                </a:pPr>
                <a:endParaRPr lang="en-US" dirty="0"/>
              </a:p>
              <a:p>
                <a:pPr marL="82296" indent="0">
                  <a:buNone/>
                </a:pPr>
                <a:endParaRPr lang="en-US" dirty="0"/>
              </a:p>
              <a:p>
                <a:pPr marL="82296" indent="0">
                  <a:buNone/>
                </a:pPr>
                <a:endParaRPr lang="en-US" dirty="0"/>
              </a:p>
              <a:p>
                <a:pPr marL="82296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381000"/>
                <a:ext cx="7498080" cy="5867400"/>
              </a:xfrm>
              <a:blipFill rotWithShape="1">
                <a:blip r:embed="rId2"/>
                <a:stretch>
                  <a:fillRect l="-976" t="-12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C19FF59-C73F-4E84-B6BA-BAC972F507C9}"/>
              </a:ext>
            </a:extLst>
          </p:cNvPr>
          <p:cNvCxnSpPr>
            <a:cxnSpLocks/>
          </p:cNvCxnSpPr>
          <p:nvPr/>
        </p:nvCxnSpPr>
        <p:spPr>
          <a:xfrm>
            <a:off x="6858000" y="3200400"/>
            <a:ext cx="1447800" cy="91440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92D8BB1-67E0-467F-B40B-71746B05B4EB}"/>
              </a:ext>
            </a:extLst>
          </p:cNvPr>
          <p:cNvCxnSpPr>
            <a:cxnSpLocks/>
          </p:cNvCxnSpPr>
          <p:nvPr/>
        </p:nvCxnSpPr>
        <p:spPr>
          <a:xfrm flipV="1">
            <a:off x="6858000" y="3200400"/>
            <a:ext cx="1447800" cy="1066800"/>
          </a:xfrm>
          <a:prstGeom prst="straightConnector1">
            <a:avLst/>
          </a:prstGeom>
          <a:ln w="95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Plus Sign 10">
            <a:extLst>
              <a:ext uri="{FF2B5EF4-FFF2-40B4-BE49-F238E27FC236}">
                <a16:creationId xmlns:a16="http://schemas.microsoft.com/office/drawing/2014/main" id="{7BC42CF8-E643-4901-8212-97BF11B27EFC}"/>
              </a:ext>
            </a:extLst>
          </p:cNvPr>
          <p:cNvSpPr/>
          <p:nvPr/>
        </p:nvSpPr>
        <p:spPr>
          <a:xfrm>
            <a:off x="6781800" y="2895600"/>
            <a:ext cx="304800" cy="3048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Minus Sign 11">
            <a:extLst>
              <a:ext uri="{FF2B5EF4-FFF2-40B4-BE49-F238E27FC236}">
                <a16:creationId xmlns:a16="http://schemas.microsoft.com/office/drawing/2014/main" id="{2512561C-2754-4CA2-BE32-BD19FA766AEB}"/>
              </a:ext>
            </a:extLst>
          </p:cNvPr>
          <p:cNvSpPr/>
          <p:nvPr/>
        </p:nvSpPr>
        <p:spPr>
          <a:xfrm>
            <a:off x="8153400" y="3048000"/>
            <a:ext cx="533400" cy="152400"/>
          </a:xfrm>
          <a:prstGeom prst="mathMin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22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33401"/>
            <a:ext cx="7239000" cy="2895599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4267200"/>
            <a:ext cx="6477000" cy="1752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57400" y="3200400"/>
                <a:ext cx="6400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        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11 </m:t>
                        </m:r>
                      </m:sub>
                    </m:sSub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11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12</m:t>
                        </m:r>
                      </m:sub>
                    </m:sSub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13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det</m:t>
                    </m:r>
                    <m:r>
                      <a:rPr lang="en-US" b="0" i="1" smtClean="0">
                        <a:latin typeface="Cambria Math"/>
                      </a:rPr>
                      <m:t>⁡(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where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11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are obtained from A by deleting the first row and one of the three columns.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3200400"/>
                <a:ext cx="6400800" cy="923330"/>
              </a:xfrm>
              <a:prstGeom prst="rect">
                <a:avLst/>
              </a:prstGeom>
              <a:blipFill rotWithShape="1">
                <a:blip r:embed="rId4"/>
                <a:stretch>
                  <a:fillRect l="-857" t="-2649" b="-10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9226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457200"/>
                <a:ext cx="7498080" cy="5791200"/>
              </a:xfrm>
            </p:spPr>
            <p:txBody>
              <a:bodyPr/>
              <a:lstStyle/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Example:</a:t>
                </a: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find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det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(A)</a:t>
                </a: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Solution: </a:t>
                </a:r>
              </a:p>
              <a:p>
                <a:pPr marL="82296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457200"/>
                <a:ext cx="7498080" cy="5791200"/>
              </a:xfrm>
              <a:blipFill>
                <a:blip r:embed="rId2"/>
                <a:stretch>
                  <a:fillRect l="-163" t="-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514600"/>
            <a:ext cx="70104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120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0" y="3810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Another way to find determinate of 3 x 3 matrices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80E4A237-6C1B-4B40-85E4-5B06FBD11D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35608" y="838200"/>
                <a:ext cx="7498080" cy="5410200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US" sz="2400" b="0" dirty="0"/>
                  <a:t>let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, then </a:t>
                </a:r>
              </a:p>
              <a:p>
                <a:pPr marL="82296" indent="0">
                  <a:buNone/>
                </a:pPr>
                <a:endParaRPr lang="en-US" sz="2400" dirty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   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23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  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</m:e>
                            </m:mr>
                          </m:m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     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   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   </m:t>
                                    </m:r>
                                  </m:sub>
                                </m:sSub>
                              </m:e>
                            </m:mr>
                          </m:m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  <a:p>
                <a:pPr marL="82296" indent="0">
                  <a:buNone/>
                </a:pPr>
                <a:endParaRPr lang="en-US" sz="2400" dirty="0"/>
              </a:p>
              <a:p>
                <a:pPr marL="82296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80E4A237-6C1B-4B40-85E4-5B06FBD11D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838200"/>
                <a:ext cx="7498080" cy="5410200"/>
              </a:xfrm>
              <a:blipFill>
                <a:blip r:embed="rId2"/>
                <a:stretch>
                  <a:fillRect l="-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AE2B7CF-4907-4315-854B-1636ADC2FEFF}"/>
              </a:ext>
            </a:extLst>
          </p:cNvPr>
          <p:cNvCxnSpPr>
            <a:cxnSpLocks/>
          </p:cNvCxnSpPr>
          <p:nvPr/>
        </p:nvCxnSpPr>
        <p:spPr>
          <a:xfrm>
            <a:off x="3733800" y="2133600"/>
            <a:ext cx="2743200" cy="129540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1FA58B9-7DB1-405F-BC20-67C01CB4A1B9}"/>
              </a:ext>
            </a:extLst>
          </p:cNvPr>
          <p:cNvCxnSpPr>
            <a:cxnSpLocks/>
          </p:cNvCxnSpPr>
          <p:nvPr/>
        </p:nvCxnSpPr>
        <p:spPr>
          <a:xfrm>
            <a:off x="4938229" y="2045732"/>
            <a:ext cx="2743200" cy="129540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7C6465C-A283-4BA2-8C7C-E1CC4B729D46}"/>
              </a:ext>
            </a:extLst>
          </p:cNvPr>
          <p:cNvCxnSpPr>
            <a:cxnSpLocks/>
          </p:cNvCxnSpPr>
          <p:nvPr/>
        </p:nvCxnSpPr>
        <p:spPr>
          <a:xfrm>
            <a:off x="4343400" y="2133600"/>
            <a:ext cx="2743200" cy="129540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Plus Sign 10">
            <a:extLst>
              <a:ext uri="{FF2B5EF4-FFF2-40B4-BE49-F238E27FC236}">
                <a16:creationId xmlns:a16="http://schemas.microsoft.com/office/drawing/2014/main" id="{7A7C968F-BD8E-4C8C-B4BB-587CEC7B63FF}"/>
              </a:ext>
            </a:extLst>
          </p:cNvPr>
          <p:cNvSpPr/>
          <p:nvPr/>
        </p:nvSpPr>
        <p:spPr>
          <a:xfrm>
            <a:off x="3748571" y="1905000"/>
            <a:ext cx="366229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lus Sign 11">
            <a:extLst>
              <a:ext uri="{FF2B5EF4-FFF2-40B4-BE49-F238E27FC236}">
                <a16:creationId xmlns:a16="http://schemas.microsoft.com/office/drawing/2014/main" id="{1F0867B6-6BA1-4CA2-8740-022348EE0B01}"/>
              </a:ext>
            </a:extLst>
          </p:cNvPr>
          <p:cNvSpPr/>
          <p:nvPr/>
        </p:nvSpPr>
        <p:spPr>
          <a:xfrm>
            <a:off x="4533900" y="1931432"/>
            <a:ext cx="366229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FAFF597-5565-429A-8EC1-B94D023FC534}"/>
              </a:ext>
            </a:extLst>
          </p:cNvPr>
          <p:cNvCxnSpPr/>
          <p:nvPr/>
        </p:nvCxnSpPr>
        <p:spPr>
          <a:xfrm flipV="1">
            <a:off x="4114800" y="2045732"/>
            <a:ext cx="2362200" cy="1295400"/>
          </a:xfrm>
          <a:prstGeom prst="straightConnector1">
            <a:avLst/>
          </a:prstGeom>
          <a:ln w="95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750C968-93B9-47AC-885B-62A9DE21C19A}"/>
              </a:ext>
            </a:extLst>
          </p:cNvPr>
          <p:cNvCxnSpPr/>
          <p:nvPr/>
        </p:nvCxnSpPr>
        <p:spPr>
          <a:xfrm flipV="1">
            <a:off x="4717015" y="2105799"/>
            <a:ext cx="2362200" cy="1295400"/>
          </a:xfrm>
          <a:prstGeom prst="straightConnector1">
            <a:avLst/>
          </a:prstGeom>
          <a:ln w="95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C5B4C71-F57F-452B-8BE3-BC2720E08BF3}"/>
              </a:ext>
            </a:extLst>
          </p:cNvPr>
          <p:cNvCxnSpPr/>
          <p:nvPr/>
        </p:nvCxnSpPr>
        <p:spPr>
          <a:xfrm flipV="1">
            <a:off x="5385406" y="2165866"/>
            <a:ext cx="2362200" cy="1295400"/>
          </a:xfrm>
          <a:prstGeom prst="straightConnector1">
            <a:avLst/>
          </a:prstGeom>
          <a:ln w="95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Plus Sign 16">
            <a:extLst>
              <a:ext uri="{FF2B5EF4-FFF2-40B4-BE49-F238E27FC236}">
                <a16:creationId xmlns:a16="http://schemas.microsoft.com/office/drawing/2014/main" id="{AD477ADD-FE7E-4193-9369-97C58B7FA284}"/>
              </a:ext>
            </a:extLst>
          </p:cNvPr>
          <p:cNvSpPr/>
          <p:nvPr/>
        </p:nvSpPr>
        <p:spPr>
          <a:xfrm>
            <a:off x="3962400" y="3461266"/>
            <a:ext cx="381000" cy="196334"/>
          </a:xfrm>
          <a:prstGeom prst="mathPl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lus Sign 17">
            <a:extLst>
              <a:ext uri="{FF2B5EF4-FFF2-40B4-BE49-F238E27FC236}">
                <a16:creationId xmlns:a16="http://schemas.microsoft.com/office/drawing/2014/main" id="{B72246DF-B6C3-4639-AEF1-AB3E2A8F5508}"/>
              </a:ext>
            </a:extLst>
          </p:cNvPr>
          <p:cNvSpPr/>
          <p:nvPr/>
        </p:nvSpPr>
        <p:spPr>
          <a:xfrm>
            <a:off x="4803648" y="3515499"/>
            <a:ext cx="381000" cy="196334"/>
          </a:xfrm>
          <a:prstGeom prst="mathPl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lus Sign 18">
            <a:extLst>
              <a:ext uri="{FF2B5EF4-FFF2-40B4-BE49-F238E27FC236}">
                <a16:creationId xmlns:a16="http://schemas.microsoft.com/office/drawing/2014/main" id="{CB768579-603F-4EA6-8D2D-769A3448657C}"/>
              </a:ext>
            </a:extLst>
          </p:cNvPr>
          <p:cNvSpPr/>
          <p:nvPr/>
        </p:nvSpPr>
        <p:spPr>
          <a:xfrm>
            <a:off x="2057400" y="4267200"/>
            <a:ext cx="1219200" cy="990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inus Sign 19">
            <a:extLst>
              <a:ext uri="{FF2B5EF4-FFF2-40B4-BE49-F238E27FC236}">
                <a16:creationId xmlns:a16="http://schemas.microsoft.com/office/drawing/2014/main" id="{5C32D6DE-9042-4312-8840-F2F4625AB63C}"/>
              </a:ext>
            </a:extLst>
          </p:cNvPr>
          <p:cNvSpPr/>
          <p:nvPr/>
        </p:nvSpPr>
        <p:spPr>
          <a:xfrm>
            <a:off x="3748571" y="4724400"/>
            <a:ext cx="1436077" cy="76200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lus Sign 20">
            <a:extLst>
              <a:ext uri="{FF2B5EF4-FFF2-40B4-BE49-F238E27FC236}">
                <a16:creationId xmlns:a16="http://schemas.microsoft.com/office/drawing/2014/main" id="{7CBD2C93-E229-4BFE-A572-1F3A9FAEEAC7}"/>
              </a:ext>
            </a:extLst>
          </p:cNvPr>
          <p:cNvSpPr/>
          <p:nvPr/>
        </p:nvSpPr>
        <p:spPr>
          <a:xfrm>
            <a:off x="5638800" y="4267200"/>
            <a:ext cx="1676400" cy="1143000"/>
          </a:xfrm>
          <a:prstGeom prst="mathPl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814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DD8F59-AD94-439D-9F73-A79C81439F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35608" y="381000"/>
                <a:ext cx="7498080" cy="5867400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US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Example:</a:t>
                </a: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find det(A)</a:t>
                </a:r>
              </a:p>
              <a:p>
                <a:pPr marL="82296" indent="0">
                  <a:buNone/>
                </a:pPr>
                <a:r>
                  <a:rPr lang="en-US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Solution: </a:t>
                </a: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−1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</m:e>
                            </m:mr>
                          </m:m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    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itchFamily="18" charset="0"/>
                                </a:rPr>
                                <m:t>×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−2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itchFamily="18" charset="0"/>
                                </a:rPr>
                                <m:t>×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itchFamily="18" charset="0"/>
                                </a:rPr>
                                <m:t>×3×0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itchFamily="18" charset="0"/>
                                </a:rPr>
                                <m:t>×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itchFamily="18" charset="0"/>
                                </a:rPr>
                                <m:t>×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5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−[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0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itchFamily="18" charset="0"/>
                            </a:rPr>
                            <m:t>×−2×3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itchFamily="18" charset="0"/>
                            </a:rPr>
                            <m:t>5×3×1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itchFamily="18" charset="0"/>
                        </a:rPr>
                        <m:t>+(−1×4×2)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]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2+0+60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−[0+15−8]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=62−7=55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DD8F59-AD94-439D-9F73-A79C81439F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381000"/>
                <a:ext cx="7498080" cy="5867400"/>
              </a:xfrm>
              <a:blipFill>
                <a:blip r:embed="rId2"/>
                <a:stretch>
                  <a:fillRect l="-163" t="-8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0581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609600"/>
                <a:ext cx="7498080" cy="5638800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US" sz="2400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Example:</a:t>
                </a: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,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𝐵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9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en-US" sz="2400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Solution</a:t>
                </a: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The first matrix has size 2×2. The second matrix has size 2×2. Clearly the number of columns in the first is the same as the number of rows in the second. The multiplication can be performed and the result will be a 2 × 2 matrix.</a:t>
                </a: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𝐴𝐵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9</m:t>
                              </m:r>
                            </m:e>
                          </m:mr>
                        </m:m>
                      </m:e>
                    </m:d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×3+4×−1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×6+4×9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×3+3×−1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latin typeface="Times New Roman" pitchFamily="18" charset="0"/>
                                  <a:cs typeface="Times New Roman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×6+3×9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endParaRPr lang="en-US" sz="2000" b="0" i="1" dirty="0">
                  <a:latin typeface="Cambria Math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cs typeface="Times New Roman" pitchFamily="18" charset="0"/>
                        </a:rPr>
                        <m:t>𝐴𝐵</m:t>
                      </m:r>
                      <m:r>
                        <a:rPr lang="en-US" sz="20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cs typeface="Times New Roman" pitchFamily="18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48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12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57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609600"/>
                <a:ext cx="7498080" cy="5638800"/>
              </a:xfrm>
              <a:blipFill>
                <a:blip r:embed="rId2"/>
                <a:stretch>
                  <a:fillRect l="-163" t="-865" r="-1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54636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381000"/>
                <a:ext cx="7498080" cy="5867400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𝑛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≥2, 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the determinate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𝑛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𝑛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matrix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is the sum of n terms of the form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±</m:t>
                    </m:r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𝑗</m:t>
                        </m:r>
                      </m:sub>
                    </m:sSub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det</m:t>
                        </m:r>
                      </m:fName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𝑗</m:t>
                            </m:r>
                          </m:sub>
                        </m:sSub>
                      </m:e>
                    </m:func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, with plus and minus signs alternating, where the entries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11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, …,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are from the first row of A. In symbols,</a:t>
                </a: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/>
                              <a:cs typeface="Times New Roman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US" sz="18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  <a:cs typeface="Times New Roman" pitchFamily="18" charset="0"/>
                            </a:rPr>
                            <m:t>11 </m:t>
                          </m:r>
                        </m:sub>
                      </m:sSub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/>
                              <a:cs typeface="Times New Roman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1800" b="0" i="1" smtClean="0">
                          <a:latin typeface="Cambria Math"/>
                          <a:cs typeface="Times New Roman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  <m:r>
                            <a:rPr lang="en-US" sz="1800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  <m:r>
                            <a:rPr lang="en-US" sz="1800" i="1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</m:sub>
                      </m:sSub>
                      <m:func>
                        <m:funcPr>
                          <m:ctrlPr>
                            <a:rPr lang="en-US" sz="18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>
                              <a:latin typeface="Cambria Math"/>
                              <a:cs typeface="Times New Roman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ctrlPr>
                                <a:rPr lang="en-US" sz="18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/>
                                      <a:cs typeface="Times New Roman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/>
                                      <a:cs typeface="Times New Roman" pitchFamily="18" charset="0"/>
                                    </a:rPr>
                                    <m:t>1</m:t>
                                  </m:r>
                                  <m:r>
                                    <a:rPr lang="en-US" sz="18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1800" b="0" i="1" smtClean="0">
                          <a:latin typeface="Cambria Math"/>
                          <a:cs typeface="Times New Roman" pitchFamily="18" charset="0"/>
                        </a:rPr>
                        <m:t>+ ….+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  <a:cs typeface="Times New Roman" pitchFamily="18" charset="0"/>
                            </a:rPr>
                            <m:t>(−1)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  <a:cs typeface="Times New Roman" pitchFamily="18" charset="0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  <a:cs typeface="Times New Roman" pitchFamily="18" charset="0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  <m:r>
                            <a:rPr lang="en-US" sz="1800" b="0" i="1" smtClean="0">
                              <a:latin typeface="Cambria Math"/>
                              <a:cs typeface="Times New Roman" pitchFamily="18" charset="0"/>
                            </a:rPr>
                            <m:t>𝑛</m:t>
                          </m:r>
                          <m:r>
                            <a:rPr lang="en-US" sz="1800" i="1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</m:sub>
                      </m:sSub>
                      <m:func>
                        <m:funcPr>
                          <m:ctrlPr>
                            <a:rPr lang="en-US" sz="18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>
                              <a:latin typeface="Cambria Math"/>
                              <a:cs typeface="Times New Roman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ctrlPr>
                                <a:rPr lang="en-US" sz="18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/>
                                      <a:cs typeface="Times New Roman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/>
                                      <a:cs typeface="Times New Roman" pitchFamily="18" charset="0"/>
                                    </a:rPr>
                                    <m:t>1</m:t>
                                  </m:r>
                                  <m:r>
                                    <a:rPr lang="en-US" sz="18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en-US" sz="18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endParaRPr lang="en-US" sz="18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(−1)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1+</m:t>
                              </m:r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𝑗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𝑗</m:t>
                              </m:r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 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  <a:cs typeface="Times New Roman" pitchFamily="18" charset="0"/>
                                </a:rPr>
                                <m:t>det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  <a:cs typeface="Times New Roman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/>
                                          <a:cs typeface="Times New Roman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sz="2400" b="0" i="1" smtClean="0">
                                          <a:latin typeface="Cambria Math"/>
                                          <a:cs typeface="Times New Roman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e>
                      </m:nary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381000"/>
                <a:ext cx="7498080" cy="5867400"/>
              </a:xfrm>
              <a:blipFill rotWithShape="1">
                <a:blip r:embed="rId2"/>
                <a:stretch>
                  <a:fillRect l="-163" t="-416" r="-22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1754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5F997C7-ADB7-464E-A2F9-FD28E8A2F1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35608" y="457200"/>
                <a:ext cx="7498080" cy="5791200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find determinate of A where</a:t>
                </a:r>
              </a:p>
              <a:p>
                <a:pPr marL="82296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eqArr>
                            </m:e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eqArr>
                            </m:e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eqArr>
                            </m:e>
                          </m:mr>
                        </m: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 </a:t>
                </a:r>
              </a:p>
              <a:p>
                <a:pPr marL="82296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=−6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5F997C7-ADB7-464E-A2F9-FD28E8A2F1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457200"/>
                <a:ext cx="7498080" cy="5791200"/>
              </a:xfrm>
              <a:blipFill>
                <a:blip r:embed="rId2"/>
                <a:stretch>
                  <a:fillRect l="-163" t="-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02828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381000"/>
                <a:ext cx="7498080" cy="5867400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𝑎𝑛𝑑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are square matrix then the following properties are true:</a:t>
                </a:r>
              </a:p>
              <a:p>
                <a:pPr marL="596646" indent="-51435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has a row or column of all zero 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/>
                      </a:rPr>
                      <m:t>=0</m:t>
                    </m:r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596646" indent="-51435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𝐴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has two equal rows or (columns) 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en-US" sz="2400" i="1">
                        <a:latin typeface="Cambria Math"/>
                      </a:rPr>
                      <m:t>=0</m:t>
                    </m:r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596646" indent="-51435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𝐴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is a triangular matrix, 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en-US" sz="24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11</m:t>
                        </m:r>
                      </m:sub>
                    </m:sSub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22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 …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𝑛𝑛</m:t>
                        </m:r>
                      </m:sub>
                    </m:sSub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596646" indent="-51435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𝐴𝐵</m:t>
                            </m:r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det</m:t>
                    </m:r>
                    <m:r>
                      <a:rPr lang="en-US" sz="2400" b="0" i="1" smtClean="0">
                        <a:latin typeface="Cambria Math"/>
                      </a:rPr>
                      <m:t>⁡(</m:t>
                    </m:r>
                    <m:r>
                      <a:rPr lang="en-US" sz="2400" b="0" i="1" smtClean="0">
                        <a:latin typeface="Cambria Math"/>
                      </a:rPr>
                      <m:t>𝐵</m:t>
                    </m:r>
                    <m:r>
                      <a:rPr lang="en-US" sz="2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596646" indent="-51435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𝑇</m:t>
                                </m:r>
                              </m:sup>
                            </m:sSup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𝐴</m:t>
                            </m:r>
                          </m:e>
                        </m:d>
                      </m:e>
                    </m:func>
                  </m:oMath>
                </a14:m>
                <a:endParaRPr lang="en-US" sz="2400" b="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596646" indent="-514350">
                  <a:buFont typeface="+mj-lt"/>
                  <a:buAutoNum type="arabicPeriod"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596646" indent="-514350">
                  <a:buFont typeface="+mj-lt"/>
                  <a:buAutoNum type="arabicPeriod"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596646" indent="-514350">
                  <a:buFont typeface="+mj-lt"/>
                  <a:buAutoNum type="arabicPeriod"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381000"/>
                <a:ext cx="7498080" cy="5867400"/>
              </a:xfrm>
              <a:blipFill>
                <a:blip r:embed="rId2"/>
                <a:stretch>
                  <a:fillRect l="-163" t="-832" r="-9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4768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304800"/>
                <a:ext cx="7498080" cy="5943600"/>
              </a:xfrm>
            </p:spPr>
            <p:txBody>
              <a:bodyPr>
                <a:normAutofit fontScale="70000" lnSpcReduction="20000"/>
              </a:bodyPr>
              <a:lstStyle/>
              <a:p>
                <a:pPr marL="82296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Example:</a:t>
                </a:r>
              </a:p>
              <a:p>
                <a:pPr marL="82296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82296" indent="0">
                  <a:buNone/>
                </a:pPr>
                <a:endParaRPr lang="en-US" dirty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𝐴𝐵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×3+2×2+0×5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×−1+2×4+0×1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×3+0×2+1×5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×−1+0×4+1×1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marL="82296" indent="0">
                  <a:buNone/>
                </a:pPr>
                <a:endParaRPr lang="en-US" dirty="0"/>
              </a:p>
              <a:p>
                <a:pPr marL="82296" indent="0">
                  <a:buNone/>
                </a:pPr>
                <a:endParaRPr lang="en-US" dirty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𝐴𝐵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marL="82296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Example:</a:t>
                </a:r>
              </a:p>
              <a:p>
                <a:pPr marL="82296" indent="0">
                  <a:buNone/>
                </a:pPr>
                <a:endParaRPr lang="en-US" dirty="0"/>
              </a:p>
              <a:p>
                <a:pPr marL="82296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𝐵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82296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𝐴𝐵</m:t>
                    </m:r>
                  </m:oMath>
                </a14:m>
                <a:r>
                  <a:rPr lang="en-US" dirty="0"/>
                  <a:t> is </a:t>
                </a:r>
                <a:r>
                  <a:rPr lang="en-US" dirty="0">
                    <a:solidFill>
                      <a:srgbClr val="C00000"/>
                    </a:solidFill>
                  </a:rPr>
                  <a:t>undefined</a:t>
                </a:r>
                <a:r>
                  <a:rPr lang="en-US" dirty="0"/>
                  <a:t> number of columns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𝐴</m:t>
                    </m:r>
                  </m:oMath>
                </a14:m>
                <a:r>
                  <a:rPr lang="en-US" dirty="0"/>
                  <a:t> is </a:t>
                </a:r>
                <a:r>
                  <a:rPr lang="en-US" dirty="0">
                    <a:solidFill>
                      <a:srgbClr val="C00000"/>
                    </a:solidFill>
                  </a:rPr>
                  <a:t>not equal </a:t>
                </a:r>
                <a:r>
                  <a:rPr lang="en-US" dirty="0"/>
                  <a:t>to the number of rows in matrix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𝐵</m:t>
                    </m:r>
                  </m:oMath>
                </a14:m>
                <a:r>
                  <a:rPr lang="en-US" dirty="0"/>
                  <a:t>.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304800"/>
                <a:ext cx="7498080" cy="5943600"/>
              </a:xfrm>
              <a:blipFill>
                <a:blip r:embed="rId2"/>
                <a:stretch>
                  <a:fillRect t="-1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2505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630AE3-6D66-470B-9A5D-15091D89273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35608" y="228600"/>
                <a:ext cx="7498080" cy="6019800"/>
              </a:xfrm>
            </p:spPr>
            <p:txBody>
              <a:bodyPr>
                <a:normAutofit lnSpcReduction="10000"/>
              </a:bodyPr>
              <a:lstStyle/>
              <a:p>
                <a:pPr marL="82296" indent="0">
                  <a:buNone/>
                </a:pPr>
                <a:r>
                  <a:rPr 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then find the value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. 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r>
                  <a:rPr 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82296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2+4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4−4+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 algn="ctr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2+4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4−4+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 algn="ctr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2+4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….1</a:t>
                </a:r>
              </a:p>
              <a:p>
                <a:pPr marL="82296" indent="0" algn="ctr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4−4+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….2</a:t>
                </a:r>
              </a:p>
              <a:p>
                <a:pPr marL="82296" indent="0" algn="ctr">
                  <a:lnSpc>
                    <a:spcPct val="150000"/>
                  </a:lnSpc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630AE3-6D66-470B-9A5D-15091D8927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228600"/>
                <a:ext cx="7498080" cy="6019800"/>
              </a:xfrm>
              <a:blipFill>
                <a:blip r:embed="rId2"/>
                <a:stretch>
                  <a:fillRect l="-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5429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8130CD0-BDC5-49E6-BDFC-3A9BECFD59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35608" y="381000"/>
                <a:ext cx="7498080" cy="5867400"/>
              </a:xfrm>
            </p:spPr>
            <p:txBody>
              <a:bodyPr/>
              <a:lstStyle/>
              <a:p>
                <a:pPr marL="82296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From 2 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=6 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82296" indent="0" algn="ctr">
                  <a:buNone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2+4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+3(6)=12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 algn="ctr">
                  <a:buNone/>
                </a:pPr>
                <a:r>
                  <a:rPr lang="en-US" sz="2400" b="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+20=12</m:t>
                    </m:r>
                  </m:oMath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 algn="ctr">
                  <a:buNone/>
                </a:pPr>
                <a:r>
                  <a:rPr lang="en-US" sz="2400" b="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=−8</m:t>
                    </m:r>
                  </m:oMath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 algn="ctr">
                  <a:buNone/>
                </a:pPr>
                <a:r>
                  <a:rPr lang="en-US" sz="2400" b="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Hence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=−2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8130CD0-BDC5-49E6-BDFC-3A9BECFD59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381000"/>
                <a:ext cx="7498080" cy="5867400"/>
              </a:xfrm>
              <a:blipFill>
                <a:blip r:embed="rId2"/>
                <a:stretch>
                  <a:fillRect l="-163" t="-8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3836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0"/>
                <a:ext cx="7498080" cy="6248400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US" sz="2400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Properties of Matrix Multiplication</a:t>
                </a: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The following theorem lists the standard properties of matrix multiplication. Recall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represents the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𝑚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𝑚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identity matrix </a:t>
                </a:r>
              </a:p>
              <a:p>
                <a:pPr marL="82296" indent="0">
                  <a:buNone/>
                </a:pPr>
                <a:r>
                  <a:rPr lang="en-US" sz="2400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Theorem: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Let A be an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𝑚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matrix, and let B and C have sizes for which the indicated sums and products are defined.</a:t>
                </a: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a.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𝐵𝐶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𝐴𝐵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𝐶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  (associative law of multiplication)</a:t>
                </a: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b.</a:t>
                </a:r>
                <a:r>
                  <a:rPr lang="en-US" sz="24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𝐴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d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𝐴𝐵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𝐴𝐶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  (left distributive law)</a:t>
                </a: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c.</a:t>
                </a:r>
                <a:r>
                  <a:rPr lang="en-US" sz="24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𝐵𝐴</m:t>
                    </m:r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𝐶𝐴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.     (right distributive law)</a:t>
                </a: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d.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  <a:cs typeface="Times New Roman" pitchFamily="18" charset="0"/>
                      </a:rPr>
                      <m:t>r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d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=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𝑟</m:t>
                        </m:r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𝑟𝐵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) 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for any scalar r</a:t>
                </a: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e.</a:t>
                </a:r>
                <a:r>
                  <a:rPr lang="en-US" sz="24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    (identity for matrix multiplication)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0"/>
                <a:ext cx="7498080" cy="6248400"/>
              </a:xfrm>
              <a:blipFill>
                <a:blip r:embed="rId2"/>
                <a:stretch>
                  <a:fillRect l="-163" t="-780" r="-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6244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685800"/>
                <a:ext cx="7498080" cy="5562600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US" sz="2400" b="1" dirty="0">
                    <a:solidFill>
                      <a:schemeClr val="accent1"/>
                    </a:solidFill>
                    <a:latin typeface="Times New Roman" pitchFamily="18" charset="0"/>
                    <a:cs typeface="Times New Roman" pitchFamily="18" charset="0"/>
                  </a:rPr>
                  <a:t>WARNINGS:</a:t>
                </a:r>
              </a:p>
              <a:p>
                <a:pPr marL="82296" indent="0">
                  <a:buNone/>
                </a:pPr>
                <a:endParaRPr lang="en-US" sz="2400" b="1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de-DE" sz="2400" b="1" dirty="0">
                    <a:latin typeface="Times New Roman" pitchFamily="18" charset="0"/>
                    <a:cs typeface="Times New Roman" pitchFamily="18" charset="0"/>
                  </a:rPr>
                  <a:t>1. </a:t>
                </a:r>
                <a:r>
                  <a:rPr lang="de-DE" sz="2400" dirty="0">
                    <a:latin typeface="Times New Roman" pitchFamily="18" charset="0"/>
                    <a:cs typeface="Times New Roman" pitchFamily="18" charset="0"/>
                  </a:rPr>
                  <a:t>In general,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𝐴𝐵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≠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𝐵𝐴</m:t>
                    </m:r>
                  </m:oMath>
                </a14:m>
                <a:r>
                  <a:rPr lang="de-DE" sz="24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82296" indent="0">
                  <a:buNone/>
                </a:pP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2.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The cancellation laws do </a:t>
                </a: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not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hold for matrix multiplication. That is, 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𝐴𝐵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𝐴𝐶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, then it is </a:t>
                </a: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not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true in general that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𝐶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</a:p>
              <a:p>
                <a:pPr marL="82296" indent="0">
                  <a:buNone/>
                </a:pP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3.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If a product AB is the zero matrix, you </a:t>
                </a: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cannot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conclude in general that either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=0 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𝑜𝑟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=0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en-US" sz="2400" b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H.W Give a sample example for each  one</a:t>
                </a: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685800"/>
                <a:ext cx="7498080" cy="5562600"/>
              </a:xfrm>
              <a:blipFill>
                <a:blip r:embed="rId2"/>
                <a:stretch>
                  <a:fillRect l="-163" t="-877" r="-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380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Transpose of a Matrix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US" sz="2400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Definition: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Given an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𝑚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matrix A, the 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transpose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of A is the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𝑚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matrix, denoted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,whose columns are formed from the corresponding rows of A.</a:t>
                </a: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en-US" sz="2400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Example</a:t>
                </a:r>
              </a:p>
              <a:p>
                <a:pPr marL="82296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𝐴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𝐵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𝐶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=[</m:t>
                    </m:r>
                    <m:m>
                      <m:mPr>
                        <m:mcs>
                          <m:mc>
                            <m:mcPr>
                              <m:count m:val="3"/>
                              <m:mcJc m:val="center"/>
                            </m:mcPr>
                          </m:mc>
                        </m:mcs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8</m:t>
                          </m:r>
                        </m:e>
                      </m:mr>
                    </m:m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]</m:t>
                    </m:r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𝑇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𝑇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𝑇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3" t="-10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9781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533400"/>
                <a:ext cx="7498080" cy="5715000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Let A and B denote matrices whose sizes are appropriate for the following sums and products.</a:t>
                </a:r>
              </a:p>
              <a:p>
                <a:pPr marL="539496" indent="-457200">
                  <a:buAutoNum type="alphaL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𝑇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539496" indent="-457200">
                  <a:buAutoNum type="alphaL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𝑇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𝑇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539496" indent="-457200">
                  <a:buAutoNum type="alphaLcPeriod"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For any scalar r,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𝑟𝐴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𝑇</m:t>
                        </m:r>
                      </m:sup>
                    </m:sSup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𝑟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539496" indent="-457200">
                  <a:buAutoNum type="alphaL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𝐴𝐵</m:t>
                        </m:r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𝑇</m:t>
                        </m:r>
                      </m:sup>
                    </m:sSup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  <a:cs typeface="Times New Roman" pitchFamily="18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  <a:cs typeface="Times New Roman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533400"/>
                <a:ext cx="7498080" cy="5715000"/>
              </a:xfrm>
              <a:blipFill>
                <a:blip r:embed="rId2"/>
                <a:stretch>
                  <a:fillRect l="-163" t="-8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17897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331</TotalTime>
  <Words>1197</Words>
  <Application>Microsoft Office PowerPoint</Application>
  <PresentationFormat>On-screen Show (4:3)</PresentationFormat>
  <Paragraphs>152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Cambria Math</vt:lpstr>
      <vt:lpstr>Gill Sans MT</vt:lpstr>
      <vt:lpstr>Times New Roman</vt:lpstr>
      <vt:lpstr>Verdana</vt:lpstr>
      <vt:lpstr>Wingdings 2</vt:lpstr>
      <vt:lpstr>Solstice</vt:lpstr>
      <vt:lpstr>Multiplication of Two Matrices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Transpose of a Matrix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Determinants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Special Type of Matrices:</dc:title>
  <dc:creator>Suhail</dc:creator>
  <cp:lastModifiedBy>raban doski</cp:lastModifiedBy>
  <cp:revision>43</cp:revision>
  <dcterms:created xsi:type="dcterms:W3CDTF">2006-08-16T00:00:00Z</dcterms:created>
  <dcterms:modified xsi:type="dcterms:W3CDTF">2022-02-01T15:11:01Z</dcterms:modified>
</cp:coreProperties>
</file>