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8" d="100"/>
          <a:sy n="68" d="100"/>
        </p:scale>
        <p:origin x="792"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2B6CA3-8CE7-476C-9058-9C6247A01176}"/>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79B03CA9-F200-4049-AD26-2A6A476D462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D27E7073-B28F-413F-B453-87FCF4F4CDA1}"/>
              </a:ext>
            </a:extLst>
          </p:cNvPr>
          <p:cNvSpPr>
            <a:spLocks noGrp="1"/>
          </p:cNvSpPr>
          <p:nvPr>
            <p:ph type="dt" sz="half" idx="10"/>
          </p:nvPr>
        </p:nvSpPr>
        <p:spPr/>
        <p:txBody>
          <a:bodyPr/>
          <a:lstStyle/>
          <a:p>
            <a:fld id="{7F22BE23-76C7-4350-AD03-F0BDD42E6CA4}" type="datetimeFigureOut">
              <a:rPr lang="en-US" smtClean="0"/>
              <a:t>3/26/2022</a:t>
            </a:fld>
            <a:endParaRPr lang="en-US"/>
          </a:p>
        </p:txBody>
      </p:sp>
      <p:sp>
        <p:nvSpPr>
          <p:cNvPr id="5" name="Footer Placeholder 4">
            <a:extLst>
              <a:ext uri="{FF2B5EF4-FFF2-40B4-BE49-F238E27FC236}">
                <a16:creationId xmlns:a16="http://schemas.microsoft.com/office/drawing/2014/main" id="{C23226DE-BB36-493B-8824-CE26F3BFD78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71EE973-4984-4B07-9202-A985D8475AFE}"/>
              </a:ext>
            </a:extLst>
          </p:cNvPr>
          <p:cNvSpPr>
            <a:spLocks noGrp="1"/>
          </p:cNvSpPr>
          <p:nvPr>
            <p:ph type="sldNum" sz="quarter" idx="12"/>
          </p:nvPr>
        </p:nvSpPr>
        <p:spPr/>
        <p:txBody>
          <a:bodyPr/>
          <a:lstStyle/>
          <a:p>
            <a:fld id="{FF6A2F52-250E-4739-896E-4C6C74ACA2D9}" type="slidenum">
              <a:rPr lang="en-US" smtClean="0"/>
              <a:t>‹#›</a:t>
            </a:fld>
            <a:endParaRPr lang="en-US"/>
          </a:p>
        </p:txBody>
      </p:sp>
    </p:spTree>
    <p:extLst>
      <p:ext uri="{BB962C8B-B14F-4D97-AF65-F5344CB8AC3E}">
        <p14:creationId xmlns:p14="http://schemas.microsoft.com/office/powerpoint/2010/main" val="24824119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FC2234-4B76-44F2-BFEE-B916CD830CA9}"/>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96E923ED-FE9E-45F3-B0A7-217C7CF3CD47}"/>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BFE03D3-D51C-43E5-82E6-91E12E86C630}"/>
              </a:ext>
            </a:extLst>
          </p:cNvPr>
          <p:cNvSpPr>
            <a:spLocks noGrp="1"/>
          </p:cNvSpPr>
          <p:nvPr>
            <p:ph type="dt" sz="half" idx="10"/>
          </p:nvPr>
        </p:nvSpPr>
        <p:spPr/>
        <p:txBody>
          <a:bodyPr/>
          <a:lstStyle/>
          <a:p>
            <a:fld id="{7F22BE23-76C7-4350-AD03-F0BDD42E6CA4}" type="datetimeFigureOut">
              <a:rPr lang="en-US" smtClean="0"/>
              <a:t>3/26/2022</a:t>
            </a:fld>
            <a:endParaRPr lang="en-US"/>
          </a:p>
        </p:txBody>
      </p:sp>
      <p:sp>
        <p:nvSpPr>
          <p:cNvPr id="5" name="Footer Placeholder 4">
            <a:extLst>
              <a:ext uri="{FF2B5EF4-FFF2-40B4-BE49-F238E27FC236}">
                <a16:creationId xmlns:a16="http://schemas.microsoft.com/office/drawing/2014/main" id="{8E742269-77F4-4566-92FF-5EE3B6AF6ED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F3D9E4E-269D-4D08-96E5-552EC56C0331}"/>
              </a:ext>
            </a:extLst>
          </p:cNvPr>
          <p:cNvSpPr>
            <a:spLocks noGrp="1"/>
          </p:cNvSpPr>
          <p:nvPr>
            <p:ph type="sldNum" sz="quarter" idx="12"/>
          </p:nvPr>
        </p:nvSpPr>
        <p:spPr/>
        <p:txBody>
          <a:bodyPr/>
          <a:lstStyle/>
          <a:p>
            <a:fld id="{FF6A2F52-250E-4739-896E-4C6C74ACA2D9}" type="slidenum">
              <a:rPr lang="en-US" smtClean="0"/>
              <a:t>‹#›</a:t>
            </a:fld>
            <a:endParaRPr lang="en-US"/>
          </a:p>
        </p:txBody>
      </p:sp>
    </p:spTree>
    <p:extLst>
      <p:ext uri="{BB962C8B-B14F-4D97-AF65-F5344CB8AC3E}">
        <p14:creationId xmlns:p14="http://schemas.microsoft.com/office/powerpoint/2010/main" val="15205694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80ABB18-A5FB-417B-834E-45350C6FE912}"/>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18642254-06D3-40E6-B591-C180DA51AA64}"/>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91B808B-8717-4FA9-A948-091813C1159C}"/>
              </a:ext>
            </a:extLst>
          </p:cNvPr>
          <p:cNvSpPr>
            <a:spLocks noGrp="1"/>
          </p:cNvSpPr>
          <p:nvPr>
            <p:ph type="dt" sz="half" idx="10"/>
          </p:nvPr>
        </p:nvSpPr>
        <p:spPr/>
        <p:txBody>
          <a:bodyPr/>
          <a:lstStyle/>
          <a:p>
            <a:fld id="{7F22BE23-76C7-4350-AD03-F0BDD42E6CA4}" type="datetimeFigureOut">
              <a:rPr lang="en-US" smtClean="0"/>
              <a:t>3/26/2022</a:t>
            </a:fld>
            <a:endParaRPr lang="en-US"/>
          </a:p>
        </p:txBody>
      </p:sp>
      <p:sp>
        <p:nvSpPr>
          <p:cNvPr id="5" name="Footer Placeholder 4">
            <a:extLst>
              <a:ext uri="{FF2B5EF4-FFF2-40B4-BE49-F238E27FC236}">
                <a16:creationId xmlns:a16="http://schemas.microsoft.com/office/drawing/2014/main" id="{8D5395FD-2751-43B5-8F7B-4ADF569F48F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A17AC18-2B27-4FA4-803F-E4A38A7966F8}"/>
              </a:ext>
            </a:extLst>
          </p:cNvPr>
          <p:cNvSpPr>
            <a:spLocks noGrp="1"/>
          </p:cNvSpPr>
          <p:nvPr>
            <p:ph type="sldNum" sz="quarter" idx="12"/>
          </p:nvPr>
        </p:nvSpPr>
        <p:spPr/>
        <p:txBody>
          <a:bodyPr/>
          <a:lstStyle/>
          <a:p>
            <a:fld id="{FF6A2F52-250E-4739-896E-4C6C74ACA2D9}" type="slidenum">
              <a:rPr lang="en-US" smtClean="0"/>
              <a:t>‹#›</a:t>
            </a:fld>
            <a:endParaRPr lang="en-US"/>
          </a:p>
        </p:txBody>
      </p:sp>
    </p:spTree>
    <p:extLst>
      <p:ext uri="{BB962C8B-B14F-4D97-AF65-F5344CB8AC3E}">
        <p14:creationId xmlns:p14="http://schemas.microsoft.com/office/powerpoint/2010/main" val="2354804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F22BE0-59F2-49A6-9D6B-B74D4A2614D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57697F5-ED7F-414C-B942-A662518D57F2}"/>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94015B0-7067-45FA-827E-44EBBAAD2943}"/>
              </a:ext>
            </a:extLst>
          </p:cNvPr>
          <p:cNvSpPr>
            <a:spLocks noGrp="1"/>
          </p:cNvSpPr>
          <p:nvPr>
            <p:ph type="dt" sz="half" idx="10"/>
          </p:nvPr>
        </p:nvSpPr>
        <p:spPr/>
        <p:txBody>
          <a:bodyPr/>
          <a:lstStyle/>
          <a:p>
            <a:fld id="{7F22BE23-76C7-4350-AD03-F0BDD42E6CA4}" type="datetimeFigureOut">
              <a:rPr lang="en-US" smtClean="0"/>
              <a:t>3/26/2022</a:t>
            </a:fld>
            <a:endParaRPr lang="en-US"/>
          </a:p>
        </p:txBody>
      </p:sp>
      <p:sp>
        <p:nvSpPr>
          <p:cNvPr id="5" name="Footer Placeholder 4">
            <a:extLst>
              <a:ext uri="{FF2B5EF4-FFF2-40B4-BE49-F238E27FC236}">
                <a16:creationId xmlns:a16="http://schemas.microsoft.com/office/drawing/2014/main" id="{93170993-8E1B-43F6-805B-9F0A6E2678C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660F388-E8B6-4B1F-95C6-E95984E16DCE}"/>
              </a:ext>
            </a:extLst>
          </p:cNvPr>
          <p:cNvSpPr>
            <a:spLocks noGrp="1"/>
          </p:cNvSpPr>
          <p:nvPr>
            <p:ph type="sldNum" sz="quarter" idx="12"/>
          </p:nvPr>
        </p:nvSpPr>
        <p:spPr/>
        <p:txBody>
          <a:bodyPr/>
          <a:lstStyle/>
          <a:p>
            <a:fld id="{FF6A2F52-250E-4739-896E-4C6C74ACA2D9}" type="slidenum">
              <a:rPr lang="en-US" smtClean="0"/>
              <a:t>‹#›</a:t>
            </a:fld>
            <a:endParaRPr lang="en-US"/>
          </a:p>
        </p:txBody>
      </p:sp>
    </p:spTree>
    <p:extLst>
      <p:ext uri="{BB962C8B-B14F-4D97-AF65-F5344CB8AC3E}">
        <p14:creationId xmlns:p14="http://schemas.microsoft.com/office/powerpoint/2010/main" val="40452526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764767-29A2-41D1-B2CB-7E65104A447C}"/>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6574F2F5-EBE1-4341-BA39-77E8803694D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ABD8D7BB-D891-4D19-AAF3-9F40765D8D9F}"/>
              </a:ext>
            </a:extLst>
          </p:cNvPr>
          <p:cNvSpPr>
            <a:spLocks noGrp="1"/>
          </p:cNvSpPr>
          <p:nvPr>
            <p:ph type="dt" sz="half" idx="10"/>
          </p:nvPr>
        </p:nvSpPr>
        <p:spPr/>
        <p:txBody>
          <a:bodyPr/>
          <a:lstStyle/>
          <a:p>
            <a:fld id="{7F22BE23-76C7-4350-AD03-F0BDD42E6CA4}" type="datetimeFigureOut">
              <a:rPr lang="en-US" smtClean="0"/>
              <a:t>3/26/2022</a:t>
            </a:fld>
            <a:endParaRPr lang="en-US"/>
          </a:p>
        </p:txBody>
      </p:sp>
      <p:sp>
        <p:nvSpPr>
          <p:cNvPr id="5" name="Footer Placeholder 4">
            <a:extLst>
              <a:ext uri="{FF2B5EF4-FFF2-40B4-BE49-F238E27FC236}">
                <a16:creationId xmlns:a16="http://schemas.microsoft.com/office/drawing/2014/main" id="{E7E9AE64-556A-426D-8CB3-8BEC42AE54E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EB7BA29-E40F-418A-8E3F-01BF0FB84BB1}"/>
              </a:ext>
            </a:extLst>
          </p:cNvPr>
          <p:cNvSpPr>
            <a:spLocks noGrp="1"/>
          </p:cNvSpPr>
          <p:nvPr>
            <p:ph type="sldNum" sz="quarter" idx="12"/>
          </p:nvPr>
        </p:nvSpPr>
        <p:spPr/>
        <p:txBody>
          <a:bodyPr/>
          <a:lstStyle/>
          <a:p>
            <a:fld id="{FF6A2F52-250E-4739-896E-4C6C74ACA2D9}" type="slidenum">
              <a:rPr lang="en-US" smtClean="0"/>
              <a:t>‹#›</a:t>
            </a:fld>
            <a:endParaRPr lang="en-US"/>
          </a:p>
        </p:txBody>
      </p:sp>
    </p:spTree>
    <p:extLst>
      <p:ext uri="{BB962C8B-B14F-4D97-AF65-F5344CB8AC3E}">
        <p14:creationId xmlns:p14="http://schemas.microsoft.com/office/powerpoint/2010/main" val="7944711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97FF8D-5790-469A-9454-D63D080118B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CAFE126-214A-4902-A864-8C1A247CE551}"/>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EE5489A3-8E17-4C92-8628-79C3F56AE2D3}"/>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2C9CE701-B0BF-44E6-8AD1-E3D1F89DCFDE}"/>
              </a:ext>
            </a:extLst>
          </p:cNvPr>
          <p:cNvSpPr>
            <a:spLocks noGrp="1"/>
          </p:cNvSpPr>
          <p:nvPr>
            <p:ph type="dt" sz="half" idx="10"/>
          </p:nvPr>
        </p:nvSpPr>
        <p:spPr/>
        <p:txBody>
          <a:bodyPr/>
          <a:lstStyle/>
          <a:p>
            <a:fld id="{7F22BE23-76C7-4350-AD03-F0BDD42E6CA4}" type="datetimeFigureOut">
              <a:rPr lang="en-US" smtClean="0"/>
              <a:t>3/26/2022</a:t>
            </a:fld>
            <a:endParaRPr lang="en-US"/>
          </a:p>
        </p:txBody>
      </p:sp>
      <p:sp>
        <p:nvSpPr>
          <p:cNvPr id="6" name="Footer Placeholder 5">
            <a:extLst>
              <a:ext uri="{FF2B5EF4-FFF2-40B4-BE49-F238E27FC236}">
                <a16:creationId xmlns:a16="http://schemas.microsoft.com/office/drawing/2014/main" id="{A35A73F1-B040-4378-B597-A30959AD41C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92ACA08-8A63-4EDC-BF25-1C0C7F1C7B8E}"/>
              </a:ext>
            </a:extLst>
          </p:cNvPr>
          <p:cNvSpPr>
            <a:spLocks noGrp="1"/>
          </p:cNvSpPr>
          <p:nvPr>
            <p:ph type="sldNum" sz="quarter" idx="12"/>
          </p:nvPr>
        </p:nvSpPr>
        <p:spPr/>
        <p:txBody>
          <a:bodyPr/>
          <a:lstStyle/>
          <a:p>
            <a:fld id="{FF6A2F52-250E-4739-896E-4C6C74ACA2D9}" type="slidenum">
              <a:rPr lang="en-US" smtClean="0"/>
              <a:t>‹#›</a:t>
            </a:fld>
            <a:endParaRPr lang="en-US"/>
          </a:p>
        </p:txBody>
      </p:sp>
    </p:spTree>
    <p:extLst>
      <p:ext uri="{BB962C8B-B14F-4D97-AF65-F5344CB8AC3E}">
        <p14:creationId xmlns:p14="http://schemas.microsoft.com/office/powerpoint/2010/main" val="42386515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EC2464-311D-4B66-AB92-40B91C0DD74B}"/>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E4E58A94-9DAC-49A6-9AB4-8C87FC368F3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CCAB7A93-4A64-4A9F-8B51-3AF93E4A61CD}"/>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58F95776-22EA-44F3-950D-BBDEF5EDE39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218D36F6-1E94-44F8-B90A-A6A4856CB1A1}"/>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73B9D52B-DA4E-4D77-9333-4E5F6C8E871A}"/>
              </a:ext>
            </a:extLst>
          </p:cNvPr>
          <p:cNvSpPr>
            <a:spLocks noGrp="1"/>
          </p:cNvSpPr>
          <p:nvPr>
            <p:ph type="dt" sz="half" idx="10"/>
          </p:nvPr>
        </p:nvSpPr>
        <p:spPr/>
        <p:txBody>
          <a:bodyPr/>
          <a:lstStyle/>
          <a:p>
            <a:fld id="{7F22BE23-76C7-4350-AD03-F0BDD42E6CA4}" type="datetimeFigureOut">
              <a:rPr lang="en-US" smtClean="0"/>
              <a:t>3/26/2022</a:t>
            </a:fld>
            <a:endParaRPr lang="en-US"/>
          </a:p>
        </p:txBody>
      </p:sp>
      <p:sp>
        <p:nvSpPr>
          <p:cNvPr id="8" name="Footer Placeholder 7">
            <a:extLst>
              <a:ext uri="{FF2B5EF4-FFF2-40B4-BE49-F238E27FC236}">
                <a16:creationId xmlns:a16="http://schemas.microsoft.com/office/drawing/2014/main" id="{8BEB5169-2C82-40DA-A35E-47AFFC6D98C4}"/>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22124287-AB90-4BAC-AE4B-7122C77C6ED0}"/>
              </a:ext>
            </a:extLst>
          </p:cNvPr>
          <p:cNvSpPr>
            <a:spLocks noGrp="1"/>
          </p:cNvSpPr>
          <p:nvPr>
            <p:ph type="sldNum" sz="quarter" idx="12"/>
          </p:nvPr>
        </p:nvSpPr>
        <p:spPr/>
        <p:txBody>
          <a:bodyPr/>
          <a:lstStyle/>
          <a:p>
            <a:fld id="{FF6A2F52-250E-4739-896E-4C6C74ACA2D9}" type="slidenum">
              <a:rPr lang="en-US" smtClean="0"/>
              <a:t>‹#›</a:t>
            </a:fld>
            <a:endParaRPr lang="en-US"/>
          </a:p>
        </p:txBody>
      </p:sp>
    </p:spTree>
    <p:extLst>
      <p:ext uri="{BB962C8B-B14F-4D97-AF65-F5344CB8AC3E}">
        <p14:creationId xmlns:p14="http://schemas.microsoft.com/office/powerpoint/2010/main" val="37235253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AEFE7A-723E-428C-9D10-C3709E20072F}"/>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9498D9FD-707D-49AF-A3BC-A78103378431}"/>
              </a:ext>
            </a:extLst>
          </p:cNvPr>
          <p:cNvSpPr>
            <a:spLocks noGrp="1"/>
          </p:cNvSpPr>
          <p:nvPr>
            <p:ph type="dt" sz="half" idx="10"/>
          </p:nvPr>
        </p:nvSpPr>
        <p:spPr/>
        <p:txBody>
          <a:bodyPr/>
          <a:lstStyle/>
          <a:p>
            <a:fld id="{7F22BE23-76C7-4350-AD03-F0BDD42E6CA4}" type="datetimeFigureOut">
              <a:rPr lang="en-US" smtClean="0"/>
              <a:t>3/26/2022</a:t>
            </a:fld>
            <a:endParaRPr lang="en-US"/>
          </a:p>
        </p:txBody>
      </p:sp>
      <p:sp>
        <p:nvSpPr>
          <p:cNvPr id="4" name="Footer Placeholder 3">
            <a:extLst>
              <a:ext uri="{FF2B5EF4-FFF2-40B4-BE49-F238E27FC236}">
                <a16:creationId xmlns:a16="http://schemas.microsoft.com/office/drawing/2014/main" id="{D276F5A6-FD7D-4FC4-8B06-D8318895A4D8}"/>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23768D37-FD08-40E1-94DC-A4CA6E3AB48A}"/>
              </a:ext>
            </a:extLst>
          </p:cNvPr>
          <p:cNvSpPr>
            <a:spLocks noGrp="1"/>
          </p:cNvSpPr>
          <p:nvPr>
            <p:ph type="sldNum" sz="quarter" idx="12"/>
          </p:nvPr>
        </p:nvSpPr>
        <p:spPr/>
        <p:txBody>
          <a:bodyPr/>
          <a:lstStyle/>
          <a:p>
            <a:fld id="{FF6A2F52-250E-4739-896E-4C6C74ACA2D9}" type="slidenum">
              <a:rPr lang="en-US" smtClean="0"/>
              <a:t>‹#›</a:t>
            </a:fld>
            <a:endParaRPr lang="en-US"/>
          </a:p>
        </p:txBody>
      </p:sp>
    </p:spTree>
    <p:extLst>
      <p:ext uri="{BB962C8B-B14F-4D97-AF65-F5344CB8AC3E}">
        <p14:creationId xmlns:p14="http://schemas.microsoft.com/office/powerpoint/2010/main" val="6800288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D26EC96-26FC-4AA3-AAFF-F7ED718C06E2}"/>
              </a:ext>
            </a:extLst>
          </p:cNvPr>
          <p:cNvSpPr>
            <a:spLocks noGrp="1"/>
          </p:cNvSpPr>
          <p:nvPr>
            <p:ph type="dt" sz="half" idx="10"/>
          </p:nvPr>
        </p:nvSpPr>
        <p:spPr/>
        <p:txBody>
          <a:bodyPr/>
          <a:lstStyle/>
          <a:p>
            <a:fld id="{7F22BE23-76C7-4350-AD03-F0BDD42E6CA4}" type="datetimeFigureOut">
              <a:rPr lang="en-US" smtClean="0"/>
              <a:t>3/26/2022</a:t>
            </a:fld>
            <a:endParaRPr lang="en-US"/>
          </a:p>
        </p:txBody>
      </p:sp>
      <p:sp>
        <p:nvSpPr>
          <p:cNvPr id="3" name="Footer Placeholder 2">
            <a:extLst>
              <a:ext uri="{FF2B5EF4-FFF2-40B4-BE49-F238E27FC236}">
                <a16:creationId xmlns:a16="http://schemas.microsoft.com/office/drawing/2014/main" id="{2E900290-C20B-45CF-BF36-B60C70C0432E}"/>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9819166A-CB90-4E74-BA78-76FE0B8242D9}"/>
              </a:ext>
            </a:extLst>
          </p:cNvPr>
          <p:cNvSpPr>
            <a:spLocks noGrp="1"/>
          </p:cNvSpPr>
          <p:nvPr>
            <p:ph type="sldNum" sz="quarter" idx="12"/>
          </p:nvPr>
        </p:nvSpPr>
        <p:spPr/>
        <p:txBody>
          <a:bodyPr/>
          <a:lstStyle/>
          <a:p>
            <a:fld id="{FF6A2F52-250E-4739-896E-4C6C74ACA2D9}" type="slidenum">
              <a:rPr lang="en-US" smtClean="0"/>
              <a:t>‹#›</a:t>
            </a:fld>
            <a:endParaRPr lang="en-US"/>
          </a:p>
        </p:txBody>
      </p:sp>
    </p:spTree>
    <p:extLst>
      <p:ext uri="{BB962C8B-B14F-4D97-AF65-F5344CB8AC3E}">
        <p14:creationId xmlns:p14="http://schemas.microsoft.com/office/powerpoint/2010/main" val="26117596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575C69-04F5-4C02-97C5-479718682BF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78F3084D-B0A7-453B-AB9D-93ECFC86EC8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FDF2724E-3436-4A1E-AF9E-31B04D3CC0E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7E41585-9D84-45BD-BF2C-98D1CD1428A9}"/>
              </a:ext>
            </a:extLst>
          </p:cNvPr>
          <p:cNvSpPr>
            <a:spLocks noGrp="1"/>
          </p:cNvSpPr>
          <p:nvPr>
            <p:ph type="dt" sz="half" idx="10"/>
          </p:nvPr>
        </p:nvSpPr>
        <p:spPr/>
        <p:txBody>
          <a:bodyPr/>
          <a:lstStyle/>
          <a:p>
            <a:fld id="{7F22BE23-76C7-4350-AD03-F0BDD42E6CA4}" type="datetimeFigureOut">
              <a:rPr lang="en-US" smtClean="0"/>
              <a:t>3/26/2022</a:t>
            </a:fld>
            <a:endParaRPr lang="en-US"/>
          </a:p>
        </p:txBody>
      </p:sp>
      <p:sp>
        <p:nvSpPr>
          <p:cNvPr id="6" name="Footer Placeholder 5">
            <a:extLst>
              <a:ext uri="{FF2B5EF4-FFF2-40B4-BE49-F238E27FC236}">
                <a16:creationId xmlns:a16="http://schemas.microsoft.com/office/drawing/2014/main" id="{7296E0BC-E0C7-4F31-80CA-3BA5FF2E5D5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A906EC6-7076-49E6-97CD-781F9853CCFC}"/>
              </a:ext>
            </a:extLst>
          </p:cNvPr>
          <p:cNvSpPr>
            <a:spLocks noGrp="1"/>
          </p:cNvSpPr>
          <p:nvPr>
            <p:ph type="sldNum" sz="quarter" idx="12"/>
          </p:nvPr>
        </p:nvSpPr>
        <p:spPr/>
        <p:txBody>
          <a:bodyPr/>
          <a:lstStyle/>
          <a:p>
            <a:fld id="{FF6A2F52-250E-4739-896E-4C6C74ACA2D9}" type="slidenum">
              <a:rPr lang="en-US" smtClean="0"/>
              <a:t>‹#›</a:t>
            </a:fld>
            <a:endParaRPr lang="en-US"/>
          </a:p>
        </p:txBody>
      </p:sp>
    </p:spTree>
    <p:extLst>
      <p:ext uri="{BB962C8B-B14F-4D97-AF65-F5344CB8AC3E}">
        <p14:creationId xmlns:p14="http://schemas.microsoft.com/office/powerpoint/2010/main" val="1139752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86A380-2AFD-49BE-B229-D142245599F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B9076B0F-067A-43FF-B41A-8035D3E93D4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91CA700B-F118-4848-A774-AE5670123FD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39DD70E-B5E7-4502-A8E2-48E3DF8BACDD}"/>
              </a:ext>
            </a:extLst>
          </p:cNvPr>
          <p:cNvSpPr>
            <a:spLocks noGrp="1"/>
          </p:cNvSpPr>
          <p:nvPr>
            <p:ph type="dt" sz="half" idx="10"/>
          </p:nvPr>
        </p:nvSpPr>
        <p:spPr/>
        <p:txBody>
          <a:bodyPr/>
          <a:lstStyle/>
          <a:p>
            <a:fld id="{7F22BE23-76C7-4350-AD03-F0BDD42E6CA4}" type="datetimeFigureOut">
              <a:rPr lang="en-US" smtClean="0"/>
              <a:t>3/26/2022</a:t>
            </a:fld>
            <a:endParaRPr lang="en-US"/>
          </a:p>
        </p:txBody>
      </p:sp>
      <p:sp>
        <p:nvSpPr>
          <p:cNvPr id="6" name="Footer Placeholder 5">
            <a:extLst>
              <a:ext uri="{FF2B5EF4-FFF2-40B4-BE49-F238E27FC236}">
                <a16:creationId xmlns:a16="http://schemas.microsoft.com/office/drawing/2014/main" id="{67755A25-31A3-4F98-A02A-12072F7BCF8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895CE1F-C851-45EE-B9A0-3CFBDC08AABE}"/>
              </a:ext>
            </a:extLst>
          </p:cNvPr>
          <p:cNvSpPr>
            <a:spLocks noGrp="1"/>
          </p:cNvSpPr>
          <p:nvPr>
            <p:ph type="sldNum" sz="quarter" idx="12"/>
          </p:nvPr>
        </p:nvSpPr>
        <p:spPr/>
        <p:txBody>
          <a:bodyPr/>
          <a:lstStyle/>
          <a:p>
            <a:fld id="{FF6A2F52-250E-4739-896E-4C6C74ACA2D9}" type="slidenum">
              <a:rPr lang="en-US" smtClean="0"/>
              <a:t>‹#›</a:t>
            </a:fld>
            <a:endParaRPr lang="en-US"/>
          </a:p>
        </p:txBody>
      </p:sp>
    </p:spTree>
    <p:extLst>
      <p:ext uri="{BB962C8B-B14F-4D97-AF65-F5344CB8AC3E}">
        <p14:creationId xmlns:p14="http://schemas.microsoft.com/office/powerpoint/2010/main" val="29348042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87C915B-347B-46D3-A96F-EA3C00A26C0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F8CABB68-7303-4D42-B159-4D10ADBDEDF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32CDA11-0385-4C80-A628-F207DCBB8F4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F22BE23-76C7-4350-AD03-F0BDD42E6CA4}" type="datetimeFigureOut">
              <a:rPr lang="en-US" smtClean="0"/>
              <a:t>3/26/2022</a:t>
            </a:fld>
            <a:endParaRPr lang="en-US"/>
          </a:p>
        </p:txBody>
      </p:sp>
      <p:sp>
        <p:nvSpPr>
          <p:cNvPr id="5" name="Footer Placeholder 4">
            <a:extLst>
              <a:ext uri="{FF2B5EF4-FFF2-40B4-BE49-F238E27FC236}">
                <a16:creationId xmlns:a16="http://schemas.microsoft.com/office/drawing/2014/main" id="{0D1722C8-D654-402A-923D-A045E3F8E83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67DF51B9-0FF2-4EAB-BF28-D9962F9C001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F6A2F52-250E-4739-896E-4C6C74ACA2D9}" type="slidenum">
              <a:rPr lang="en-US" smtClean="0"/>
              <a:t>‹#›</a:t>
            </a:fld>
            <a:endParaRPr lang="en-US"/>
          </a:p>
        </p:txBody>
      </p:sp>
    </p:spTree>
    <p:extLst>
      <p:ext uri="{BB962C8B-B14F-4D97-AF65-F5344CB8AC3E}">
        <p14:creationId xmlns:p14="http://schemas.microsoft.com/office/powerpoint/2010/main" val="77361197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 Id="rId4" Type="http://schemas.openxmlformats.org/officeDocument/2006/relationships/image" Target="../media/image8.PNG"/></Relationships>
</file>

<file path=ppt/slides/_rels/slide6.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EC3AA9-886B-4FED-9E4C-8DFEABEDCA9E}"/>
              </a:ext>
            </a:extLst>
          </p:cNvPr>
          <p:cNvSpPr>
            <a:spLocks noGrp="1"/>
          </p:cNvSpPr>
          <p:nvPr>
            <p:ph type="ctrTitle"/>
          </p:nvPr>
        </p:nvSpPr>
        <p:spPr/>
        <p:txBody>
          <a:bodyPr/>
          <a:lstStyle/>
          <a:p>
            <a:r>
              <a:rPr lang="en-US" dirty="0"/>
              <a:t>Finite </a:t>
            </a:r>
            <a:r>
              <a:rPr lang="en-US" dirty="0" err="1"/>
              <a:t>mathematicsII</a:t>
            </a:r>
            <a:r>
              <a:rPr lang="en-US" dirty="0"/>
              <a:t> </a:t>
            </a:r>
          </a:p>
        </p:txBody>
      </p:sp>
      <p:sp>
        <p:nvSpPr>
          <p:cNvPr id="3" name="Subtitle 2">
            <a:extLst>
              <a:ext uri="{FF2B5EF4-FFF2-40B4-BE49-F238E27FC236}">
                <a16:creationId xmlns:a16="http://schemas.microsoft.com/office/drawing/2014/main" id="{73038184-98BD-43A1-A546-DBF96707F0A0}"/>
              </a:ext>
            </a:extLst>
          </p:cNvPr>
          <p:cNvSpPr>
            <a:spLocks noGrp="1"/>
          </p:cNvSpPr>
          <p:nvPr>
            <p:ph type="subTitle" idx="1"/>
          </p:nvPr>
        </p:nvSpPr>
        <p:spPr/>
        <p:txBody>
          <a:bodyPr>
            <a:normAutofit/>
          </a:bodyPr>
          <a:lstStyle/>
          <a:p>
            <a:r>
              <a:rPr lang="en-US" sz="6600" dirty="0"/>
              <a:t>Linear System </a:t>
            </a:r>
          </a:p>
        </p:txBody>
      </p:sp>
    </p:spTree>
    <p:extLst>
      <p:ext uri="{BB962C8B-B14F-4D97-AF65-F5344CB8AC3E}">
        <p14:creationId xmlns:p14="http://schemas.microsoft.com/office/powerpoint/2010/main" val="26531481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3" name="Content Placeholder 2">
                <a:extLst>
                  <a:ext uri="{FF2B5EF4-FFF2-40B4-BE49-F238E27FC236}">
                    <a16:creationId xmlns:a16="http://schemas.microsoft.com/office/drawing/2014/main" id="{B6AE4FAF-7CBC-43AE-AD9A-6B42316FE55F}"/>
                  </a:ext>
                </a:extLst>
              </p:cNvPr>
              <p:cNvSpPr>
                <a:spLocks noGrp="1"/>
              </p:cNvSpPr>
              <p:nvPr>
                <p:ph idx="1"/>
              </p:nvPr>
            </p:nvSpPr>
            <p:spPr>
              <a:xfrm>
                <a:off x="838200" y="604911"/>
                <a:ext cx="10515600" cy="5572052"/>
              </a:xfrm>
            </p:spPr>
            <p:txBody>
              <a:bodyPr/>
              <a:lstStyle/>
              <a:p>
                <a:pPr marL="0" indent="0">
                  <a:buNone/>
                </a:pPr>
                <a:r>
                  <a:rPr lang="en-US" dirty="0">
                    <a:solidFill>
                      <a:schemeClr val="accent1"/>
                    </a:solidFill>
                  </a:rPr>
                  <a:t>Linear Equations and Solutions</a:t>
                </a:r>
              </a:p>
              <a:p>
                <a:pPr marL="0" indent="0">
                  <a:lnSpc>
                    <a:spcPct val="150000"/>
                  </a:lnSpc>
                  <a:buNone/>
                </a:pPr>
                <a:r>
                  <a:rPr lang="en-US" dirty="0"/>
                  <a:t> </a:t>
                </a:r>
                <a:r>
                  <a:rPr lang="en-US" sz="2400" dirty="0">
                    <a:latin typeface="Times New Roman" panose="02020603050405020304" pitchFamily="18" charset="0"/>
                    <a:cs typeface="Times New Roman" panose="02020603050405020304" pitchFamily="18" charset="0"/>
                  </a:rPr>
                  <a:t>Suppose you have $3 in your pocket to spend on snacks and a drink. If </a:t>
                </a:r>
                <a14:m>
                  <m:oMath xmlns:m="http://schemas.openxmlformats.org/officeDocument/2006/math">
                    <m:r>
                      <a:rPr lang="en-US" sz="2400" b="0" i="1" smtClean="0">
                        <a:latin typeface="Cambria Math" panose="02040503050406030204" pitchFamily="18" charset="0"/>
                        <a:cs typeface="Times New Roman" panose="02020603050405020304" pitchFamily="18" charset="0"/>
                      </a:rPr>
                      <m:t>𝑥</m:t>
                    </m:r>
                  </m:oMath>
                </a14:m>
                <a:r>
                  <a:rPr lang="en-US" sz="2400" dirty="0">
                    <a:latin typeface="Times New Roman" panose="02020603050405020304" pitchFamily="18" charset="0"/>
                    <a:cs typeface="Times New Roman" panose="02020603050405020304" pitchFamily="18" charset="0"/>
                  </a:rPr>
                  <a:t> represents the amount you’ll spend on snacks and </a:t>
                </a:r>
                <a14:m>
                  <m:oMath xmlns:m="http://schemas.openxmlformats.org/officeDocument/2006/math">
                    <m:r>
                      <a:rPr lang="en-US" sz="2400" b="0" i="1" smtClean="0">
                        <a:latin typeface="Cambria Math" panose="02040503050406030204" pitchFamily="18" charset="0"/>
                        <a:cs typeface="Times New Roman" panose="02020603050405020304" pitchFamily="18" charset="0"/>
                      </a:rPr>
                      <m:t>𝑦</m:t>
                    </m:r>
                  </m:oMath>
                </a14:m>
                <a:r>
                  <a:rPr lang="en-US" sz="2400" dirty="0">
                    <a:latin typeface="Times New Roman" panose="02020603050405020304" pitchFamily="18" charset="0"/>
                    <a:cs typeface="Times New Roman" panose="02020603050405020304" pitchFamily="18" charset="0"/>
                  </a:rPr>
                  <a:t> represents the amount you’ll spend on a drink, you can say that </a:t>
                </a:r>
                <a14:m>
                  <m:oMath xmlns:m="http://schemas.openxmlformats.org/officeDocument/2006/math">
                    <m:r>
                      <a:rPr lang="en-US" sz="2400" b="0" i="1" smtClean="0">
                        <a:solidFill>
                          <a:schemeClr val="accent1">
                            <a:lumMod val="50000"/>
                          </a:schemeClr>
                        </a:solidFill>
                        <a:latin typeface="Cambria Math" panose="02040503050406030204" pitchFamily="18" charset="0"/>
                        <a:cs typeface="Times New Roman" panose="02020603050405020304" pitchFamily="18" charset="0"/>
                      </a:rPr>
                      <m:t>𝑥</m:t>
                    </m:r>
                    <m:r>
                      <a:rPr lang="en-US" sz="2400" b="0" i="1" smtClean="0">
                        <a:solidFill>
                          <a:schemeClr val="accent1">
                            <a:lumMod val="50000"/>
                          </a:schemeClr>
                        </a:solidFill>
                        <a:latin typeface="Cambria Math" panose="02040503050406030204" pitchFamily="18" charset="0"/>
                        <a:cs typeface="Times New Roman" panose="02020603050405020304" pitchFamily="18" charset="0"/>
                      </a:rPr>
                      <m:t>+</m:t>
                    </m:r>
                    <m:r>
                      <a:rPr lang="en-US" sz="2400" b="0" i="1" smtClean="0">
                        <a:solidFill>
                          <a:schemeClr val="accent1">
                            <a:lumMod val="50000"/>
                          </a:schemeClr>
                        </a:solidFill>
                        <a:latin typeface="Cambria Math" panose="02040503050406030204" pitchFamily="18" charset="0"/>
                        <a:cs typeface="Times New Roman" panose="02020603050405020304" pitchFamily="18" charset="0"/>
                      </a:rPr>
                      <m:t>𝑦</m:t>
                    </m:r>
                    <m:r>
                      <a:rPr lang="en-US" sz="2400" b="0" i="1" smtClean="0">
                        <a:solidFill>
                          <a:schemeClr val="accent1">
                            <a:lumMod val="50000"/>
                          </a:schemeClr>
                        </a:solidFill>
                        <a:latin typeface="Cambria Math" panose="02040503050406030204" pitchFamily="18" charset="0"/>
                        <a:cs typeface="Times New Roman" panose="02020603050405020304" pitchFamily="18" charset="0"/>
                      </a:rPr>
                      <m:t>=3</m:t>
                    </m:r>
                  </m:oMath>
                </a14:m>
                <a:r>
                  <a:rPr lang="en-US" sz="2400" dirty="0">
                    <a:latin typeface="Times New Roman" panose="02020603050405020304" pitchFamily="18" charset="0"/>
                    <a:cs typeface="Times New Roman" panose="02020603050405020304" pitchFamily="18" charset="0"/>
                  </a:rPr>
                  <a:t>. On the other hand, if for some reason you want to spend $1 more on snacks than on your drink, you can also say that </a:t>
                </a:r>
                <a14:m>
                  <m:oMath xmlns:m="http://schemas.openxmlformats.org/officeDocument/2006/math">
                    <m:r>
                      <a:rPr lang="en-US" sz="2400" b="0" i="1" smtClean="0">
                        <a:solidFill>
                          <a:schemeClr val="accent1">
                            <a:lumMod val="50000"/>
                          </a:schemeClr>
                        </a:solidFill>
                        <a:latin typeface="Cambria Math" panose="02040503050406030204" pitchFamily="18" charset="0"/>
                        <a:cs typeface="Times New Roman" panose="02020603050405020304" pitchFamily="18" charset="0"/>
                      </a:rPr>
                      <m:t>𝑥</m:t>
                    </m:r>
                    <m:r>
                      <a:rPr lang="en-US" sz="2400" b="0" i="1" smtClean="0">
                        <a:solidFill>
                          <a:schemeClr val="accent1">
                            <a:lumMod val="50000"/>
                          </a:schemeClr>
                        </a:solidFill>
                        <a:latin typeface="Cambria Math" panose="02040503050406030204" pitchFamily="18" charset="0"/>
                        <a:cs typeface="Times New Roman" panose="02020603050405020304" pitchFamily="18" charset="0"/>
                      </a:rPr>
                      <m:t>−</m:t>
                    </m:r>
                    <m:r>
                      <a:rPr lang="en-US" sz="2400" b="0" i="1" smtClean="0">
                        <a:solidFill>
                          <a:schemeClr val="accent1">
                            <a:lumMod val="50000"/>
                          </a:schemeClr>
                        </a:solidFill>
                        <a:latin typeface="Cambria Math" panose="02040503050406030204" pitchFamily="18" charset="0"/>
                        <a:cs typeface="Times New Roman" panose="02020603050405020304" pitchFamily="18" charset="0"/>
                      </a:rPr>
                      <m:t>𝑦</m:t>
                    </m:r>
                    <m:r>
                      <a:rPr lang="en-US" sz="2400" b="0" i="1" smtClean="0">
                        <a:solidFill>
                          <a:schemeClr val="accent1">
                            <a:lumMod val="50000"/>
                          </a:schemeClr>
                        </a:solidFill>
                        <a:latin typeface="Cambria Math" panose="02040503050406030204" pitchFamily="18" charset="0"/>
                        <a:cs typeface="Times New Roman" panose="02020603050405020304" pitchFamily="18" charset="0"/>
                      </a:rPr>
                      <m:t>=1</m:t>
                    </m:r>
                  </m:oMath>
                </a14:m>
                <a:r>
                  <a:rPr lang="en-US" sz="2400" dirty="0">
                    <a:solidFill>
                      <a:schemeClr val="accent1">
                        <a:lumMod val="50000"/>
                      </a:schemeClr>
                    </a:solidFill>
                    <a:latin typeface="Times New Roman" panose="02020603050405020304" pitchFamily="18" charset="0"/>
                    <a:cs typeface="Times New Roman" panose="02020603050405020304" pitchFamily="18" charset="0"/>
                  </a:rPr>
                  <a:t>. </a:t>
                </a:r>
                <a:r>
                  <a:rPr lang="en-US" sz="2400" dirty="0">
                    <a:latin typeface="Times New Roman" panose="02020603050405020304" pitchFamily="18" charset="0"/>
                    <a:cs typeface="Times New Roman" panose="02020603050405020304" pitchFamily="18" charset="0"/>
                  </a:rPr>
                  <a:t>These are simple examples of linear equations in two unknowns.</a:t>
                </a:r>
              </a:p>
            </p:txBody>
          </p:sp>
        </mc:Choice>
        <mc:Fallback>
          <p:sp>
            <p:nvSpPr>
              <p:cNvPr id="3" name="Content Placeholder 2">
                <a:extLst>
                  <a:ext uri="{FF2B5EF4-FFF2-40B4-BE49-F238E27FC236}">
                    <a16:creationId xmlns:a16="http://schemas.microsoft.com/office/drawing/2014/main" id="{B6AE4FAF-7CBC-43AE-AD9A-6B42316FE55F}"/>
                  </a:ext>
                </a:extLst>
              </p:cNvPr>
              <p:cNvSpPr>
                <a:spLocks noGrp="1" noRot="1" noChangeAspect="1" noMove="1" noResize="1" noEditPoints="1" noAdjustHandles="1" noChangeArrowheads="1" noChangeShapeType="1" noTextEdit="1"/>
              </p:cNvSpPr>
              <p:nvPr>
                <p:ph idx="1"/>
              </p:nvPr>
            </p:nvSpPr>
            <p:spPr>
              <a:xfrm>
                <a:off x="838200" y="604911"/>
                <a:ext cx="10515600" cy="5572052"/>
              </a:xfrm>
              <a:blipFill>
                <a:blip r:embed="rId2"/>
                <a:stretch>
                  <a:fillRect l="-1217" t="-1751" r="-754"/>
                </a:stretch>
              </a:blipFill>
            </p:spPr>
            <p:txBody>
              <a:bodyPr/>
              <a:lstStyle/>
              <a:p>
                <a:r>
                  <a:rPr lang="en-US">
                    <a:noFill/>
                  </a:rPr>
                  <a:t> </a:t>
                </a:r>
              </a:p>
            </p:txBody>
          </p:sp>
        </mc:Fallback>
      </mc:AlternateContent>
    </p:spTree>
    <p:extLst>
      <p:ext uri="{BB962C8B-B14F-4D97-AF65-F5344CB8AC3E}">
        <p14:creationId xmlns:p14="http://schemas.microsoft.com/office/powerpoint/2010/main" val="32737142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3" name="Content Placeholder 2">
                <a:extLst>
                  <a:ext uri="{FF2B5EF4-FFF2-40B4-BE49-F238E27FC236}">
                    <a16:creationId xmlns:a16="http://schemas.microsoft.com/office/drawing/2014/main" id="{F79CB9D2-2A48-49D4-8503-B3A412474ED2}"/>
                  </a:ext>
                </a:extLst>
              </p:cNvPr>
              <p:cNvSpPr>
                <a:spLocks noGrp="1"/>
              </p:cNvSpPr>
              <p:nvPr>
                <p:ph idx="1"/>
              </p:nvPr>
            </p:nvSpPr>
            <p:spPr>
              <a:xfrm>
                <a:off x="838200" y="295422"/>
                <a:ext cx="10515600" cy="5881541"/>
              </a:xfrm>
            </p:spPr>
            <p:txBody>
              <a:bodyPr>
                <a:normAutofit/>
              </a:bodyPr>
              <a:lstStyle/>
              <a:p>
                <a:pPr marL="0" indent="0">
                  <a:lnSpc>
                    <a:spcPct val="150000"/>
                  </a:lnSpc>
                  <a:buNone/>
                </a:pPr>
                <a:r>
                  <a:rPr lang="en-US" sz="2400" dirty="0">
                    <a:solidFill>
                      <a:schemeClr val="accent1">
                        <a:lumMod val="50000"/>
                      </a:schemeClr>
                    </a:solidFill>
                    <a:latin typeface="Times New Roman" panose="02020603050405020304" pitchFamily="18" charset="0"/>
                    <a:cs typeface="Times New Roman" panose="02020603050405020304" pitchFamily="18" charset="0"/>
                  </a:rPr>
                  <a:t>Linear Equations in Two Unknowns </a:t>
                </a:r>
              </a:p>
              <a:p>
                <a:pPr marL="0" indent="0">
                  <a:lnSpc>
                    <a:spcPct val="150000"/>
                  </a:lnSpc>
                  <a:buNone/>
                </a:pPr>
                <a:r>
                  <a:rPr lang="en-US" sz="2400" dirty="0">
                    <a:latin typeface="Times New Roman" panose="02020603050405020304" pitchFamily="18" charset="0"/>
                    <a:cs typeface="Times New Roman" panose="02020603050405020304" pitchFamily="18" charset="0"/>
                  </a:rPr>
                  <a:t>A linear equation in two unknowns is an equation that can be written in the form</a:t>
                </a:r>
              </a:p>
              <a:p>
                <a:pPr marL="0" indent="0" algn="ctr">
                  <a:lnSpc>
                    <a:spcPct val="150000"/>
                  </a:lnSpc>
                  <a:buNone/>
                </a:pPr>
                <a14:m>
                  <m:oMath xmlns:m="http://schemas.openxmlformats.org/officeDocument/2006/math">
                    <m:r>
                      <a:rPr lang="en-US" sz="2400" b="0" i="1" smtClean="0">
                        <a:latin typeface="Cambria Math" panose="02040503050406030204" pitchFamily="18" charset="0"/>
                        <a:cs typeface="Times New Roman" panose="02020603050405020304" pitchFamily="18" charset="0"/>
                      </a:rPr>
                      <m:t>𝑎𝑥</m:t>
                    </m:r>
                    <m:r>
                      <a:rPr lang="en-US" sz="2400" b="0" i="1" smtClean="0">
                        <a:latin typeface="Cambria Math" panose="02040503050406030204" pitchFamily="18" charset="0"/>
                        <a:cs typeface="Times New Roman" panose="02020603050405020304" pitchFamily="18" charset="0"/>
                      </a:rPr>
                      <m:t>+</m:t>
                    </m:r>
                    <m:r>
                      <a:rPr lang="en-US" sz="2400" b="0" i="1" smtClean="0">
                        <a:latin typeface="Cambria Math" panose="02040503050406030204" pitchFamily="18" charset="0"/>
                        <a:cs typeface="Times New Roman" panose="02020603050405020304" pitchFamily="18" charset="0"/>
                      </a:rPr>
                      <m:t>𝑏𝑦</m:t>
                    </m:r>
                    <m:r>
                      <a:rPr lang="en-US" sz="2400" b="0" i="1" smtClean="0">
                        <a:latin typeface="Cambria Math" panose="02040503050406030204" pitchFamily="18" charset="0"/>
                        <a:cs typeface="Times New Roman" panose="02020603050405020304" pitchFamily="18" charset="0"/>
                      </a:rPr>
                      <m:t>=</m:t>
                    </m:r>
                    <m:r>
                      <a:rPr lang="en-US" sz="2400" b="0" i="1" smtClean="0">
                        <a:latin typeface="Cambria Math" panose="02040503050406030204" pitchFamily="18" charset="0"/>
                        <a:cs typeface="Times New Roman" panose="02020603050405020304" pitchFamily="18" charset="0"/>
                      </a:rPr>
                      <m:t>𝑐</m:t>
                    </m:r>
                    <m:r>
                      <a:rPr lang="en-US" sz="2400" b="0" i="1" smtClean="0">
                        <a:latin typeface="Cambria Math" panose="02040503050406030204" pitchFamily="18" charset="0"/>
                        <a:cs typeface="Times New Roman" panose="02020603050405020304" pitchFamily="18" charset="0"/>
                      </a:rPr>
                      <m:t> </m:t>
                    </m:r>
                  </m:oMath>
                </a14:m>
                <a:r>
                  <a:rPr lang="en-US" sz="2400" dirty="0">
                    <a:latin typeface="Times New Roman" panose="02020603050405020304" pitchFamily="18" charset="0"/>
                    <a:cs typeface="Times New Roman" panose="02020603050405020304" pitchFamily="18" charset="0"/>
                  </a:rPr>
                  <a:t> </a:t>
                </a:r>
              </a:p>
              <a:p>
                <a:pPr marL="0" indent="0">
                  <a:lnSpc>
                    <a:spcPct val="150000"/>
                  </a:lnSpc>
                  <a:buNone/>
                </a:pPr>
                <a:r>
                  <a:rPr lang="en-US" sz="2400" dirty="0">
                    <a:latin typeface="Times New Roman" panose="02020603050405020304" pitchFamily="18" charset="0"/>
                    <a:cs typeface="Times New Roman" panose="02020603050405020304" pitchFamily="18" charset="0"/>
                  </a:rPr>
                  <a:t>with a, b, and c being real numbers. The number a is called the coefficient of </a:t>
                </a:r>
                <a14:m>
                  <m:oMath xmlns:m="http://schemas.openxmlformats.org/officeDocument/2006/math">
                    <m:r>
                      <a:rPr lang="en-US" sz="2400" b="0" i="1" smtClean="0">
                        <a:latin typeface="Cambria Math" panose="02040503050406030204" pitchFamily="18" charset="0"/>
                        <a:cs typeface="Times New Roman" panose="02020603050405020304" pitchFamily="18" charset="0"/>
                      </a:rPr>
                      <m:t>𝑥</m:t>
                    </m:r>
                  </m:oMath>
                </a14:m>
                <a:r>
                  <a:rPr lang="en-US" sz="2400" dirty="0">
                    <a:latin typeface="Times New Roman" panose="02020603050405020304" pitchFamily="18" charset="0"/>
                    <a:cs typeface="Times New Roman" panose="02020603050405020304" pitchFamily="18" charset="0"/>
                  </a:rPr>
                  <a:t>, and b is called the coefficient of y. A solution of an equation consists of a pair of numbers: a value for </a:t>
                </a:r>
                <a14:m>
                  <m:oMath xmlns:m="http://schemas.openxmlformats.org/officeDocument/2006/math">
                    <m:r>
                      <a:rPr lang="en-US" sz="2400" b="0" i="1" smtClean="0">
                        <a:latin typeface="Cambria Math" panose="02040503050406030204" pitchFamily="18" charset="0"/>
                        <a:cs typeface="Times New Roman" panose="02020603050405020304" pitchFamily="18" charset="0"/>
                      </a:rPr>
                      <m:t>𝑥</m:t>
                    </m:r>
                  </m:oMath>
                </a14:m>
                <a:r>
                  <a:rPr lang="en-US" sz="2400" dirty="0">
                    <a:latin typeface="Times New Roman" panose="02020603050405020304" pitchFamily="18" charset="0"/>
                    <a:cs typeface="Times New Roman" panose="02020603050405020304" pitchFamily="18" charset="0"/>
                  </a:rPr>
                  <a:t>  and a value for y that satisfy the equation.</a:t>
                </a:r>
              </a:p>
              <a:p>
                <a:pPr marL="0" indent="0">
                  <a:lnSpc>
                    <a:spcPct val="150000"/>
                  </a:lnSpc>
                  <a:buNone/>
                </a:pPr>
                <a:r>
                  <a:rPr lang="en-US" sz="2400" dirty="0">
                    <a:solidFill>
                      <a:schemeClr val="accent2">
                        <a:lumMod val="75000"/>
                      </a:schemeClr>
                    </a:solidFill>
                    <a:latin typeface="Times New Roman" panose="02020603050405020304" pitchFamily="18" charset="0"/>
                    <a:cs typeface="Times New Roman" panose="02020603050405020304" pitchFamily="18" charset="0"/>
                  </a:rPr>
                  <a:t>Example: </a:t>
                </a:r>
                <a:r>
                  <a:rPr lang="en-US" sz="2400" dirty="0">
                    <a:latin typeface="Times New Roman" panose="02020603050405020304" pitchFamily="18" charset="0"/>
                    <a:cs typeface="Times New Roman" panose="02020603050405020304" pitchFamily="18" charset="0"/>
                  </a:rPr>
                  <a:t>In the linear equation </a:t>
                </a:r>
                <a14:m>
                  <m:oMath xmlns:m="http://schemas.openxmlformats.org/officeDocument/2006/math">
                    <m:r>
                      <a:rPr lang="en-US" sz="2400" b="0" i="1" smtClean="0">
                        <a:latin typeface="Cambria Math" panose="02040503050406030204" pitchFamily="18" charset="0"/>
                        <a:cs typeface="Times New Roman" panose="02020603050405020304" pitchFamily="18" charset="0"/>
                      </a:rPr>
                      <m:t>3</m:t>
                    </m:r>
                    <m:r>
                      <a:rPr lang="en-US" sz="2400" b="0" i="1" smtClean="0">
                        <a:latin typeface="Cambria Math" panose="02040503050406030204" pitchFamily="18" charset="0"/>
                        <a:cs typeface="Times New Roman" panose="02020603050405020304" pitchFamily="18" charset="0"/>
                      </a:rPr>
                      <m:t>𝑥</m:t>
                    </m:r>
                    <m:r>
                      <a:rPr lang="en-US" sz="2400" b="0" i="1" smtClean="0">
                        <a:latin typeface="Cambria Math" panose="02040503050406030204" pitchFamily="18" charset="0"/>
                        <a:cs typeface="Times New Roman" panose="02020603050405020304" pitchFamily="18" charset="0"/>
                      </a:rPr>
                      <m:t>−2</m:t>
                    </m:r>
                    <m:r>
                      <a:rPr lang="en-US" sz="2400" b="0" i="1" smtClean="0">
                        <a:latin typeface="Cambria Math" panose="02040503050406030204" pitchFamily="18" charset="0"/>
                        <a:cs typeface="Times New Roman" panose="02020603050405020304" pitchFamily="18" charset="0"/>
                      </a:rPr>
                      <m:t>𝑦</m:t>
                    </m:r>
                    <m:r>
                      <a:rPr lang="en-US" sz="2400" b="0" i="1" smtClean="0">
                        <a:latin typeface="Cambria Math" panose="02040503050406030204" pitchFamily="18" charset="0"/>
                        <a:cs typeface="Times New Roman" panose="02020603050405020304" pitchFamily="18" charset="0"/>
                      </a:rPr>
                      <m:t>=12</m:t>
                    </m:r>
                  </m:oMath>
                </a14:m>
                <a:r>
                  <a:rPr lang="en-US" sz="2400" dirty="0">
                    <a:latin typeface="Times New Roman" panose="02020603050405020304" pitchFamily="18" charset="0"/>
                    <a:cs typeface="Times New Roman" panose="02020603050405020304" pitchFamily="18" charset="0"/>
                  </a:rPr>
                  <a:t>, the coefficients are </a:t>
                </a:r>
                <a14:m>
                  <m:oMath xmlns:m="http://schemas.openxmlformats.org/officeDocument/2006/math">
                    <m:r>
                      <a:rPr lang="en-US" sz="2400" b="0" i="1" smtClean="0">
                        <a:latin typeface="Cambria Math" panose="02040503050406030204" pitchFamily="18" charset="0"/>
                        <a:cs typeface="Times New Roman" panose="02020603050405020304" pitchFamily="18" charset="0"/>
                      </a:rPr>
                      <m:t>𝑎</m:t>
                    </m:r>
                    <m:r>
                      <a:rPr lang="en-US" sz="2400" b="0" i="1" smtClean="0">
                        <a:latin typeface="Cambria Math" panose="02040503050406030204" pitchFamily="18" charset="0"/>
                        <a:cs typeface="Times New Roman" panose="02020603050405020304" pitchFamily="18" charset="0"/>
                      </a:rPr>
                      <m:t>=3 </m:t>
                    </m:r>
                  </m:oMath>
                </a14:m>
                <a:r>
                  <a:rPr lang="en-US" sz="2400" dirty="0">
                    <a:latin typeface="Times New Roman" panose="02020603050405020304" pitchFamily="18" charset="0"/>
                    <a:cs typeface="Times New Roman" panose="02020603050405020304" pitchFamily="18" charset="0"/>
                  </a:rPr>
                  <a:t>and </a:t>
                </a:r>
                <a14:m>
                  <m:oMath xmlns:m="http://schemas.openxmlformats.org/officeDocument/2006/math">
                    <m:r>
                      <a:rPr lang="en-US" sz="2400" b="0" i="1" smtClean="0">
                        <a:latin typeface="Cambria Math" panose="02040503050406030204" pitchFamily="18" charset="0"/>
                        <a:cs typeface="Times New Roman" panose="02020603050405020304" pitchFamily="18" charset="0"/>
                      </a:rPr>
                      <m:t>𝑏</m:t>
                    </m:r>
                    <m:r>
                      <a:rPr lang="en-US" sz="2400" b="0" i="1" smtClean="0">
                        <a:latin typeface="Cambria Math" panose="02040503050406030204" pitchFamily="18" charset="0"/>
                        <a:cs typeface="Times New Roman" panose="02020603050405020304" pitchFamily="18" charset="0"/>
                      </a:rPr>
                      <m:t>=−2</m:t>
                    </m:r>
                  </m:oMath>
                </a14:m>
                <a:r>
                  <a:rPr lang="en-US" sz="2400" dirty="0">
                    <a:latin typeface="Times New Roman" panose="02020603050405020304" pitchFamily="18" charset="0"/>
                    <a:cs typeface="Times New Roman" panose="02020603050405020304" pitchFamily="18" charset="0"/>
                  </a:rPr>
                  <a:t> . The pair </a:t>
                </a:r>
                <a14:m>
                  <m:oMath xmlns:m="http://schemas.openxmlformats.org/officeDocument/2006/math">
                    <m:d>
                      <m:dPr>
                        <m:ctrlPr>
                          <a:rPr lang="en-US" sz="2400" b="0" i="1" smtClean="0">
                            <a:latin typeface="Cambria Math" panose="02040503050406030204" pitchFamily="18" charset="0"/>
                            <a:cs typeface="Times New Roman" panose="02020603050405020304" pitchFamily="18" charset="0"/>
                          </a:rPr>
                        </m:ctrlPr>
                      </m:dPr>
                      <m:e>
                        <m:r>
                          <a:rPr lang="en-US" sz="2400" b="0" i="1" smtClean="0">
                            <a:latin typeface="Cambria Math" panose="02040503050406030204" pitchFamily="18" charset="0"/>
                            <a:cs typeface="Times New Roman" panose="02020603050405020304" pitchFamily="18" charset="0"/>
                          </a:rPr>
                          <m:t>𝑥</m:t>
                        </m:r>
                        <m:r>
                          <a:rPr lang="en-US" sz="2400" b="0" i="1" smtClean="0">
                            <a:latin typeface="Cambria Math" panose="02040503050406030204" pitchFamily="18" charset="0"/>
                            <a:cs typeface="Times New Roman" panose="02020603050405020304" pitchFamily="18" charset="0"/>
                          </a:rPr>
                          <m:t>,</m:t>
                        </m:r>
                        <m:r>
                          <a:rPr lang="en-US" sz="2400" b="0" i="1" smtClean="0">
                            <a:latin typeface="Cambria Math" panose="02040503050406030204" pitchFamily="18" charset="0"/>
                            <a:cs typeface="Times New Roman" panose="02020603050405020304" pitchFamily="18" charset="0"/>
                          </a:rPr>
                          <m:t>𝑦</m:t>
                        </m:r>
                      </m:e>
                    </m:d>
                    <m:r>
                      <a:rPr lang="en-US" sz="2400" b="0" i="1" smtClean="0">
                        <a:latin typeface="Cambria Math" panose="02040503050406030204" pitchFamily="18" charset="0"/>
                        <a:cs typeface="Times New Roman" panose="02020603050405020304" pitchFamily="18" charset="0"/>
                      </a:rPr>
                      <m:t>=</m:t>
                    </m:r>
                    <m:d>
                      <m:dPr>
                        <m:ctrlPr>
                          <a:rPr lang="en-US" sz="2400" b="0" i="1" smtClean="0">
                            <a:latin typeface="Cambria Math" panose="02040503050406030204" pitchFamily="18" charset="0"/>
                            <a:cs typeface="Times New Roman" panose="02020603050405020304" pitchFamily="18" charset="0"/>
                          </a:rPr>
                        </m:ctrlPr>
                      </m:dPr>
                      <m:e>
                        <m:r>
                          <a:rPr lang="en-US" sz="2400" b="0" i="1" smtClean="0">
                            <a:latin typeface="Cambria Math" panose="02040503050406030204" pitchFamily="18" charset="0"/>
                            <a:cs typeface="Times New Roman" panose="02020603050405020304" pitchFamily="18" charset="0"/>
                          </a:rPr>
                          <m:t>4,0</m:t>
                        </m:r>
                      </m:e>
                    </m:d>
                    <m:r>
                      <a:rPr lang="en-US" sz="2400" b="0" i="1" smtClean="0">
                        <a:latin typeface="Cambria Math" panose="02040503050406030204" pitchFamily="18" charset="0"/>
                        <a:cs typeface="Times New Roman" panose="02020603050405020304" pitchFamily="18" charset="0"/>
                      </a:rPr>
                      <m:t> </m:t>
                    </m:r>
                  </m:oMath>
                </a14:m>
                <a:r>
                  <a:rPr lang="en-US" sz="2400" dirty="0">
                    <a:latin typeface="Times New Roman" panose="02020603050405020304" pitchFamily="18" charset="0"/>
                    <a:cs typeface="Times New Roman" panose="02020603050405020304" pitchFamily="18" charset="0"/>
                  </a:rPr>
                  <a:t>is a solution, because </a:t>
                </a:r>
                <a14:m>
                  <m:oMath xmlns:m="http://schemas.openxmlformats.org/officeDocument/2006/math">
                    <m:r>
                      <a:rPr lang="en-US" sz="2400" b="0" i="1" smtClean="0">
                        <a:latin typeface="Cambria Math" panose="02040503050406030204" pitchFamily="18" charset="0"/>
                        <a:cs typeface="Times New Roman" panose="02020603050405020304" pitchFamily="18" charset="0"/>
                      </a:rPr>
                      <m:t>3</m:t>
                    </m:r>
                    <m:d>
                      <m:dPr>
                        <m:ctrlPr>
                          <a:rPr lang="en-US" sz="2400" b="0" i="1" smtClean="0">
                            <a:latin typeface="Cambria Math" panose="02040503050406030204" pitchFamily="18" charset="0"/>
                            <a:cs typeface="Times New Roman" panose="02020603050405020304" pitchFamily="18" charset="0"/>
                          </a:rPr>
                        </m:ctrlPr>
                      </m:dPr>
                      <m:e>
                        <m:r>
                          <a:rPr lang="en-US" sz="2400" b="0" i="1" smtClean="0">
                            <a:latin typeface="Cambria Math" panose="02040503050406030204" pitchFamily="18" charset="0"/>
                            <a:cs typeface="Times New Roman" panose="02020603050405020304" pitchFamily="18" charset="0"/>
                          </a:rPr>
                          <m:t>4</m:t>
                        </m:r>
                      </m:e>
                    </m:d>
                    <m:r>
                      <a:rPr lang="en-US" sz="2400" b="0" i="1" smtClean="0">
                        <a:latin typeface="Cambria Math" panose="02040503050406030204" pitchFamily="18" charset="0"/>
                        <a:cs typeface="Times New Roman" panose="02020603050405020304" pitchFamily="18" charset="0"/>
                      </a:rPr>
                      <m:t>−2</m:t>
                    </m:r>
                    <m:d>
                      <m:dPr>
                        <m:ctrlPr>
                          <a:rPr lang="en-US" sz="2400" b="0" i="1" smtClean="0">
                            <a:latin typeface="Cambria Math" panose="02040503050406030204" pitchFamily="18" charset="0"/>
                            <a:cs typeface="Times New Roman" panose="02020603050405020304" pitchFamily="18" charset="0"/>
                          </a:rPr>
                        </m:ctrlPr>
                      </m:dPr>
                      <m:e>
                        <m:r>
                          <a:rPr lang="en-US" sz="2400" b="0" i="1" smtClean="0">
                            <a:latin typeface="Cambria Math" panose="02040503050406030204" pitchFamily="18" charset="0"/>
                            <a:cs typeface="Times New Roman" panose="02020603050405020304" pitchFamily="18" charset="0"/>
                          </a:rPr>
                          <m:t>0</m:t>
                        </m:r>
                      </m:e>
                    </m:d>
                    <m:r>
                      <a:rPr lang="en-US" sz="2400" b="0" i="1" smtClean="0">
                        <a:latin typeface="Cambria Math" panose="02040503050406030204" pitchFamily="18" charset="0"/>
                        <a:cs typeface="Times New Roman" panose="02020603050405020304" pitchFamily="18" charset="0"/>
                      </a:rPr>
                      <m:t>=12</m:t>
                    </m:r>
                  </m:oMath>
                </a14:m>
                <a:r>
                  <a:rPr lang="en-US" sz="2400" dirty="0">
                    <a:latin typeface="Times New Roman" panose="02020603050405020304" pitchFamily="18" charset="0"/>
                    <a:cs typeface="Times New Roman" panose="02020603050405020304" pitchFamily="18" charset="0"/>
                  </a:rPr>
                  <a:t>.</a:t>
                </a:r>
              </a:p>
            </p:txBody>
          </p:sp>
        </mc:Choice>
        <mc:Fallback>
          <p:sp>
            <p:nvSpPr>
              <p:cNvPr id="3" name="Content Placeholder 2">
                <a:extLst>
                  <a:ext uri="{FF2B5EF4-FFF2-40B4-BE49-F238E27FC236}">
                    <a16:creationId xmlns:a16="http://schemas.microsoft.com/office/drawing/2014/main" id="{F79CB9D2-2A48-49D4-8503-B3A412474ED2}"/>
                  </a:ext>
                </a:extLst>
              </p:cNvPr>
              <p:cNvSpPr>
                <a:spLocks noGrp="1" noRot="1" noChangeAspect="1" noMove="1" noResize="1" noEditPoints="1" noAdjustHandles="1" noChangeArrowheads="1" noChangeShapeType="1" noTextEdit="1"/>
              </p:cNvSpPr>
              <p:nvPr>
                <p:ph idx="1"/>
              </p:nvPr>
            </p:nvSpPr>
            <p:spPr>
              <a:xfrm>
                <a:off x="838200" y="295422"/>
                <a:ext cx="10515600" cy="5881541"/>
              </a:xfrm>
              <a:blipFill>
                <a:blip r:embed="rId2"/>
                <a:stretch>
                  <a:fillRect l="-928" r="-116"/>
                </a:stretch>
              </a:blipFill>
            </p:spPr>
            <p:txBody>
              <a:bodyPr/>
              <a:lstStyle/>
              <a:p>
                <a:r>
                  <a:rPr lang="en-US">
                    <a:noFill/>
                  </a:rPr>
                  <a:t> </a:t>
                </a:r>
              </a:p>
            </p:txBody>
          </p:sp>
        </mc:Fallback>
      </mc:AlternateContent>
    </p:spTree>
    <p:extLst>
      <p:ext uri="{BB962C8B-B14F-4D97-AF65-F5344CB8AC3E}">
        <p14:creationId xmlns:p14="http://schemas.microsoft.com/office/powerpoint/2010/main" val="247075910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3" name="Content Placeholder 2">
                <a:extLst>
                  <a:ext uri="{FF2B5EF4-FFF2-40B4-BE49-F238E27FC236}">
                    <a16:creationId xmlns:a16="http://schemas.microsoft.com/office/drawing/2014/main" id="{D5FF74A1-2F4A-4D24-A8AE-1B11FF24E123}"/>
                  </a:ext>
                </a:extLst>
              </p:cNvPr>
              <p:cNvSpPr>
                <a:spLocks noGrp="1"/>
              </p:cNvSpPr>
              <p:nvPr>
                <p:ph idx="1"/>
              </p:nvPr>
            </p:nvSpPr>
            <p:spPr>
              <a:xfrm>
                <a:off x="838200" y="253218"/>
                <a:ext cx="10515600" cy="5923745"/>
              </a:xfrm>
            </p:spPr>
            <p:txBody>
              <a:bodyPr>
                <a:normAutofit/>
              </a:bodyPr>
              <a:lstStyle/>
              <a:p>
                <a:pPr marL="0" indent="0">
                  <a:buNone/>
                </a:pPr>
                <a:r>
                  <a:rPr lang="en-US" sz="2400" dirty="0">
                    <a:solidFill>
                      <a:schemeClr val="accent2">
                        <a:lumMod val="75000"/>
                      </a:schemeClr>
                    </a:solidFill>
                    <a:latin typeface="Times New Roman" panose="02020603050405020304" pitchFamily="18" charset="0"/>
                    <a:cs typeface="Times New Roman" panose="02020603050405020304" pitchFamily="18" charset="0"/>
                  </a:rPr>
                  <a:t>Example : </a:t>
                </a:r>
                <a:r>
                  <a:rPr lang="en-US" sz="2400" dirty="0">
                    <a:latin typeface="Times New Roman" panose="02020603050405020304" pitchFamily="18" charset="0"/>
                    <a:cs typeface="Times New Roman" panose="02020603050405020304" pitchFamily="18" charset="0"/>
                  </a:rPr>
                  <a:t>Determine all solutions of </a:t>
                </a:r>
                <a14:m>
                  <m:oMath xmlns:m="http://schemas.openxmlformats.org/officeDocument/2006/math">
                    <m:r>
                      <a:rPr lang="en-US" sz="2400" b="0" i="1" smtClean="0">
                        <a:latin typeface="Cambria Math" panose="02040503050406030204" pitchFamily="18" charset="0"/>
                        <a:cs typeface="Times New Roman" panose="02020603050405020304" pitchFamily="18" charset="0"/>
                      </a:rPr>
                      <m:t>3</m:t>
                    </m:r>
                    <m:r>
                      <a:rPr lang="en-US" sz="2400" b="0" i="1" smtClean="0">
                        <a:latin typeface="Cambria Math" panose="02040503050406030204" pitchFamily="18" charset="0"/>
                        <a:cs typeface="Times New Roman" panose="02020603050405020304" pitchFamily="18" charset="0"/>
                      </a:rPr>
                      <m:t>𝑥</m:t>
                    </m:r>
                    <m:r>
                      <a:rPr lang="en-US" sz="2400" b="0" i="1" smtClean="0">
                        <a:latin typeface="Cambria Math" panose="02040503050406030204" pitchFamily="18" charset="0"/>
                        <a:cs typeface="Times New Roman" panose="02020603050405020304" pitchFamily="18" charset="0"/>
                      </a:rPr>
                      <m:t>−2</m:t>
                    </m:r>
                    <m:r>
                      <a:rPr lang="en-US" sz="2400" b="0" i="1" smtClean="0">
                        <a:latin typeface="Cambria Math" panose="02040503050406030204" pitchFamily="18" charset="0"/>
                        <a:cs typeface="Times New Roman" panose="02020603050405020304" pitchFamily="18" charset="0"/>
                      </a:rPr>
                      <m:t>𝑦</m:t>
                    </m:r>
                    <m:r>
                      <a:rPr lang="en-US" sz="2400" b="0" i="1" smtClean="0">
                        <a:latin typeface="Cambria Math" panose="02040503050406030204" pitchFamily="18" charset="0"/>
                        <a:cs typeface="Times New Roman" panose="02020603050405020304" pitchFamily="18" charset="0"/>
                      </a:rPr>
                      <m:t>=12</m:t>
                    </m:r>
                  </m:oMath>
                </a14:m>
                <a:r>
                  <a:rPr lang="en-US" sz="2400" dirty="0">
                    <a:latin typeface="Times New Roman" panose="02020603050405020304" pitchFamily="18" charset="0"/>
                    <a:cs typeface="Times New Roman" panose="02020603050405020304" pitchFamily="18" charset="0"/>
                  </a:rPr>
                  <a:t>. </a:t>
                </a:r>
              </a:p>
              <a:p>
                <a:pPr marL="0" indent="0">
                  <a:buNone/>
                </a:pPr>
                <a:r>
                  <a:rPr lang="en-US" sz="2400" dirty="0">
                    <a:solidFill>
                      <a:schemeClr val="accent2">
                        <a:lumMod val="75000"/>
                      </a:schemeClr>
                    </a:solidFill>
                    <a:latin typeface="Times New Roman" panose="02020603050405020304" pitchFamily="18" charset="0"/>
                    <a:cs typeface="Times New Roman" panose="02020603050405020304" pitchFamily="18" charset="0"/>
                  </a:rPr>
                  <a:t>Solution  </a:t>
                </a:r>
                <a:r>
                  <a:rPr lang="en-US" sz="2400" dirty="0">
                    <a:latin typeface="Times New Roman" panose="02020603050405020304" pitchFamily="18" charset="0"/>
                    <a:cs typeface="Times New Roman" panose="02020603050405020304" pitchFamily="18" charset="0"/>
                  </a:rPr>
                  <a:t>If we rewrite the equation </a:t>
                </a:r>
                <a14:m>
                  <m:oMath xmlns:m="http://schemas.openxmlformats.org/officeDocument/2006/math">
                    <m:r>
                      <a:rPr lang="en-US" sz="2400" b="0" i="1" smtClean="0">
                        <a:latin typeface="Cambria Math" panose="02040503050406030204" pitchFamily="18" charset="0"/>
                        <a:cs typeface="Times New Roman" panose="02020603050405020304" pitchFamily="18" charset="0"/>
                      </a:rPr>
                      <m:t>3</m:t>
                    </m:r>
                    <m:r>
                      <a:rPr lang="en-US" sz="2400" b="0" i="1" smtClean="0">
                        <a:latin typeface="Cambria Math" panose="02040503050406030204" pitchFamily="18" charset="0"/>
                        <a:cs typeface="Times New Roman" panose="02020603050405020304" pitchFamily="18" charset="0"/>
                      </a:rPr>
                      <m:t>𝑥</m:t>
                    </m:r>
                    <m:r>
                      <a:rPr lang="en-US" sz="2400" b="0" i="1" smtClean="0">
                        <a:latin typeface="Cambria Math" panose="02040503050406030204" pitchFamily="18" charset="0"/>
                        <a:cs typeface="Times New Roman" panose="02020603050405020304" pitchFamily="18" charset="0"/>
                      </a:rPr>
                      <m:t>−2</m:t>
                    </m:r>
                    <m:r>
                      <a:rPr lang="en-US" sz="2400" b="0" i="1" smtClean="0">
                        <a:latin typeface="Cambria Math" panose="02040503050406030204" pitchFamily="18" charset="0"/>
                        <a:cs typeface="Times New Roman" panose="02020603050405020304" pitchFamily="18" charset="0"/>
                      </a:rPr>
                      <m:t>𝑦</m:t>
                    </m:r>
                    <m:r>
                      <a:rPr lang="en-US" sz="2400" b="0" i="1" smtClean="0">
                        <a:latin typeface="Cambria Math" panose="02040503050406030204" pitchFamily="18" charset="0"/>
                        <a:cs typeface="Times New Roman" panose="02020603050405020304" pitchFamily="18" charset="0"/>
                      </a:rPr>
                      <m:t>=12 </m:t>
                    </m:r>
                  </m:oMath>
                </a14:m>
                <a:r>
                  <a:rPr lang="en-US" sz="2400" dirty="0">
                    <a:latin typeface="Times New Roman" panose="02020603050405020304" pitchFamily="18" charset="0"/>
                    <a:cs typeface="Times New Roman" panose="02020603050405020304" pitchFamily="18" charset="0"/>
                  </a:rPr>
                  <a:t>by solving for y, we get          </a:t>
                </a:r>
                <a14:m>
                  <m:oMath xmlns:m="http://schemas.openxmlformats.org/officeDocument/2006/math">
                    <m:r>
                      <a:rPr lang="en-US" sz="2400" b="0" i="1" smtClean="0">
                        <a:latin typeface="Cambria Math" panose="02040503050406030204" pitchFamily="18" charset="0"/>
                        <a:cs typeface="Times New Roman" panose="02020603050405020304" pitchFamily="18" charset="0"/>
                      </a:rPr>
                      <m:t>𝑦</m:t>
                    </m:r>
                    <m:r>
                      <a:rPr lang="en-US" sz="2400" b="0" i="1" smtClean="0">
                        <a:latin typeface="Cambria Math" panose="02040503050406030204" pitchFamily="18" charset="0"/>
                        <a:cs typeface="Times New Roman" panose="02020603050405020304" pitchFamily="18" charset="0"/>
                      </a:rPr>
                      <m:t>=</m:t>
                    </m:r>
                    <m:f>
                      <m:fPr>
                        <m:ctrlPr>
                          <a:rPr lang="en-US" sz="2400" b="0" i="1" smtClean="0">
                            <a:latin typeface="Cambria Math" panose="02040503050406030204" pitchFamily="18" charset="0"/>
                            <a:cs typeface="Times New Roman" panose="02020603050405020304" pitchFamily="18" charset="0"/>
                          </a:rPr>
                        </m:ctrlPr>
                      </m:fPr>
                      <m:num>
                        <m:r>
                          <a:rPr lang="en-US" sz="2400" b="0" i="1" smtClean="0">
                            <a:latin typeface="Cambria Math" panose="02040503050406030204" pitchFamily="18" charset="0"/>
                            <a:cs typeface="Times New Roman" panose="02020603050405020304" pitchFamily="18" charset="0"/>
                          </a:rPr>
                          <m:t>3</m:t>
                        </m:r>
                        <m:r>
                          <a:rPr lang="en-US" sz="2400" b="0" i="1" smtClean="0">
                            <a:latin typeface="Cambria Math" panose="02040503050406030204" pitchFamily="18" charset="0"/>
                            <a:cs typeface="Times New Roman" panose="02020603050405020304" pitchFamily="18" charset="0"/>
                          </a:rPr>
                          <m:t>𝑥</m:t>
                        </m:r>
                      </m:num>
                      <m:den>
                        <m:r>
                          <a:rPr lang="en-US" sz="2400" b="0" i="1" smtClean="0">
                            <a:latin typeface="Cambria Math" panose="02040503050406030204" pitchFamily="18" charset="0"/>
                            <a:cs typeface="Times New Roman" panose="02020603050405020304" pitchFamily="18" charset="0"/>
                          </a:rPr>
                          <m:t>2</m:t>
                        </m:r>
                      </m:den>
                    </m:f>
                    <m:r>
                      <a:rPr lang="en-US" sz="2400" b="0" i="1" smtClean="0">
                        <a:latin typeface="Cambria Math" panose="02040503050406030204" pitchFamily="18" charset="0"/>
                        <a:cs typeface="Times New Roman" panose="02020603050405020304" pitchFamily="18" charset="0"/>
                      </a:rPr>
                      <m:t>−6</m:t>
                    </m:r>
                  </m:oMath>
                </a14:m>
                <a:r>
                  <a:rPr lang="en-US" sz="2400" dirty="0">
                    <a:latin typeface="Times New Roman" panose="02020603050405020304" pitchFamily="18" charset="0"/>
                    <a:cs typeface="Times New Roman" panose="02020603050405020304" pitchFamily="18" charset="0"/>
                  </a:rPr>
                  <a:t>, which expresses y as a linear function of </a:t>
                </a:r>
                <a14:m>
                  <m:oMath xmlns:m="http://schemas.openxmlformats.org/officeDocument/2006/math">
                    <m:r>
                      <a:rPr lang="en-US" sz="2400" b="0" i="1" smtClean="0">
                        <a:latin typeface="Cambria Math" panose="02040503050406030204" pitchFamily="18" charset="0"/>
                        <a:cs typeface="Times New Roman" panose="02020603050405020304" pitchFamily="18" charset="0"/>
                      </a:rPr>
                      <m:t>𝑥</m:t>
                    </m:r>
                  </m:oMath>
                </a14:m>
                <a:r>
                  <a:rPr lang="en-US" sz="2400" dirty="0">
                    <a:latin typeface="Times New Roman" panose="02020603050405020304" pitchFamily="18" charset="0"/>
                    <a:cs typeface="Times New Roman" panose="02020603050405020304" pitchFamily="18" charset="0"/>
                  </a:rPr>
                  <a:t>, </a:t>
                </a:r>
              </a:p>
              <a:p>
                <a:pPr marL="0" indent="0">
                  <a:buNone/>
                </a:pPr>
                <a:r>
                  <a:rPr lang="en-US" sz="2400" dirty="0">
                    <a:latin typeface="Times New Roman" panose="02020603050405020304" pitchFamily="18" charset="0"/>
                    <a:cs typeface="Times New Roman" panose="02020603050405020304" pitchFamily="18" charset="0"/>
                  </a:rPr>
                  <a:t>For every value of </a:t>
                </a:r>
                <a14:m>
                  <m:oMath xmlns:m="http://schemas.openxmlformats.org/officeDocument/2006/math">
                    <m:r>
                      <a:rPr lang="en-US" sz="2400" b="0" i="1" smtClean="0">
                        <a:latin typeface="Cambria Math" panose="02040503050406030204" pitchFamily="18" charset="0"/>
                        <a:cs typeface="Times New Roman" panose="02020603050405020304" pitchFamily="18" charset="0"/>
                      </a:rPr>
                      <m:t>𝑥</m:t>
                    </m:r>
                  </m:oMath>
                </a14:m>
                <a:r>
                  <a:rPr lang="en-US" sz="2400" dirty="0">
                    <a:latin typeface="Times New Roman" panose="02020603050405020304" pitchFamily="18" charset="0"/>
                    <a:cs typeface="Times New Roman" panose="02020603050405020304" pitchFamily="18" charset="0"/>
                  </a:rPr>
                  <a:t> that we choose, we can now get the corresponding value of y, giving a solution (</a:t>
                </a:r>
                <a14:m>
                  <m:oMath xmlns:m="http://schemas.openxmlformats.org/officeDocument/2006/math">
                    <m:r>
                      <a:rPr lang="en-US" sz="2400" b="0" i="1" smtClean="0">
                        <a:latin typeface="Cambria Math" panose="02040503050406030204" pitchFamily="18" charset="0"/>
                        <a:cs typeface="Times New Roman" panose="02020603050405020304" pitchFamily="18" charset="0"/>
                      </a:rPr>
                      <m:t>𝑥</m:t>
                    </m:r>
                  </m:oMath>
                </a14:m>
                <a:r>
                  <a:rPr lang="en-US" sz="2400" dirty="0">
                    <a:latin typeface="Times New Roman" panose="02020603050405020304" pitchFamily="18" charset="0"/>
                    <a:cs typeface="Times New Roman" panose="02020603050405020304" pitchFamily="18" charset="0"/>
                  </a:rPr>
                  <a:t>, y), as shown in the following table:</a:t>
                </a:r>
              </a:p>
              <a:p>
                <a:pPr marL="0" indent="0">
                  <a:buNone/>
                </a:pPr>
                <a:endParaRPr lang="en-US" sz="2400" dirty="0">
                  <a:latin typeface="Times New Roman" panose="02020603050405020304" pitchFamily="18" charset="0"/>
                  <a:cs typeface="Times New Roman" panose="02020603050405020304" pitchFamily="18" charset="0"/>
                </a:endParaRPr>
              </a:p>
              <a:p>
                <a:pPr marL="0" indent="0">
                  <a:buNone/>
                </a:pPr>
                <a:endParaRPr lang="en-US" sz="2400" dirty="0">
                  <a:latin typeface="Times New Roman" panose="02020603050405020304" pitchFamily="18" charset="0"/>
                  <a:cs typeface="Times New Roman" panose="02020603050405020304" pitchFamily="18" charset="0"/>
                </a:endParaRPr>
              </a:p>
              <a:p>
                <a:pPr marL="0" indent="0">
                  <a:buNone/>
                </a:pPr>
                <a:endParaRPr lang="en-US" sz="2400" dirty="0">
                  <a:latin typeface="Times New Roman" panose="02020603050405020304" pitchFamily="18" charset="0"/>
                  <a:cs typeface="Times New Roman" panose="02020603050405020304" pitchFamily="18" charset="0"/>
                </a:endParaRPr>
              </a:p>
              <a:p>
                <a:pPr marL="0" indent="0">
                  <a:buNone/>
                </a:pPr>
                <a:r>
                  <a:rPr lang="en-US" sz="2400" dirty="0">
                    <a:latin typeface="Times New Roman" panose="02020603050405020304" pitchFamily="18" charset="0"/>
                    <a:cs typeface="Times New Roman" panose="02020603050405020304" pitchFamily="18" charset="0"/>
                  </a:rPr>
                  <a:t>These are just five of the infinitely many solutions that are </a:t>
                </a:r>
              </a:p>
              <a:p>
                <a:pPr marL="0" indent="0">
                  <a:buNone/>
                </a:pPr>
                <a:r>
                  <a:rPr lang="en-US" sz="2400" dirty="0">
                    <a:latin typeface="Times New Roman" panose="02020603050405020304" pitchFamily="18" charset="0"/>
                    <a:cs typeface="Times New Roman" panose="02020603050405020304" pitchFamily="18" charset="0"/>
                  </a:rPr>
                  <a:t>possible. Each of these solutions has the form</a:t>
                </a:r>
              </a:p>
              <a:p>
                <a:pPr marL="0" indent="0">
                  <a:buNone/>
                </a:pPr>
                <a:r>
                  <a:rPr lang="en-US" sz="2400" dirty="0">
                    <a:latin typeface="Times New Roman" panose="02020603050405020304" pitchFamily="18" charset="0"/>
                    <a:cs typeface="Times New Roman" panose="02020603050405020304" pitchFamily="18" charset="0"/>
                  </a:rPr>
                  <a:t> </a:t>
                </a:r>
                <a14:m>
                  <m:oMath xmlns:m="http://schemas.openxmlformats.org/officeDocument/2006/math">
                    <m:d>
                      <m:dPr>
                        <m:ctrlPr>
                          <a:rPr lang="en-US" sz="2400" b="0" i="1" smtClean="0">
                            <a:latin typeface="Cambria Math" panose="02040503050406030204" pitchFamily="18" charset="0"/>
                            <a:cs typeface="Times New Roman" panose="02020603050405020304" pitchFamily="18" charset="0"/>
                          </a:rPr>
                        </m:ctrlPr>
                      </m:dPr>
                      <m:e>
                        <m:r>
                          <a:rPr lang="en-US" sz="2400" b="0" i="1" smtClean="0">
                            <a:latin typeface="Cambria Math" panose="02040503050406030204" pitchFamily="18" charset="0"/>
                            <a:cs typeface="Times New Roman" panose="02020603050405020304" pitchFamily="18" charset="0"/>
                          </a:rPr>
                          <m:t>𝑥</m:t>
                        </m:r>
                        <m:r>
                          <a:rPr lang="en-US" sz="2400" b="0" i="1" smtClean="0">
                            <a:latin typeface="Cambria Math" panose="02040503050406030204" pitchFamily="18" charset="0"/>
                            <a:cs typeface="Times New Roman" panose="02020603050405020304" pitchFamily="18" charset="0"/>
                          </a:rPr>
                          <m:t>,</m:t>
                        </m:r>
                        <m:r>
                          <a:rPr lang="en-US" sz="2400" b="0" i="1" smtClean="0">
                            <a:latin typeface="Cambria Math" panose="02040503050406030204" pitchFamily="18" charset="0"/>
                            <a:cs typeface="Times New Roman" panose="02020603050405020304" pitchFamily="18" charset="0"/>
                          </a:rPr>
                          <m:t>𝑦</m:t>
                        </m:r>
                      </m:e>
                    </m:d>
                    <m:r>
                      <a:rPr lang="en-US" sz="2400" b="0" i="1" smtClean="0">
                        <a:latin typeface="Cambria Math" panose="02040503050406030204" pitchFamily="18" charset="0"/>
                        <a:cs typeface="Times New Roman" panose="02020603050405020304" pitchFamily="18" charset="0"/>
                      </a:rPr>
                      <m:t>=</m:t>
                    </m:r>
                    <m:d>
                      <m:dPr>
                        <m:ctrlPr>
                          <a:rPr lang="en-US" sz="2400" b="0" i="1" smtClean="0">
                            <a:latin typeface="Cambria Math" panose="02040503050406030204" pitchFamily="18" charset="0"/>
                            <a:cs typeface="Times New Roman" panose="02020603050405020304" pitchFamily="18" charset="0"/>
                          </a:rPr>
                        </m:ctrlPr>
                      </m:dPr>
                      <m:e>
                        <m:r>
                          <a:rPr lang="en-US" sz="2400" b="0" i="1" smtClean="0">
                            <a:latin typeface="Cambria Math" panose="02040503050406030204" pitchFamily="18" charset="0"/>
                            <a:cs typeface="Times New Roman" panose="02020603050405020304" pitchFamily="18" charset="0"/>
                          </a:rPr>
                          <m:t>𝑥</m:t>
                        </m:r>
                        <m:r>
                          <a:rPr lang="en-US" sz="2400" b="0" i="1" smtClean="0">
                            <a:latin typeface="Cambria Math" panose="02040503050406030204" pitchFamily="18" charset="0"/>
                            <a:cs typeface="Times New Roman" panose="02020603050405020304" pitchFamily="18" charset="0"/>
                          </a:rPr>
                          <m:t>,</m:t>
                        </m:r>
                        <m:f>
                          <m:fPr>
                            <m:ctrlPr>
                              <a:rPr lang="en-US" sz="2400" b="0" i="1" smtClean="0">
                                <a:latin typeface="Cambria Math" panose="02040503050406030204" pitchFamily="18" charset="0"/>
                                <a:cs typeface="Times New Roman" panose="02020603050405020304" pitchFamily="18" charset="0"/>
                              </a:rPr>
                            </m:ctrlPr>
                          </m:fPr>
                          <m:num>
                            <m:r>
                              <a:rPr lang="en-US" sz="2400" b="0" i="1" smtClean="0">
                                <a:latin typeface="Cambria Math" panose="02040503050406030204" pitchFamily="18" charset="0"/>
                                <a:cs typeface="Times New Roman" panose="02020603050405020304" pitchFamily="18" charset="0"/>
                              </a:rPr>
                              <m:t>3</m:t>
                            </m:r>
                            <m:r>
                              <a:rPr lang="en-US" sz="2400" b="0" i="1" smtClean="0">
                                <a:latin typeface="Cambria Math" panose="02040503050406030204" pitchFamily="18" charset="0"/>
                                <a:cs typeface="Times New Roman" panose="02020603050405020304" pitchFamily="18" charset="0"/>
                              </a:rPr>
                              <m:t>𝑥</m:t>
                            </m:r>
                          </m:num>
                          <m:den>
                            <m:r>
                              <a:rPr lang="en-US" sz="2400" b="0" i="1" smtClean="0">
                                <a:latin typeface="Cambria Math" panose="02040503050406030204" pitchFamily="18" charset="0"/>
                                <a:cs typeface="Times New Roman" panose="02020603050405020304" pitchFamily="18" charset="0"/>
                              </a:rPr>
                              <m:t>2</m:t>
                            </m:r>
                          </m:den>
                        </m:f>
                        <m:r>
                          <a:rPr lang="en-US" sz="2400" b="0" i="1" smtClean="0">
                            <a:latin typeface="Cambria Math" panose="02040503050406030204" pitchFamily="18" charset="0"/>
                            <a:cs typeface="Times New Roman" panose="02020603050405020304" pitchFamily="18" charset="0"/>
                          </a:rPr>
                          <m:t>−6</m:t>
                        </m:r>
                      </m:e>
                    </m:d>
                    <m:r>
                      <a:rPr lang="en-US" sz="2400" b="0" i="1" smtClean="0">
                        <a:latin typeface="Cambria Math" panose="02040503050406030204" pitchFamily="18" charset="0"/>
                        <a:cs typeface="Times New Roman" panose="02020603050405020304" pitchFamily="18" charset="0"/>
                      </a:rPr>
                      <m:t> </m:t>
                    </m:r>
                  </m:oMath>
                </a14:m>
                <a:r>
                  <a:rPr lang="en-US" sz="2400" dirty="0">
                    <a:latin typeface="Times New Roman" panose="02020603050405020304" pitchFamily="18" charset="0"/>
                    <a:cs typeface="Times New Roman" panose="02020603050405020304" pitchFamily="18" charset="0"/>
                  </a:rPr>
                  <a:t>for some arbitrary choice of </a:t>
                </a:r>
                <a14:m>
                  <m:oMath xmlns:m="http://schemas.openxmlformats.org/officeDocument/2006/math">
                    <m:r>
                      <a:rPr lang="en-US" sz="2400" b="0" i="1" smtClean="0">
                        <a:latin typeface="Cambria Math" panose="02040503050406030204" pitchFamily="18" charset="0"/>
                        <a:cs typeface="Times New Roman" panose="02020603050405020304" pitchFamily="18" charset="0"/>
                      </a:rPr>
                      <m:t>𝑥</m:t>
                    </m:r>
                  </m:oMath>
                </a14:m>
                <a:endParaRPr lang="en-US" sz="2400" dirty="0">
                  <a:latin typeface="Times New Roman" panose="02020603050405020304" pitchFamily="18" charset="0"/>
                  <a:cs typeface="Times New Roman" panose="02020603050405020304" pitchFamily="18" charset="0"/>
                </a:endParaRPr>
              </a:p>
            </p:txBody>
          </p:sp>
        </mc:Choice>
        <mc:Fallback>
          <p:sp>
            <p:nvSpPr>
              <p:cNvPr id="3" name="Content Placeholder 2">
                <a:extLst>
                  <a:ext uri="{FF2B5EF4-FFF2-40B4-BE49-F238E27FC236}">
                    <a16:creationId xmlns:a16="http://schemas.microsoft.com/office/drawing/2014/main" id="{D5FF74A1-2F4A-4D24-A8AE-1B11FF24E123}"/>
                  </a:ext>
                </a:extLst>
              </p:cNvPr>
              <p:cNvSpPr>
                <a:spLocks noGrp="1" noRot="1" noChangeAspect="1" noMove="1" noResize="1" noEditPoints="1" noAdjustHandles="1" noChangeArrowheads="1" noChangeShapeType="1" noTextEdit="1"/>
              </p:cNvSpPr>
              <p:nvPr>
                <p:ph idx="1"/>
              </p:nvPr>
            </p:nvSpPr>
            <p:spPr>
              <a:xfrm>
                <a:off x="838200" y="253218"/>
                <a:ext cx="10515600" cy="5923745"/>
              </a:xfrm>
              <a:blipFill>
                <a:blip r:embed="rId2"/>
                <a:stretch>
                  <a:fillRect l="-928" t="-1442"/>
                </a:stretch>
              </a:blipFill>
            </p:spPr>
            <p:txBody>
              <a:bodyPr/>
              <a:lstStyle/>
              <a:p>
                <a:r>
                  <a:rPr lang="en-US">
                    <a:noFill/>
                  </a:rPr>
                  <a:t> </a:t>
                </a:r>
              </a:p>
            </p:txBody>
          </p:sp>
        </mc:Fallback>
      </mc:AlternateContent>
      <p:pic>
        <p:nvPicPr>
          <p:cNvPr id="5" name="Picture 4">
            <a:extLst>
              <a:ext uri="{FF2B5EF4-FFF2-40B4-BE49-F238E27FC236}">
                <a16:creationId xmlns:a16="http://schemas.microsoft.com/office/drawing/2014/main" id="{972B30AE-40A9-4430-A04B-1DECE25D311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193365" y="2503848"/>
            <a:ext cx="4965897" cy="1220574"/>
          </a:xfrm>
          <a:prstGeom prst="rect">
            <a:avLst/>
          </a:prstGeom>
        </p:spPr>
      </p:pic>
      <p:pic>
        <p:nvPicPr>
          <p:cNvPr id="7" name="Picture 6">
            <a:extLst>
              <a:ext uri="{FF2B5EF4-FFF2-40B4-BE49-F238E27FC236}">
                <a16:creationId xmlns:a16="http://schemas.microsoft.com/office/drawing/2014/main" id="{FE6E7F04-549B-4492-8E73-3B4AAAD9D59F}"/>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526194" y="2104744"/>
            <a:ext cx="2827606" cy="4072219"/>
          </a:xfrm>
          <a:prstGeom prst="rect">
            <a:avLst/>
          </a:prstGeom>
        </p:spPr>
      </p:pic>
    </p:spTree>
    <p:extLst>
      <p:ext uri="{BB962C8B-B14F-4D97-AF65-F5344CB8AC3E}">
        <p14:creationId xmlns:p14="http://schemas.microsoft.com/office/powerpoint/2010/main" val="27552432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3" name="Content Placeholder 2">
                <a:extLst>
                  <a:ext uri="{FF2B5EF4-FFF2-40B4-BE49-F238E27FC236}">
                    <a16:creationId xmlns:a16="http://schemas.microsoft.com/office/drawing/2014/main" id="{BD6F9D60-11DB-4B2D-B897-2EC1E5687452}"/>
                  </a:ext>
                </a:extLst>
              </p:cNvPr>
              <p:cNvSpPr>
                <a:spLocks noGrp="1"/>
              </p:cNvSpPr>
              <p:nvPr>
                <p:ph idx="1"/>
              </p:nvPr>
            </p:nvSpPr>
            <p:spPr>
              <a:xfrm>
                <a:off x="838200" y="464234"/>
                <a:ext cx="10515600" cy="5712729"/>
              </a:xfrm>
            </p:spPr>
            <p:txBody>
              <a:bodyPr>
                <a:normAutofit/>
              </a:bodyPr>
              <a:lstStyle/>
              <a:p>
                <a:pPr marL="0" indent="0">
                  <a:buNone/>
                </a:pPr>
                <a:r>
                  <a:rPr lang="en-US" sz="2400" dirty="0">
                    <a:solidFill>
                      <a:schemeClr val="accent2">
                        <a:lumMod val="75000"/>
                      </a:schemeClr>
                    </a:solidFill>
                    <a:latin typeface="Times New Roman" panose="02020603050405020304" pitchFamily="18" charset="0"/>
                    <a:cs typeface="Times New Roman" panose="02020603050405020304" pitchFamily="18" charset="0"/>
                  </a:rPr>
                  <a:t>Example : </a:t>
                </a:r>
                <a:r>
                  <a:rPr lang="en-US" sz="2400" dirty="0">
                    <a:latin typeface="Times New Roman" panose="02020603050405020304" pitchFamily="18" charset="0"/>
                    <a:cs typeface="Times New Roman" panose="02020603050405020304" pitchFamily="18" charset="0"/>
                  </a:rPr>
                  <a:t>Find all solutions </a:t>
                </a:r>
                <a14:m>
                  <m:oMath xmlns:m="http://schemas.openxmlformats.org/officeDocument/2006/math">
                    <m:r>
                      <a:rPr lang="en-US" sz="2400" b="0" i="1" smtClean="0">
                        <a:latin typeface="Cambria Math" panose="02040503050406030204" pitchFamily="18" charset="0"/>
                        <a:cs typeface="Times New Roman" panose="02020603050405020304" pitchFamily="18" charset="0"/>
                      </a:rPr>
                      <m:t>(</m:t>
                    </m:r>
                    <m:r>
                      <a:rPr lang="en-US" sz="2400" b="0" i="1" smtClean="0">
                        <a:latin typeface="Cambria Math" panose="02040503050406030204" pitchFamily="18" charset="0"/>
                        <a:cs typeface="Times New Roman" panose="02020603050405020304" pitchFamily="18" charset="0"/>
                      </a:rPr>
                      <m:t>𝑥</m:t>
                    </m:r>
                    <m:r>
                      <a:rPr lang="en-US" sz="2400" b="0" i="1" smtClean="0">
                        <a:latin typeface="Cambria Math" panose="02040503050406030204" pitchFamily="18" charset="0"/>
                        <a:cs typeface="Times New Roman" panose="02020603050405020304" pitchFamily="18" charset="0"/>
                      </a:rPr>
                      <m:t>,</m:t>
                    </m:r>
                    <m:r>
                      <a:rPr lang="en-US" sz="2400" b="0" i="1" smtClean="0">
                        <a:latin typeface="Cambria Math" panose="02040503050406030204" pitchFamily="18" charset="0"/>
                        <a:cs typeface="Times New Roman" panose="02020603050405020304" pitchFamily="18" charset="0"/>
                      </a:rPr>
                      <m:t>𝑦</m:t>
                    </m:r>
                    <m:r>
                      <a:rPr lang="en-US" sz="2400" b="0" i="1" smtClean="0">
                        <a:latin typeface="Cambria Math" panose="02040503050406030204" pitchFamily="18" charset="0"/>
                        <a:cs typeface="Times New Roman" panose="02020603050405020304" pitchFamily="18" charset="0"/>
                      </a:rPr>
                      <m:t>)</m:t>
                    </m:r>
                  </m:oMath>
                </a14:m>
                <a:r>
                  <a:rPr lang="en-US" sz="2400" dirty="0">
                    <a:latin typeface="Times New Roman" panose="02020603050405020304" pitchFamily="18" charset="0"/>
                    <a:cs typeface="Times New Roman" panose="02020603050405020304" pitchFamily="18" charset="0"/>
                  </a:rPr>
                  <a:t> of the following system of two equations: </a:t>
                </a:r>
              </a:p>
              <a:p>
                <a:pPr marL="0" indent="0">
                  <a:buNone/>
                </a:pPr>
                <a14:m>
                  <m:oMathPara xmlns:m="http://schemas.openxmlformats.org/officeDocument/2006/math">
                    <m:oMathParaPr>
                      <m:jc m:val="centerGroup"/>
                    </m:oMathParaPr>
                    <m:oMath xmlns:m="http://schemas.openxmlformats.org/officeDocument/2006/math">
                      <m:r>
                        <a:rPr lang="en-US" sz="2400" b="0" i="1" smtClean="0">
                          <a:latin typeface="Cambria Math" panose="02040503050406030204" pitchFamily="18" charset="0"/>
                          <a:cs typeface="Times New Roman" panose="02020603050405020304" pitchFamily="18" charset="0"/>
                        </a:rPr>
                        <m:t>𝑥</m:t>
                      </m:r>
                      <m:r>
                        <a:rPr lang="en-US" sz="2400" b="0" i="1" smtClean="0">
                          <a:latin typeface="Cambria Math" panose="02040503050406030204" pitchFamily="18" charset="0"/>
                          <a:cs typeface="Times New Roman" panose="02020603050405020304" pitchFamily="18" charset="0"/>
                        </a:rPr>
                        <m:t>+</m:t>
                      </m:r>
                      <m:r>
                        <a:rPr lang="en-US" sz="2400" b="0" i="1" smtClean="0">
                          <a:latin typeface="Cambria Math" panose="02040503050406030204" pitchFamily="18" charset="0"/>
                          <a:cs typeface="Times New Roman" panose="02020603050405020304" pitchFamily="18" charset="0"/>
                        </a:rPr>
                        <m:t>𝑦</m:t>
                      </m:r>
                      <m:r>
                        <a:rPr lang="en-US" sz="2400" b="0" i="1" smtClean="0">
                          <a:latin typeface="Cambria Math" panose="02040503050406030204" pitchFamily="18" charset="0"/>
                          <a:cs typeface="Times New Roman" panose="02020603050405020304" pitchFamily="18" charset="0"/>
                        </a:rPr>
                        <m:t>=3</m:t>
                      </m:r>
                    </m:oMath>
                  </m:oMathPara>
                </a14:m>
                <a:endParaRPr lang="en-US" sz="2400" dirty="0">
                  <a:latin typeface="Times New Roman" panose="02020603050405020304" pitchFamily="18" charset="0"/>
                  <a:cs typeface="Times New Roman" panose="02020603050405020304" pitchFamily="18" charset="0"/>
                </a:endParaRPr>
              </a:p>
              <a:p>
                <a:pPr marL="0" indent="0">
                  <a:buNone/>
                </a:pPr>
                <a14:m>
                  <m:oMathPara xmlns:m="http://schemas.openxmlformats.org/officeDocument/2006/math">
                    <m:oMathParaPr>
                      <m:jc m:val="centerGroup"/>
                    </m:oMathParaPr>
                    <m:oMath xmlns:m="http://schemas.openxmlformats.org/officeDocument/2006/math">
                      <m:r>
                        <a:rPr lang="en-US" sz="2400" b="0" i="1" smtClean="0">
                          <a:latin typeface="Cambria Math" panose="02040503050406030204" pitchFamily="18" charset="0"/>
                          <a:cs typeface="Times New Roman" panose="02020603050405020304" pitchFamily="18" charset="0"/>
                        </a:rPr>
                        <m:t>𝑥</m:t>
                      </m:r>
                      <m:r>
                        <a:rPr lang="en-US" sz="2400" b="0" i="1" smtClean="0">
                          <a:latin typeface="Cambria Math" panose="02040503050406030204" pitchFamily="18" charset="0"/>
                          <a:cs typeface="Times New Roman" panose="02020603050405020304" pitchFamily="18" charset="0"/>
                        </a:rPr>
                        <m:t>−</m:t>
                      </m:r>
                      <m:r>
                        <a:rPr lang="en-US" sz="2400" b="0" i="1" smtClean="0">
                          <a:latin typeface="Cambria Math" panose="02040503050406030204" pitchFamily="18" charset="0"/>
                          <a:cs typeface="Times New Roman" panose="02020603050405020304" pitchFamily="18" charset="0"/>
                        </a:rPr>
                        <m:t>𝑦</m:t>
                      </m:r>
                      <m:r>
                        <a:rPr lang="en-US" sz="2400" b="0" i="1" smtClean="0">
                          <a:latin typeface="Cambria Math" panose="02040503050406030204" pitchFamily="18" charset="0"/>
                          <a:cs typeface="Times New Roman" panose="02020603050405020304" pitchFamily="18" charset="0"/>
                        </a:rPr>
                        <m:t>=1</m:t>
                      </m:r>
                    </m:oMath>
                  </m:oMathPara>
                </a14:m>
                <a:endParaRPr lang="en-US" sz="2400" dirty="0">
                  <a:latin typeface="Times New Roman" panose="02020603050405020304" pitchFamily="18" charset="0"/>
                  <a:cs typeface="Times New Roman" panose="02020603050405020304" pitchFamily="18" charset="0"/>
                </a:endParaRPr>
              </a:p>
              <a:p>
                <a:pPr marL="0" indent="0">
                  <a:buNone/>
                </a:pPr>
                <a:r>
                  <a:rPr lang="en-US" sz="2400" dirty="0">
                    <a:solidFill>
                      <a:schemeClr val="accent2">
                        <a:lumMod val="75000"/>
                      </a:schemeClr>
                    </a:solidFill>
                    <a:latin typeface="Times New Roman" panose="02020603050405020304" pitchFamily="18" charset="0"/>
                    <a:cs typeface="Times New Roman" panose="02020603050405020304" pitchFamily="18" charset="0"/>
                  </a:rPr>
                  <a:t>Solution : </a:t>
                </a:r>
              </a:p>
              <a:p>
                <a:pPr marL="0" indent="0">
                  <a:buNone/>
                </a:pPr>
                <a:endParaRPr lang="en-US" sz="2400" dirty="0">
                  <a:latin typeface="Times New Roman" panose="02020603050405020304" pitchFamily="18" charset="0"/>
                  <a:cs typeface="Times New Roman" panose="02020603050405020304" pitchFamily="18" charset="0"/>
                </a:endParaRPr>
              </a:p>
              <a:p>
                <a:pPr marL="0" indent="0">
                  <a:buNone/>
                </a:pPr>
                <a:endParaRPr lang="en-US" sz="2400" dirty="0">
                  <a:latin typeface="Times New Roman" panose="02020603050405020304" pitchFamily="18" charset="0"/>
                  <a:cs typeface="Times New Roman" panose="02020603050405020304" pitchFamily="18" charset="0"/>
                </a:endParaRPr>
              </a:p>
              <a:p>
                <a:pPr marL="0" indent="0">
                  <a:buNone/>
                </a:pPr>
                <a:endParaRPr lang="en-US" sz="2400" dirty="0">
                  <a:latin typeface="Times New Roman" panose="02020603050405020304" pitchFamily="18" charset="0"/>
                  <a:cs typeface="Times New Roman" panose="02020603050405020304" pitchFamily="18" charset="0"/>
                </a:endParaRPr>
              </a:p>
            </p:txBody>
          </p:sp>
        </mc:Choice>
        <mc:Fallback>
          <p:sp>
            <p:nvSpPr>
              <p:cNvPr id="3" name="Content Placeholder 2">
                <a:extLst>
                  <a:ext uri="{FF2B5EF4-FFF2-40B4-BE49-F238E27FC236}">
                    <a16:creationId xmlns:a16="http://schemas.microsoft.com/office/drawing/2014/main" id="{BD6F9D60-11DB-4B2D-B897-2EC1E5687452}"/>
                  </a:ext>
                </a:extLst>
              </p:cNvPr>
              <p:cNvSpPr>
                <a:spLocks noGrp="1" noRot="1" noChangeAspect="1" noMove="1" noResize="1" noEditPoints="1" noAdjustHandles="1" noChangeArrowheads="1" noChangeShapeType="1" noTextEdit="1"/>
              </p:cNvSpPr>
              <p:nvPr>
                <p:ph idx="1"/>
              </p:nvPr>
            </p:nvSpPr>
            <p:spPr>
              <a:xfrm>
                <a:off x="838200" y="464234"/>
                <a:ext cx="10515600" cy="5712729"/>
              </a:xfrm>
              <a:blipFill>
                <a:blip r:embed="rId2"/>
                <a:stretch>
                  <a:fillRect l="-928" t="-1494"/>
                </a:stretch>
              </a:blipFill>
            </p:spPr>
            <p:txBody>
              <a:bodyPr/>
              <a:lstStyle/>
              <a:p>
                <a:r>
                  <a:rPr lang="en-US">
                    <a:noFill/>
                  </a:rPr>
                  <a:t> </a:t>
                </a:r>
              </a:p>
            </p:txBody>
          </p:sp>
        </mc:Fallback>
      </mc:AlternateContent>
      <p:pic>
        <p:nvPicPr>
          <p:cNvPr id="5" name="Picture 4">
            <a:extLst>
              <a:ext uri="{FF2B5EF4-FFF2-40B4-BE49-F238E27FC236}">
                <a16:creationId xmlns:a16="http://schemas.microsoft.com/office/drawing/2014/main" id="{34E8DE08-9CFC-4763-8AD0-CD97FB9ECE5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590669" y="1111348"/>
            <a:ext cx="3601331" cy="4079629"/>
          </a:xfrm>
          <a:prstGeom prst="rect">
            <a:avLst/>
          </a:prstGeom>
        </p:spPr>
      </p:pic>
      <p:pic>
        <p:nvPicPr>
          <p:cNvPr id="7" name="Picture 6">
            <a:extLst>
              <a:ext uri="{FF2B5EF4-FFF2-40B4-BE49-F238E27FC236}">
                <a16:creationId xmlns:a16="http://schemas.microsoft.com/office/drawing/2014/main" id="{2F891AE5-3DAC-4619-909C-BA5CB0CCECDE}"/>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153551" y="1927274"/>
            <a:ext cx="7160455" cy="4466492"/>
          </a:xfrm>
          <a:prstGeom prst="rect">
            <a:avLst/>
          </a:prstGeom>
        </p:spPr>
      </p:pic>
    </p:spTree>
    <p:extLst>
      <p:ext uri="{BB962C8B-B14F-4D97-AF65-F5344CB8AC3E}">
        <p14:creationId xmlns:p14="http://schemas.microsoft.com/office/powerpoint/2010/main" val="19864971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a:extLst>
              <a:ext uri="{FF2B5EF4-FFF2-40B4-BE49-F238E27FC236}">
                <a16:creationId xmlns:a16="http://schemas.microsoft.com/office/drawing/2014/main" id="{917A97FC-2875-4C4B-9253-8EBD98A80810}"/>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266092" y="520506"/>
            <a:ext cx="7568419" cy="3040644"/>
          </a:xfrm>
        </p:spPr>
      </p:pic>
      <p:pic>
        <p:nvPicPr>
          <p:cNvPr id="7" name="Picture 6">
            <a:extLst>
              <a:ext uri="{FF2B5EF4-FFF2-40B4-BE49-F238E27FC236}">
                <a16:creationId xmlns:a16="http://schemas.microsoft.com/office/drawing/2014/main" id="{061DDFCE-8E5A-49DB-90FD-2C1698A6C21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94275" y="3768829"/>
            <a:ext cx="8562217" cy="2568665"/>
          </a:xfrm>
          <a:prstGeom prst="rect">
            <a:avLst/>
          </a:prstGeom>
        </p:spPr>
      </p:pic>
      <p:sp>
        <p:nvSpPr>
          <p:cNvPr id="8" name="TextBox 7">
            <a:extLst>
              <a:ext uri="{FF2B5EF4-FFF2-40B4-BE49-F238E27FC236}">
                <a16:creationId xmlns:a16="http://schemas.microsoft.com/office/drawing/2014/main" id="{D1C6BF19-5D83-4A47-A77B-3678E22CC4CC}"/>
              </a:ext>
            </a:extLst>
          </p:cNvPr>
          <p:cNvSpPr txBox="1"/>
          <p:nvPr/>
        </p:nvSpPr>
        <p:spPr>
          <a:xfrm>
            <a:off x="365761" y="520506"/>
            <a:ext cx="2039814" cy="369332"/>
          </a:xfrm>
          <a:prstGeom prst="rect">
            <a:avLst/>
          </a:prstGeom>
          <a:noFill/>
        </p:spPr>
        <p:txBody>
          <a:bodyPr wrap="square" rtlCol="0">
            <a:spAutoFit/>
          </a:bodyPr>
          <a:lstStyle/>
          <a:p>
            <a:r>
              <a:rPr lang="en-US" dirty="0">
                <a:solidFill>
                  <a:schemeClr val="accent2">
                    <a:lumMod val="75000"/>
                  </a:schemeClr>
                </a:solidFill>
              </a:rPr>
              <a:t>Another way </a:t>
            </a:r>
          </a:p>
        </p:txBody>
      </p:sp>
      <p:sp>
        <p:nvSpPr>
          <p:cNvPr id="9" name="TextBox 8">
            <a:extLst>
              <a:ext uri="{FF2B5EF4-FFF2-40B4-BE49-F238E27FC236}">
                <a16:creationId xmlns:a16="http://schemas.microsoft.com/office/drawing/2014/main" id="{866D3878-EE6D-4962-A50F-BE3B396A0996}"/>
              </a:ext>
            </a:extLst>
          </p:cNvPr>
          <p:cNvSpPr txBox="1"/>
          <p:nvPr/>
        </p:nvSpPr>
        <p:spPr>
          <a:xfrm>
            <a:off x="0" y="3561150"/>
            <a:ext cx="2039814" cy="369332"/>
          </a:xfrm>
          <a:prstGeom prst="rect">
            <a:avLst/>
          </a:prstGeom>
          <a:noFill/>
        </p:spPr>
        <p:txBody>
          <a:bodyPr wrap="square" rtlCol="0">
            <a:spAutoFit/>
          </a:bodyPr>
          <a:lstStyle/>
          <a:p>
            <a:r>
              <a:rPr lang="en-US" dirty="0">
                <a:solidFill>
                  <a:schemeClr val="accent2">
                    <a:lumMod val="75000"/>
                  </a:schemeClr>
                </a:solidFill>
              </a:rPr>
              <a:t>Another way </a:t>
            </a:r>
          </a:p>
        </p:txBody>
      </p:sp>
    </p:spTree>
    <p:extLst>
      <p:ext uri="{BB962C8B-B14F-4D97-AF65-F5344CB8AC3E}">
        <p14:creationId xmlns:p14="http://schemas.microsoft.com/office/powerpoint/2010/main" val="199385917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3" name="Content Placeholder 2">
                <a:extLst>
                  <a:ext uri="{FF2B5EF4-FFF2-40B4-BE49-F238E27FC236}">
                    <a16:creationId xmlns:a16="http://schemas.microsoft.com/office/drawing/2014/main" id="{2E7E0EF1-D5C2-4D2F-9E0D-5F01C61F42F3}"/>
                  </a:ext>
                </a:extLst>
              </p:cNvPr>
              <p:cNvSpPr>
                <a:spLocks noGrp="1"/>
              </p:cNvSpPr>
              <p:nvPr>
                <p:ph idx="1"/>
              </p:nvPr>
            </p:nvSpPr>
            <p:spPr>
              <a:xfrm>
                <a:off x="838200" y="0"/>
                <a:ext cx="10515600" cy="6176963"/>
              </a:xfrm>
            </p:spPr>
            <p:txBody>
              <a:bodyPr/>
              <a:lstStyle/>
              <a:p>
                <a:pPr marL="0" indent="0">
                  <a:buNone/>
                </a:pPr>
                <a:r>
                  <a:rPr lang="en-US" dirty="0">
                    <a:solidFill>
                      <a:schemeClr val="accent2">
                        <a:lumMod val="75000"/>
                      </a:schemeClr>
                    </a:solidFill>
                  </a:rPr>
                  <a:t>Example 2 : </a:t>
                </a:r>
              </a:p>
              <a:p>
                <a:pPr marL="0" indent="0">
                  <a:lnSpc>
                    <a:spcPct val="150000"/>
                  </a:lnSpc>
                  <a:buNone/>
                </a:pPr>
                <a14:m>
                  <m:oMathPara xmlns:m="http://schemas.openxmlformats.org/officeDocument/2006/math">
                    <m:oMathParaPr>
                      <m:jc m:val="centerGroup"/>
                    </m:oMathParaPr>
                    <m:oMath xmlns:m="http://schemas.openxmlformats.org/officeDocument/2006/math">
                      <m:f>
                        <m:fPr>
                          <m:ctrlPr>
                            <a:rPr lang="en-US" i="1" smtClean="0">
                              <a:latin typeface="Cambria Math" panose="02040503050406030204" pitchFamily="18" charset="0"/>
                            </a:rPr>
                          </m:ctrlPr>
                        </m:fPr>
                        <m:num>
                          <m:r>
                            <a:rPr lang="en-US" b="0" i="1" smtClean="0">
                              <a:latin typeface="Cambria Math" panose="02040503050406030204" pitchFamily="18" charset="0"/>
                            </a:rPr>
                            <m:t>𝑥</m:t>
                          </m:r>
                        </m:num>
                        <m:den>
                          <m:r>
                            <a:rPr lang="en-US" b="0" i="1" smtClean="0">
                              <a:latin typeface="Cambria Math" panose="02040503050406030204" pitchFamily="18" charset="0"/>
                            </a:rPr>
                            <m:t>5</m:t>
                          </m:r>
                        </m:den>
                      </m:f>
                      <m:r>
                        <a:rPr lang="en-US" b="0" i="1" smtClean="0">
                          <a:latin typeface="Cambria Math" panose="02040503050406030204" pitchFamily="18" charset="0"/>
                        </a:rPr>
                        <m:t>+</m:t>
                      </m:r>
                      <m:f>
                        <m:fPr>
                          <m:ctrlPr>
                            <a:rPr lang="en-US" i="1" smtClean="0">
                              <a:latin typeface="Cambria Math" panose="02040503050406030204" pitchFamily="18" charset="0"/>
                            </a:rPr>
                          </m:ctrlPr>
                        </m:fPr>
                        <m:num>
                          <m:r>
                            <a:rPr lang="en-US" b="0" i="1" smtClean="0">
                              <a:latin typeface="Cambria Math" panose="02040503050406030204" pitchFamily="18" charset="0"/>
                            </a:rPr>
                            <m:t>𝑦</m:t>
                          </m:r>
                        </m:num>
                        <m:den>
                          <m:r>
                            <a:rPr lang="en-US" b="0" i="1" smtClean="0">
                              <a:latin typeface="Cambria Math" panose="02040503050406030204" pitchFamily="18" charset="0"/>
                            </a:rPr>
                            <m:t>3</m:t>
                          </m:r>
                        </m:den>
                      </m:f>
                      <m:r>
                        <a:rPr lang="en-US" b="0" i="1" smtClean="0">
                          <a:latin typeface="Cambria Math" panose="02040503050406030204" pitchFamily="18" charset="0"/>
                        </a:rPr>
                        <m:t>=0</m:t>
                      </m:r>
                    </m:oMath>
                  </m:oMathPara>
                </a14:m>
                <a:endParaRPr lang="en-US" dirty="0"/>
              </a:p>
              <a:p>
                <a:pPr marL="0" indent="0">
                  <a:lnSpc>
                    <a:spcPct val="150000"/>
                  </a:lnSpc>
                  <a:buNone/>
                </a:pPr>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rPr>
                        <m:t>0.2</m:t>
                      </m:r>
                      <m:r>
                        <a:rPr lang="en-US" b="0" i="1" smtClean="0">
                          <a:latin typeface="Cambria Math" panose="02040503050406030204" pitchFamily="18" charset="0"/>
                        </a:rPr>
                        <m:t>𝑥</m:t>
                      </m:r>
                      <m:r>
                        <a:rPr lang="en-US" b="0" i="1" smtClean="0">
                          <a:latin typeface="Cambria Math" panose="02040503050406030204" pitchFamily="18" charset="0"/>
                        </a:rPr>
                        <m:t>+0.7</m:t>
                      </m:r>
                      <m:r>
                        <a:rPr lang="en-US" b="0" i="1" smtClean="0">
                          <a:latin typeface="Cambria Math" panose="02040503050406030204" pitchFamily="18" charset="0"/>
                        </a:rPr>
                        <m:t>𝑦</m:t>
                      </m:r>
                      <m:r>
                        <a:rPr lang="en-US" b="0" i="1" smtClean="0">
                          <a:latin typeface="Cambria Math" panose="02040503050406030204" pitchFamily="18" charset="0"/>
                        </a:rPr>
                        <m:t>=0.1</m:t>
                      </m:r>
                    </m:oMath>
                  </m:oMathPara>
                </a14:m>
                <a:endParaRPr lang="en-US" dirty="0"/>
              </a:p>
              <a:p>
                <a:pPr marL="0" indent="0">
                  <a:buNone/>
                </a:pPr>
                <a:r>
                  <a:rPr lang="en-US" dirty="0">
                    <a:solidFill>
                      <a:schemeClr val="accent2">
                        <a:lumMod val="75000"/>
                      </a:schemeClr>
                    </a:solidFill>
                  </a:rPr>
                  <a:t>Example 3 : </a:t>
                </a:r>
              </a:p>
              <a:p>
                <a:pPr marL="0" indent="0">
                  <a:buNone/>
                </a:pPr>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rPr>
                        <m:t>𝑥</m:t>
                      </m:r>
                      <m:r>
                        <a:rPr lang="en-US" b="0" i="1" smtClean="0">
                          <a:latin typeface="Cambria Math" panose="02040503050406030204" pitchFamily="18" charset="0"/>
                        </a:rPr>
                        <m:t>−3</m:t>
                      </m:r>
                      <m:r>
                        <a:rPr lang="en-US" b="0" i="1" smtClean="0">
                          <a:latin typeface="Cambria Math" panose="02040503050406030204" pitchFamily="18" charset="0"/>
                        </a:rPr>
                        <m:t>𝑦</m:t>
                      </m:r>
                      <m:r>
                        <a:rPr lang="en-US" b="0" i="1" smtClean="0">
                          <a:latin typeface="Cambria Math" panose="02040503050406030204" pitchFamily="18" charset="0"/>
                        </a:rPr>
                        <m:t>=5</m:t>
                      </m:r>
                    </m:oMath>
                  </m:oMathPara>
                </a14:m>
                <a:endParaRPr lang="en-US" b="0" dirty="0"/>
              </a:p>
              <a:p>
                <a:pPr marL="0" indent="0">
                  <a:buNone/>
                </a:pPr>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rPr>
                        <m:t>−2</m:t>
                      </m:r>
                      <m:r>
                        <a:rPr lang="en-US" b="0" i="1" smtClean="0">
                          <a:latin typeface="Cambria Math" panose="02040503050406030204" pitchFamily="18" charset="0"/>
                        </a:rPr>
                        <m:t>𝑥</m:t>
                      </m:r>
                      <m:r>
                        <a:rPr lang="en-US" b="0" i="1" smtClean="0">
                          <a:latin typeface="Cambria Math" panose="02040503050406030204" pitchFamily="18" charset="0"/>
                        </a:rPr>
                        <m:t>+6</m:t>
                      </m:r>
                      <m:r>
                        <a:rPr lang="en-US" b="0" i="1" smtClean="0">
                          <a:latin typeface="Cambria Math" panose="02040503050406030204" pitchFamily="18" charset="0"/>
                        </a:rPr>
                        <m:t>𝑦</m:t>
                      </m:r>
                      <m:r>
                        <a:rPr lang="en-US" b="0" i="1" smtClean="0">
                          <a:latin typeface="Cambria Math" panose="02040503050406030204" pitchFamily="18" charset="0"/>
                        </a:rPr>
                        <m:t>=8</m:t>
                      </m:r>
                    </m:oMath>
                  </m:oMathPara>
                </a14:m>
                <a:endParaRPr lang="en-US" b="0" dirty="0"/>
              </a:p>
              <a:p>
                <a:pPr marL="0" indent="0">
                  <a:buNone/>
                </a:pPr>
                <a:endParaRPr lang="en-US" b="0" dirty="0"/>
              </a:p>
              <a:p>
                <a:pPr marL="0" indent="0">
                  <a:buNone/>
                </a:pPr>
                <a:r>
                  <a:rPr lang="en-US" dirty="0">
                    <a:solidFill>
                      <a:schemeClr val="accent2">
                        <a:lumMod val="75000"/>
                      </a:schemeClr>
                    </a:solidFill>
                  </a:rPr>
                  <a:t>Example 4 : </a:t>
                </a:r>
              </a:p>
              <a:p>
                <a:pPr marL="0" indent="0">
                  <a:buNone/>
                </a:pPr>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rPr>
                        <m:t>𝑥</m:t>
                      </m:r>
                      <m:r>
                        <a:rPr lang="en-US" b="0" i="1" smtClean="0">
                          <a:latin typeface="Cambria Math" panose="02040503050406030204" pitchFamily="18" charset="0"/>
                        </a:rPr>
                        <m:t>+</m:t>
                      </m:r>
                      <m:r>
                        <a:rPr lang="en-US" b="0" i="1" smtClean="0">
                          <a:latin typeface="Cambria Math" panose="02040503050406030204" pitchFamily="18" charset="0"/>
                        </a:rPr>
                        <m:t>𝑦</m:t>
                      </m:r>
                      <m:r>
                        <a:rPr lang="en-US" b="0" i="1" smtClean="0">
                          <a:latin typeface="Cambria Math" panose="02040503050406030204" pitchFamily="18" charset="0"/>
                        </a:rPr>
                        <m:t>=2</m:t>
                      </m:r>
                    </m:oMath>
                  </m:oMathPara>
                </a14:m>
                <a:endParaRPr lang="en-US" b="0" dirty="0"/>
              </a:p>
              <a:p>
                <a:pPr marL="0" indent="0">
                  <a:buNone/>
                </a:pPr>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rPr>
                        <m:t>2</m:t>
                      </m:r>
                      <m:r>
                        <a:rPr lang="en-US" b="0" i="1" smtClean="0">
                          <a:latin typeface="Cambria Math" panose="02040503050406030204" pitchFamily="18" charset="0"/>
                        </a:rPr>
                        <m:t>𝑥</m:t>
                      </m:r>
                      <m:r>
                        <a:rPr lang="en-US" b="0" i="1" smtClean="0">
                          <a:latin typeface="Cambria Math" panose="02040503050406030204" pitchFamily="18" charset="0"/>
                        </a:rPr>
                        <m:t>+2</m:t>
                      </m:r>
                      <m:r>
                        <a:rPr lang="en-US" b="0" i="1" smtClean="0">
                          <a:latin typeface="Cambria Math" panose="02040503050406030204" pitchFamily="18" charset="0"/>
                        </a:rPr>
                        <m:t>𝑦</m:t>
                      </m:r>
                      <m:r>
                        <a:rPr lang="en-US" b="0" i="1" smtClean="0">
                          <a:latin typeface="Cambria Math" panose="02040503050406030204" pitchFamily="18" charset="0"/>
                        </a:rPr>
                        <m:t>=4</m:t>
                      </m:r>
                    </m:oMath>
                  </m:oMathPara>
                </a14:m>
                <a:endParaRPr lang="en-US" dirty="0"/>
              </a:p>
            </p:txBody>
          </p:sp>
        </mc:Choice>
        <mc:Fallback>
          <p:sp>
            <p:nvSpPr>
              <p:cNvPr id="3" name="Content Placeholder 2">
                <a:extLst>
                  <a:ext uri="{FF2B5EF4-FFF2-40B4-BE49-F238E27FC236}">
                    <a16:creationId xmlns:a16="http://schemas.microsoft.com/office/drawing/2014/main" id="{2E7E0EF1-D5C2-4D2F-9E0D-5F01C61F42F3}"/>
                  </a:ext>
                </a:extLst>
              </p:cNvPr>
              <p:cNvSpPr>
                <a:spLocks noGrp="1" noRot="1" noChangeAspect="1" noMove="1" noResize="1" noEditPoints="1" noAdjustHandles="1" noChangeArrowheads="1" noChangeShapeType="1" noTextEdit="1"/>
              </p:cNvSpPr>
              <p:nvPr>
                <p:ph idx="1"/>
              </p:nvPr>
            </p:nvSpPr>
            <p:spPr>
              <a:xfrm>
                <a:off x="838200" y="0"/>
                <a:ext cx="10515600" cy="6176963"/>
              </a:xfrm>
              <a:blipFill>
                <a:blip r:embed="rId2"/>
                <a:stretch>
                  <a:fillRect l="-1217" t="-1579"/>
                </a:stretch>
              </a:blipFill>
            </p:spPr>
            <p:txBody>
              <a:bodyPr/>
              <a:lstStyle/>
              <a:p>
                <a:r>
                  <a:rPr lang="en-US">
                    <a:noFill/>
                  </a:rPr>
                  <a:t> </a:t>
                </a:r>
              </a:p>
            </p:txBody>
          </p:sp>
        </mc:Fallback>
      </mc:AlternateContent>
    </p:spTree>
    <p:extLst>
      <p:ext uri="{BB962C8B-B14F-4D97-AF65-F5344CB8AC3E}">
        <p14:creationId xmlns:p14="http://schemas.microsoft.com/office/powerpoint/2010/main" val="326429466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C0225CC-73B7-4388-9525-026F74AE631F}"/>
              </a:ext>
            </a:extLst>
          </p:cNvPr>
          <p:cNvSpPr>
            <a:spLocks noGrp="1"/>
          </p:cNvSpPr>
          <p:nvPr>
            <p:ph idx="1"/>
          </p:nvPr>
        </p:nvSpPr>
        <p:spPr>
          <a:xfrm>
            <a:off x="838200" y="590843"/>
            <a:ext cx="10515600" cy="5586120"/>
          </a:xfrm>
        </p:spPr>
        <p:txBody>
          <a:bodyPr>
            <a:normAutofit/>
          </a:bodyPr>
          <a:lstStyle/>
          <a:p>
            <a:pPr marL="0" indent="0">
              <a:lnSpc>
                <a:spcPct val="150000"/>
              </a:lnSpc>
              <a:buNone/>
            </a:pPr>
            <a:r>
              <a:rPr lang="en-US" sz="2400" dirty="0">
                <a:solidFill>
                  <a:schemeClr val="accent2">
                    <a:lumMod val="75000"/>
                  </a:schemeClr>
                </a:solidFill>
                <a:latin typeface="Times New Roman" panose="02020603050405020304" pitchFamily="18" charset="0"/>
                <a:cs typeface="Times New Roman" panose="02020603050405020304" pitchFamily="18" charset="0"/>
              </a:rPr>
              <a:t>Example : </a:t>
            </a:r>
            <a:r>
              <a:rPr lang="en-US" sz="2400" dirty="0">
                <a:latin typeface="Times New Roman" panose="02020603050405020304" pitchFamily="18" charset="0"/>
                <a:cs typeface="Times New Roman" panose="02020603050405020304" pitchFamily="18" charset="0"/>
              </a:rPr>
              <a:t>Acme Baby Foods mixes two strengths of apple juice. One quart of Beginner’s juice is made from 30 fluid ounces of water and 2 fluid ounces of apple juice concentrate. One quart of Advanced juice is made from 20 fluid ounces of water and 12 fluid ounces of concentrate. Every day Acme has available 30,000 fluid ounces of water and 3,600 fluid ounces of concentrate. If the company wants to use all the water and concentrate, how many quarts of each type of juice should it mix?</a:t>
            </a:r>
          </a:p>
        </p:txBody>
      </p:sp>
    </p:spTree>
    <p:extLst>
      <p:ext uri="{BB962C8B-B14F-4D97-AF65-F5344CB8AC3E}">
        <p14:creationId xmlns:p14="http://schemas.microsoft.com/office/powerpoint/2010/main" val="242150059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61</TotalTime>
  <Words>516</Words>
  <Application>Microsoft Office PowerPoint</Application>
  <PresentationFormat>Widescreen</PresentationFormat>
  <Paragraphs>36</Paragraphs>
  <Slides>8</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8</vt:i4>
      </vt:variant>
    </vt:vector>
  </HeadingPairs>
  <TitlesOfParts>
    <vt:vector size="14" baseType="lpstr">
      <vt:lpstr>Arial</vt:lpstr>
      <vt:lpstr>Calibri</vt:lpstr>
      <vt:lpstr>Calibri Light</vt:lpstr>
      <vt:lpstr>Cambria Math</vt:lpstr>
      <vt:lpstr>Times New Roman</vt:lpstr>
      <vt:lpstr>Office Theme</vt:lpstr>
      <vt:lpstr>Finite mathematicsII </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Finite mathematicsII </dc:title>
  <dc:creator>raban doski</dc:creator>
  <cp:lastModifiedBy>raban doski</cp:lastModifiedBy>
  <cp:revision>10</cp:revision>
  <dcterms:created xsi:type="dcterms:W3CDTF">2022-03-26T20:02:54Z</dcterms:created>
  <dcterms:modified xsi:type="dcterms:W3CDTF">2022-03-26T21:04:13Z</dcterms:modified>
</cp:coreProperties>
</file>