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4" r:id="rId5"/>
    <p:sldId id="265" r:id="rId6"/>
    <p:sldId id="266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ED650-E4E5-400E-81E2-69DE59CC70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9B3DFB-E515-4BED-8741-54F865DFCC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BF1AF3-ACB4-43D6-A7CC-979BFB401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458F-B85D-45C9-B139-A7CAFC87C9A3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FC2E3-59CF-4DEF-AB30-8844EDB08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204F8-DB14-4372-8FB5-DF40550D4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80546-A40A-4B08-9CC0-91F37FDC6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7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7D538-57F7-4A5C-9489-A76402095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5A0EA6-2CA5-42BE-90E5-A1F3ABCFB9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A6487-9BC3-4548-930E-A529A389B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458F-B85D-45C9-B139-A7CAFC87C9A3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752B1-259D-47EC-ADA0-5FA6C92D8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F608F-A48D-4E39-904B-AB28382D2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80546-A40A-4B08-9CC0-91F37FDC6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671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948861-A08D-47C0-B02E-250A59CEBD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CF9D6E-27CC-4922-8F24-04A8B7FDF9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0B171-B302-4BFE-9309-D32018CF2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458F-B85D-45C9-B139-A7CAFC87C9A3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64B2E-3358-4750-B0CE-34473E4B5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CED22-8938-4A89-95B9-9B29E8E8F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80546-A40A-4B08-9CC0-91F37FDC6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99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CB303-EA1E-4B09-8FBE-29422624D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9C541-62A7-487B-AA44-A48036F81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FF3639-932A-4DBF-885A-CEC43DEC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458F-B85D-45C9-B139-A7CAFC87C9A3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3DFA3-F340-4448-9928-ED53748C4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87571A-17A2-40EE-912D-A28C200C8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80546-A40A-4B08-9CC0-91F37FDC6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426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F4825-1373-483B-A4EB-30ECBF2FB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2C8EAD-281B-4FF4-AD98-6BF33B169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C6F3A-0BB1-4E88-8CE1-FB205FB84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458F-B85D-45C9-B139-A7CAFC87C9A3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FBFA8-BA9D-4390-BC0F-BDD66317D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63B22-4CA8-4A45-BCC7-92AEC0163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80546-A40A-4B08-9CC0-91F37FDC6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002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25E76-FB73-4860-9B47-0A12AA337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32FC4-6D37-4354-A3D5-0F35589053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6E7A5C-2147-4508-87BE-93121BE77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3D9483-A386-42D9-9394-90DA29BFD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458F-B85D-45C9-B139-A7CAFC87C9A3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DF763F-7EDA-4500-8F5A-67E4ABF08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A8D822-FC4A-427E-B818-99BCA16C6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80546-A40A-4B08-9CC0-91F37FDC6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483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A3A3A-0F02-4CDE-9819-5039C13D4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1FC99-D3C1-4495-93E5-D33346EC9E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FB6F44-422F-4D13-BDF1-D3E7BB0817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1C8BEF-19B9-47D9-A141-7548CD608C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AA066D-E686-48BD-8612-364E56335E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4DC6AD-76D5-4609-BBCF-81FBA58C4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458F-B85D-45C9-B139-A7CAFC87C9A3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96B1FF-1C9A-4215-B9A6-038DD0077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F89770-5BDE-4A10-9293-A04390F4C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80546-A40A-4B08-9CC0-91F37FDC6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7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CCE4A-AF85-4F55-BD0C-24E36528B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300B2F-2391-47DE-A32D-82692B0FC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458F-B85D-45C9-B139-A7CAFC87C9A3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0D7A38-0DAB-4CC8-A33E-C01CE5C0D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45490E-03B0-44DD-8191-AE5B58267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80546-A40A-4B08-9CC0-91F37FDC6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77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55B819-C3CC-40B2-BEE4-CD022EED2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458F-B85D-45C9-B139-A7CAFC87C9A3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EF4C84-D432-40CB-B33D-812B4704C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557B53-DB63-4521-A574-CCFC7E68E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80546-A40A-4B08-9CC0-91F37FDC6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1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16438-14B4-4808-A50F-C364B88CE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940BB-8656-4CEE-B90C-E7F3AE6B0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9EE874-A013-491C-BF82-E2D70F8AE6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F90E8F-60CB-4040-B292-777FF7098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458F-B85D-45C9-B139-A7CAFC87C9A3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32748B-7DEE-42B7-95C5-0FF0B121D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824BBE-EC74-4D74-B226-85B75A9CA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80546-A40A-4B08-9CC0-91F37FDC6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556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DBCEC-4BA6-4625-AD80-B01A235C2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BE70D3-BB81-42FD-BF95-DD5163D11E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D1CEAF-CE50-47D0-9358-A18976D6AF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B43410-B71A-4C1A-A475-C3766F0DC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458F-B85D-45C9-B139-A7CAFC87C9A3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6131AF-7B1C-447B-B76B-A33307B5B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877A9D-8F0B-4BDF-BEC5-CB8C2540E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80546-A40A-4B08-9CC0-91F37FDC6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252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2C8D7F-59AF-43F3-82FE-36EB043AB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4DEAF8-6533-4819-A853-986880A47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BACDB-1AD2-4577-BB1F-F9FDF0C4F5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1458F-B85D-45C9-B139-A7CAFC87C9A3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5D4D69-734D-4A8C-8213-599C7824FA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6C4D34-F772-4362-9885-2411C55F0B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80546-A40A-4B08-9CC0-91F37FDC6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84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 /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915F4-D9F6-4F76-A8AE-9FD27E77DF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5762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Finite Mathematics I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AC92DF-9E4C-47A0-B305-03550183D2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54215"/>
            <a:ext cx="9144000" cy="2303585"/>
          </a:xfrm>
        </p:spPr>
        <p:txBody>
          <a:bodyPr/>
          <a:lstStyle/>
          <a:p>
            <a:r>
              <a:rPr lang="en-US" dirty="0"/>
              <a:t>First stage </a:t>
            </a:r>
          </a:p>
          <a:p>
            <a:r>
              <a:rPr lang="en-US" dirty="0"/>
              <a:t>First semester </a:t>
            </a:r>
          </a:p>
        </p:txBody>
      </p:sp>
    </p:spTree>
    <p:extLst>
      <p:ext uri="{BB962C8B-B14F-4D97-AF65-F5344CB8AC3E}">
        <p14:creationId xmlns:p14="http://schemas.microsoft.com/office/powerpoint/2010/main" val="4051617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2724" y="42204"/>
            <a:ext cx="8229600" cy="26259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GB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Sets </a:t>
            </a:r>
            <a:r>
              <a:rPr lang="en-GB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GB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numbers</a:t>
            </a:r>
            <a:endParaRPr lang="ar-SA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/>
            </p:nvGraphicFramePr>
            <p:xfrm>
              <a:off x="1524002" y="457201"/>
              <a:ext cx="9143999" cy="643527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71889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3052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41022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308435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GB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name</a:t>
                          </a:r>
                          <a:endParaRPr lang="ar-SA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  <a:cs typeface="+mj-cs"/>
                            </a:rPr>
                            <a:t>Symbol 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+mj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cs typeface="+mj-cs"/>
                            </a:rPr>
                            <a:t>Set </a:t>
                          </a:r>
                          <a:endParaRPr lang="en-US" sz="1800">
                            <a:effectLst/>
                            <a:latin typeface="Calibri"/>
                            <a:ea typeface="Calibri"/>
                            <a:cs typeface="+mj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cs typeface="+mj-cs"/>
                            </a:rPr>
                            <a:t>Examples </a:t>
                          </a:r>
                          <a:endParaRPr lang="en-US" sz="1800">
                            <a:effectLst/>
                            <a:latin typeface="Calibri"/>
                            <a:ea typeface="Calibri"/>
                            <a:cs typeface="+mj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802399"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Natural  numbers 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800" i="1" smtClean="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j-cs"/>
                                </a:rPr>
                                <m:t>ℕ</m:t>
                              </m:r>
                            </m:oMath>
                          </a14:m>
                          <a:r>
                            <a:rPr lang="en-GB" sz="1800" dirty="0">
                              <a:effectLst/>
                              <a:cs typeface="+mj-cs"/>
                            </a:rPr>
                            <a:t> 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+mj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  <a:cs typeface="+mj-cs"/>
                            </a:rPr>
                            <a:t>{1,2,3,...}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+mj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  <a:cs typeface="+mj-cs"/>
                            </a:rPr>
                            <a:t>2,72,345,…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+mj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775470"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 b="0" i="0" kern="1200" dirty="0">
                              <a:solidFill>
                                <a:schemeClr val="lt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Whole  numbers  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dirty="0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+mj-cs"/>
                                  </a:rPr>
                                  <m:t>𝑊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+mj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 b="0" i="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{0,1,2,3,4,...}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+mj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0 ∈</m:t>
                                </m:r>
                                <m:r>
                                  <a:rPr lang="en-US" sz="1800" b="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𝑊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+mj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11354797"/>
                      </a:ext>
                    </a:extLst>
                  </a:tr>
                  <a:tr h="802399"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Integer numbers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i="1" smtClean="0"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j-cs"/>
                                  </a:rPr>
                                  <m:t>ℤ</m:t>
                                </m:r>
                                <m:r>
                                  <a:rPr lang="en-GB" sz="1800">
                                    <a:effectLst/>
                                    <a:latin typeface="Cambria Math"/>
                                    <a:cs typeface="+mj-cs"/>
                                  </a:rPr>
                                  <m:t> </m:t>
                                </m:r>
                                <m:r>
                                  <a:rPr lang="en-GB" sz="1800">
                                    <a:effectLst/>
                                    <a:latin typeface="Cambria Math"/>
                                    <a:cs typeface="+mj-cs"/>
                                  </a:rPr>
                                  <m:t>𝑜𝑟</m:t>
                                </m:r>
                                <m:r>
                                  <a:rPr lang="en-GB" sz="1800">
                                    <a:effectLst/>
                                    <a:latin typeface="Cambria Math"/>
                                    <a:cs typeface="+mj-cs"/>
                                  </a:rPr>
                                  <m:t> </m:t>
                                </m:r>
                                <m:r>
                                  <a:rPr lang="en-GB" sz="1800">
                                    <a:effectLst/>
                                    <a:latin typeface="Cambria Math"/>
                                    <a:cs typeface="+mj-cs"/>
                                  </a:rPr>
                                  <m:t>𝐼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+mj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smtClean="0">
                                    <a:effectLst/>
                                    <a:latin typeface="Cambria Math"/>
                                    <a:cs typeface="+mj-cs"/>
                                  </a:rPr>
                                  <m:t>{…,−2,−1, </m:t>
                                </m:r>
                                <m:r>
                                  <a:rPr lang="en-GB" sz="1800">
                                    <a:effectLst/>
                                    <a:latin typeface="Cambria Math"/>
                                    <a:cs typeface="+mj-cs"/>
                                  </a:rPr>
                                  <m:t>0, 1, 2,…}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+mj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  <a:cs typeface="+mj-cs"/>
                            </a:rPr>
                            <a:t>-5,0,-82,7,…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+mj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802399"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Rational numbers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i="1" smtClean="0"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j-cs"/>
                                  </a:rPr>
                                  <m:t>ℚ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+mj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a:rPr lang="en-GB" sz="180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  <m:t>ℚ</m:t>
                                </m:r>
                                <m:r>
                                  <a:rPr lang="en-GB" sz="1800">
                                    <a:effectLst/>
                                    <a:latin typeface="Cambria Math"/>
                                    <a:cs typeface="+mj-cs"/>
                                  </a:rPr>
                                  <m:t>={</m:t>
                                </m:r>
                                <m:r>
                                  <a:rPr lang="en-GB" sz="1800">
                                    <a:effectLst/>
                                    <a:latin typeface="Cambria Math"/>
                                    <a:cs typeface="+mj-cs"/>
                                  </a:rPr>
                                  <m:t>𝑝</m:t>
                                </m:r>
                                <m:r>
                                  <a:rPr lang="en-GB" sz="1800">
                                    <a:effectLst/>
                                    <a:latin typeface="Cambria Math"/>
                                    <a:cs typeface="+mj-cs"/>
                                  </a:rPr>
                                  <m:t>/</m:t>
                                </m:r>
                                <m:r>
                                  <a:rPr lang="en-GB" sz="1800">
                                    <a:effectLst/>
                                    <a:latin typeface="Cambria Math"/>
                                    <a:cs typeface="+mj-cs"/>
                                  </a:rPr>
                                  <m:t>𝑞</m:t>
                                </m:r>
                                <m:r>
                                  <a:rPr lang="en-GB" sz="1800">
                                    <a:effectLst/>
                                    <a:latin typeface="Cambria Math"/>
                                    <a:cs typeface="+mj-cs"/>
                                  </a:rPr>
                                  <m:t>, </m:t>
                                </m:r>
                                <m:r>
                                  <a:rPr lang="en-GB" sz="1800">
                                    <a:effectLst/>
                                    <a:latin typeface="Cambria Math"/>
                                    <a:cs typeface="+mj-cs"/>
                                  </a:rPr>
                                  <m:t>𝑝</m:t>
                                </m:r>
                                <m:r>
                                  <a:rPr lang="en-GB" sz="1800">
                                    <a:effectLst/>
                                    <a:latin typeface="Cambria Math"/>
                                    <a:cs typeface="+mj-cs"/>
                                  </a:rPr>
                                  <m:t> </m:t>
                                </m:r>
                                <m:r>
                                  <a:rPr lang="en-GB" sz="1800">
                                    <a:effectLst/>
                                    <a:latin typeface="Cambria Math"/>
                                    <a:cs typeface="+mj-cs"/>
                                  </a:rPr>
                                  <m:t>𝑎𝑛𝑑</m:t>
                                </m:r>
                                <m:r>
                                  <a:rPr lang="en-GB" sz="1800">
                                    <a:effectLst/>
                                    <a:latin typeface="Cambria Math"/>
                                    <a:cs typeface="+mj-cs"/>
                                  </a:rPr>
                                  <m:t> </m:t>
                                </m:r>
                                <m:r>
                                  <a:rPr lang="en-GB" sz="1800">
                                    <a:effectLst/>
                                    <a:latin typeface="Cambria Math"/>
                                    <a:cs typeface="+mj-cs"/>
                                  </a:rPr>
                                  <m:t>𝑞</m:t>
                                </m:r>
                                <m:r>
                                  <a:rPr lang="en-GB" sz="1800">
                                    <a:effectLst/>
                                    <a:latin typeface="Cambria Math"/>
                                    <a:cs typeface="+mj-cs"/>
                                  </a:rPr>
                                  <m:t>∈</m:t>
                                </m:r>
                                <m:r>
                                  <a:rPr lang="en-GB" sz="180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  <m:t>ℤ</m:t>
                                </m:r>
                                <m:r>
                                  <a:rPr lang="en-GB" sz="1800">
                                    <a:effectLst/>
                                    <a:latin typeface="Cambria Math"/>
                                    <a:cs typeface="+mj-cs"/>
                                  </a:rPr>
                                  <m:t>, </m:t>
                                </m:r>
                                <m:r>
                                  <a:rPr lang="en-GB" sz="1800">
                                    <a:effectLst/>
                                    <a:latin typeface="Cambria Math"/>
                                    <a:cs typeface="+mj-cs"/>
                                  </a:rPr>
                                  <m:t>𝑞</m:t>
                                </m:r>
                                <m:r>
                                  <a:rPr lang="en-GB" sz="1800">
                                    <a:effectLst/>
                                    <a:latin typeface="Cambria Math"/>
                                    <a:cs typeface="+mj-cs"/>
                                  </a:rPr>
                                  <m:t>≠0}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+mj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i="1" smtClean="0">
                                        <a:effectLst/>
                                        <a:latin typeface="Cambria Math" panose="02040503050406030204" pitchFamily="18" charset="0"/>
                                        <a:cs typeface="+mj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800">
                                        <a:effectLst/>
                                        <a:latin typeface="Cambria Math"/>
                                        <a:cs typeface="+mj-cs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en-GB" sz="1800">
                                        <a:effectLst/>
                                        <a:latin typeface="Cambria Math"/>
                                        <a:cs typeface="+mj-cs"/>
                                      </a:rPr>
                                      <m:t>17</m:t>
                                    </m:r>
                                  </m:den>
                                </m:f>
                                <m:r>
                                  <a:rPr lang="en-GB" sz="1800">
                                    <a:effectLst/>
                                    <a:latin typeface="Cambria Math"/>
                                    <a:cs typeface="+mj-cs"/>
                                  </a:rPr>
                                  <m:t>,</m:t>
                                </m:r>
                                <m:r>
                                  <a:rPr lang="en-US" sz="1800" b="0" i="0" smtClean="0">
                                    <a:effectLst/>
                                    <a:latin typeface="Cambria Math" panose="02040503050406030204" pitchFamily="18" charset="0"/>
                                    <a:cs typeface="+mj-cs"/>
                                  </a:rPr>
                                  <m:t>5,0.3333…=0.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effectLst/>
                                        <a:latin typeface="Cambria Math" panose="02040503050406030204" pitchFamily="18" charset="0"/>
                                        <a:cs typeface="+mj-cs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effectLst/>
                                        <a:latin typeface="Cambria Math" panose="02040503050406030204" pitchFamily="18" charset="0"/>
                                        <a:cs typeface="+mj-cs"/>
                                      </a:rPr>
                                      <m:t>3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+mj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802399"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Irrational numbers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 dirty="0" err="1">
                              <a:effectLst/>
                              <a:cs typeface="+mj-cs"/>
                            </a:rPr>
                            <a:t>Irr</a:t>
                          </a:r>
                          <a:r>
                            <a:rPr lang="en-GB" sz="1800" baseline="0" dirty="0">
                              <a:effectLst/>
                              <a:cs typeface="+mj-cs"/>
                            </a:rPr>
                            <a:t> </a:t>
                          </a:r>
                          <a:r>
                            <a:rPr lang="en-GB" sz="1800" dirty="0">
                              <a:effectLst/>
                              <a:cs typeface="+mj-cs"/>
                            </a:rPr>
                            <a:t>or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cs typeface="+mj-cs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i="1" smtClean="0"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j-cs"/>
                                    </a:rPr>
                                    <m:t>ℚ</m:t>
                                  </m:r>
                                </m:e>
                                <m:sup>
                                  <m:r>
                                    <a:rPr lang="en-GB" sz="1800">
                                      <a:effectLst/>
                                      <a:latin typeface="Cambria Math"/>
                                      <a:cs typeface="+mj-cs"/>
                                    </a:rPr>
                                    <m:t>𝑐</m:t>
                                  </m:r>
                                </m:sup>
                              </m:sSup>
                            </m:oMath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+mj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cs typeface="+mj-cs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ℚ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800" kern="1200" dirty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Calibri"/>
                                      <a:cs typeface="+mn-cs"/>
                                    </a:rPr>
                                    <m:t> </m:t>
                                  </m:r>
                                </m:e>
                                <m:sup>
                                  <m:r>
                                    <a:rPr lang="en-GB" sz="1800">
                                      <a:effectLst/>
                                      <a:latin typeface="Cambria Math"/>
                                      <a:cs typeface="+mj-cs"/>
                                    </a:rPr>
                                    <m:t>𝑐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800" dirty="0">
                              <a:effectLst/>
                              <a:cs typeface="+mj-cs"/>
                            </a:rPr>
                            <a:t>=</a:t>
                          </a:r>
                          <a14:m>
                            <m:oMath xmlns:m="http://schemas.openxmlformats.org/officeDocument/2006/math">
                              <m:r>
                                <a:rPr lang="en-GB" sz="1800" i="1" kern="1200" dirty="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ℝ</m:t>
                              </m:r>
                            </m:oMath>
                          </a14:m>
                          <a:r>
                            <a:rPr lang="en-US" sz="1800" dirty="0">
                              <a:effectLst/>
                              <a:cs typeface="+mj-cs"/>
                            </a:rPr>
                            <a:t>\</a:t>
                          </a:r>
                          <a14:m>
                            <m:oMath xmlns:m="http://schemas.openxmlformats.org/officeDocument/2006/math">
                              <m:r>
                                <a:rPr lang="en-GB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ℚ</m:t>
                              </m:r>
                            </m:oMath>
                          </a14:m>
                          <a:endParaRPr lang="en-US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Calibri"/>
                            <a:cs typeface="+mn-cs"/>
                          </a:endParaRPr>
                        </a:p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en-US" sz="1800" dirty="0">
                            <a:effectLst/>
                            <a:latin typeface="Calibri"/>
                            <a:ea typeface="Calibri"/>
                            <a:cs typeface="+mj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>
                                    <a:effectLst/>
                                    <a:latin typeface="Cambria Math"/>
                                    <a:cs typeface="+mj-cs"/>
                                  </a:rPr>
                                  <m:t>𝜋</m:t>
                                </m:r>
                                <m:r>
                                  <a:rPr lang="en-GB" sz="1800">
                                    <a:effectLst/>
                                    <a:latin typeface="Cambria Math"/>
                                    <a:cs typeface="+mj-cs"/>
                                  </a:rPr>
                                  <m:t>,</m:t>
                                </m:r>
                                <m:r>
                                  <a:rPr lang="en-GB" sz="1800">
                                    <a:effectLst/>
                                    <a:latin typeface="Cambria Math"/>
                                    <a:cs typeface="+mj-cs"/>
                                  </a:rPr>
                                  <m:t>𝑒</m:t>
                                </m:r>
                                <m:r>
                                  <a:rPr lang="en-GB" sz="1800">
                                    <a:effectLst/>
                                    <a:latin typeface="Cambria Math"/>
                                    <a:cs typeface="+mj-cs"/>
                                  </a:rPr>
                                  <m:t>,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cs typeface="+mj-cs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1800">
                                        <a:effectLst/>
                                        <a:latin typeface="Cambria Math"/>
                                        <a:cs typeface="+mj-cs"/>
                                      </a:rPr>
                                      <m:t>2</m:t>
                                    </m:r>
                                  </m:e>
                                </m:rad>
                                <m:r>
                                  <a:rPr lang="en-GB" sz="1800">
                                    <a:effectLst/>
                                    <a:latin typeface="Cambria Math"/>
                                    <a:cs typeface="+mj-cs"/>
                                  </a:rPr>
                                  <m:t>,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cs typeface="+mj-cs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1800">
                                        <a:effectLst/>
                                        <a:latin typeface="Cambria Math"/>
                                        <a:cs typeface="+mj-cs"/>
                                      </a:rPr>
                                      <m:t>3</m:t>
                                    </m:r>
                                  </m:e>
                                </m:rad>
                                <m:r>
                                  <a:rPr lang="en-GB" sz="1800">
                                    <a:effectLst/>
                                    <a:latin typeface="Cambria Math"/>
                                    <a:cs typeface="+mj-cs"/>
                                  </a:rPr>
                                  <m:t>,5.123456….</m:t>
                                </m:r>
                              </m:oMath>
                            </m:oMathPara>
                          </a14:m>
                          <a:endParaRPr lang="en-US" sz="1800">
                            <a:effectLst/>
                            <a:latin typeface="Calibri"/>
                            <a:ea typeface="Calibri"/>
                            <a:cs typeface="+mj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203599"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Real numbers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i="1" dirty="0" smtClean="0"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j-cs"/>
                                  </a:rPr>
                                  <m:t>ℝ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+mj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  <m:t>ℝ</m:t>
                                </m:r>
                                <m:r>
                                  <a:rPr lang="en-GB" sz="1800">
                                    <a:effectLst/>
                                    <a:latin typeface="Cambria Math"/>
                                    <a:cs typeface="+mj-cs"/>
                                  </a:rPr>
                                  <m:t>=</m:t>
                                </m:r>
                                <m:r>
                                  <a:rPr lang="en-GB" sz="180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  <m:t>ℚ</m:t>
                                </m:r>
                                <m:r>
                                  <a:rPr lang="en-GB" sz="1800">
                                    <a:effectLst/>
                                    <a:latin typeface="Cambria Math"/>
                                    <a:cs typeface="+mj-cs"/>
                                  </a:rPr>
                                  <m:t>∪</m:t>
                                </m:r>
                                <m:sSup>
                                  <m:sSupPr>
                                    <m:ctrlP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cs typeface="+mj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80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+mn-cs"/>
                                      </a:rPr>
                                      <m:t>ℚ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sz="1800" kern="1200" dirty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Calibri"/>
                                        <a:cs typeface="+mn-cs"/>
                                      </a:rPr>
                                      <m:t> </m:t>
                                    </m:r>
                                  </m:e>
                                  <m:sup>
                                    <m:r>
                                      <a:rPr lang="en-GB" sz="1800">
                                        <a:effectLst/>
                                        <a:latin typeface="Cambria Math"/>
                                        <a:cs typeface="+mj-cs"/>
                                      </a:rPr>
                                      <m:t>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+mj-cs"/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>
                              <a:effectLst/>
                              <a:latin typeface="Calibri"/>
                              <a:ea typeface="Calibri"/>
                              <a:cs typeface="+mj-cs"/>
                            </a:rPr>
                            <a:t>= </a:t>
                          </a:r>
                          <a14:m>
                            <m:oMath xmlns:m="http://schemas.openxmlformats.org/officeDocument/2006/math">
                              <m:r>
                                <a:rPr lang="en-GB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ℚ</m:t>
                              </m:r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∪</m:t>
                              </m:r>
                              <m:r>
                                <a:rPr lang="en-US" sz="1800" b="0" i="0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 </m:t>
                              </m:r>
                            </m:oMath>
                          </a14:m>
                          <a:r>
                            <a:rPr lang="en-GB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Irr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=</a:t>
                          </a:r>
                          <a14:m>
                            <m:oMath xmlns:m="http://schemas.openxmlformats.org/officeDocument/2006/math">
                              <m:r>
                                <a:rPr lang="en-GB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ℕ</m:t>
                              </m:r>
                            </m:oMath>
                          </a14:m>
                          <a:r>
                            <a:rPr lang="en-GB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800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∪</m:t>
                              </m:r>
                              <m:r>
                                <a:rPr lang="en-GB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ℤ</m:t>
                              </m:r>
                              <m:r>
                                <a:rPr lang="en-GB" sz="1800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∪</m:t>
                              </m:r>
                              <m:r>
                                <a:rPr lang="en-GB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ℚ</m:t>
                              </m:r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∪</m:t>
                              </m:r>
                              <m:r>
                                <a:rPr lang="en-US" sz="1800" b="0" i="0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GB" sz="1800" kern="1200" dirty="0" smtClean="0">
                                  <a:solidFill>
                                    <a:schemeClr val="dk1"/>
                                  </a:solidFill>
                                  <a:effectLst/>
                                  <a:latin typeface="+mn-lt"/>
                                  <a:ea typeface="+mn-ea"/>
                                  <a:cs typeface="+mn-cs"/>
                                </a:rPr>
                                <m:t>Irr</m:t>
                              </m:r>
                            </m:oMath>
                          </a14:m>
                          <a:endParaRPr lang="en-GB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  <a:cs typeface="+mj-cs"/>
                            </a:rPr>
                            <a:t>All example listed above are real numbers.                                        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+mj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877679"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  <a:latin typeface="Times New Roman" panose="02020603050405020304" pitchFamily="18" charset="0"/>
                              <a:ea typeface="Calibri"/>
                              <a:cs typeface="Times New Roman" panose="02020603050405020304" pitchFamily="18" charset="0"/>
                            </a:rPr>
                            <a:t>Complex number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i="1" dirty="0" smtClean="0"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j-cs"/>
                                  </a:rPr>
                                  <m:t>ℂ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+mj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i="1" dirty="0" smtClean="0"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j-cs"/>
                                  </a:rPr>
                                  <m:t>ℂ</m:t>
                                </m:r>
                                <m:r>
                                  <m:rPr>
                                    <m:nor/>
                                  </m:rPr>
                                  <a:rPr lang="en-GB" sz="1800" dirty="0" smtClean="0">
                                    <a:effectLst/>
                                    <a:latin typeface="+mn-lt"/>
                                    <a:ea typeface="Calibri"/>
                                    <a:cs typeface="+mj-cs"/>
                                  </a:rPr>
                                  <m:t>={</m:t>
                                </m:r>
                                <m:r>
                                  <m:rPr>
                                    <m:nor/>
                                  </m:rPr>
                                  <a:rPr lang="en-GB" sz="1800" dirty="0" smtClean="0">
                                    <a:effectLst/>
                                    <a:latin typeface="+mn-lt"/>
                                    <a:ea typeface="Calibri"/>
                                    <a:cs typeface="+mj-cs"/>
                                  </a:rPr>
                                  <m:t>a</m:t>
                                </m:r>
                                <m:r>
                                  <m:rPr>
                                    <m:nor/>
                                  </m:rPr>
                                  <a:rPr lang="en-GB" sz="1800" dirty="0" smtClean="0">
                                    <a:effectLst/>
                                    <a:latin typeface="+mn-lt"/>
                                    <a:ea typeface="Calibri"/>
                                    <a:cs typeface="+mj-cs"/>
                                  </a:rPr>
                                  <m:t>+</m:t>
                                </m:r>
                                <m:r>
                                  <m:rPr>
                                    <m:nor/>
                                  </m:rPr>
                                  <a:rPr lang="en-GB" sz="1800" dirty="0" smtClean="0">
                                    <a:effectLst/>
                                    <a:latin typeface="+mn-lt"/>
                                    <a:ea typeface="Calibri"/>
                                    <a:cs typeface="+mj-cs"/>
                                  </a:rPr>
                                  <m:t>bi</m:t>
                                </m:r>
                                <m:r>
                                  <m:rPr>
                                    <m:nor/>
                                  </m:rPr>
                                  <a:rPr lang="en-GB" sz="1800" dirty="0" smtClean="0">
                                    <a:effectLst/>
                                    <a:latin typeface="+mn-lt"/>
                                    <a:ea typeface="Calibri"/>
                                    <a:cs typeface="+mj-cs"/>
                                  </a:rPr>
                                  <m:t>,</m:t>
                                </m:r>
                                <m:r>
                                  <m:rPr>
                                    <m:nor/>
                                  </m:rPr>
                                  <a:rPr lang="en-GB" sz="1800" dirty="0" smtClean="0">
                                    <a:effectLst/>
                                    <a:latin typeface="+mn-lt"/>
                                    <a:ea typeface="Calibri"/>
                                    <a:cs typeface="+mj-cs"/>
                                  </a:rPr>
                                  <m:t>a</m:t>
                                </m:r>
                                <m:r>
                                  <m:rPr>
                                    <m:nor/>
                                  </m:rPr>
                                  <a:rPr lang="en-GB" sz="1800" dirty="0" smtClean="0">
                                    <a:effectLst/>
                                    <a:latin typeface="+mn-lt"/>
                                    <a:ea typeface="Calibri"/>
                                    <a:cs typeface="+mj-cs"/>
                                  </a:rPr>
                                  <m:t>,</m:t>
                                </m:r>
                                <m:r>
                                  <m:rPr>
                                    <m:nor/>
                                  </m:rPr>
                                  <a:rPr lang="en-GB" sz="1800" dirty="0" smtClean="0">
                                    <a:effectLst/>
                                    <a:latin typeface="+mn-lt"/>
                                    <a:ea typeface="Calibri"/>
                                    <a:cs typeface="+mj-cs"/>
                                  </a:rPr>
                                  <m:t>b</m:t>
                                </m:r>
                                <m:r>
                                  <a:rPr lang="en-GB" sz="1800" i="1" smtClean="0">
                                    <a:effectLst/>
                                    <a:latin typeface="Cambria Math"/>
                                    <a:ea typeface="Cambria Math"/>
                                    <a:cs typeface="+mj-cs"/>
                                  </a:rPr>
                                  <m:t>∈</m:t>
                                </m:r>
                                <m:r>
                                  <a:rPr lang="en-GB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  <m:t>ℝ</m:t>
                                </m:r>
                                <m:r>
                                  <a:rPr lang="en-GB" sz="1800" b="0" i="1" smtClean="0">
                                    <a:effectLst/>
                                    <a:latin typeface="Cambria Math"/>
                                    <a:ea typeface="Cambria Math"/>
                                    <a:cs typeface="+mj-cs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+mj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800" b="0" i="1" kern="1200" dirty="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6+2</m:t>
                              </m:r>
                              <m:r>
                                <a:rPr lang="en-GB" sz="1800" b="0" i="1" kern="1200" dirty="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𝑖</m:t>
                              </m:r>
                              <m:r>
                                <a:rPr lang="en-GB" sz="1800" b="0" i="1" kern="1200" dirty="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∈</m:t>
                              </m:r>
                              <m:r>
                                <a:rPr lang="en-GB" sz="1800" b="0" i="1" kern="1200" dirty="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ℂ</m:t>
                              </m:r>
                            </m:oMath>
                          </a14:m>
                          <a:r>
                            <a:rPr lang="en-GB" sz="1800" b="0" i="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+mj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/>
            </p:nvGraphicFramePr>
            <p:xfrm>
              <a:off x="1524002" y="457201"/>
              <a:ext cx="9143999" cy="643527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71889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3052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41022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308435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36893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GB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name</a:t>
                          </a:r>
                          <a:endParaRPr lang="ar-SA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  <a:cs typeface="+mj-cs"/>
                            </a:rPr>
                            <a:t>Symbol 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+mj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cs typeface="+mj-cs"/>
                            </a:rPr>
                            <a:t>Set </a:t>
                          </a:r>
                          <a:endParaRPr lang="en-US" sz="1800">
                            <a:effectLst/>
                            <a:latin typeface="Calibri"/>
                            <a:ea typeface="Calibri"/>
                            <a:cs typeface="+mj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cs typeface="+mj-cs"/>
                            </a:rPr>
                            <a:t>Examples </a:t>
                          </a:r>
                          <a:endParaRPr lang="en-US" sz="1800">
                            <a:effectLst/>
                            <a:latin typeface="Calibri"/>
                            <a:ea typeface="Calibri"/>
                            <a:cs typeface="+mj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802399"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Natural  numbers 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85621" t="-48092" r="-699346" b="-664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  <a:cs typeface="+mj-cs"/>
                            </a:rPr>
                            <a:t>{1,2,3,...}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+mj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  <a:cs typeface="+mj-cs"/>
                            </a:rPr>
                            <a:t>2,72,345,…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+mj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775470"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 b="0" i="0" kern="1200" dirty="0">
                              <a:solidFill>
                                <a:schemeClr val="lt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Whole  numbers  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85621" t="-152756" r="-699346" b="-5850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 b="0" i="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{0,1,2,3,4,...}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+mj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97036" t="-152756" r="-791" b="-5850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11354797"/>
                      </a:ext>
                    </a:extLst>
                  </a:tr>
                  <a:tr h="802399"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Integer numbers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85621" t="-243182" r="-699346" b="-4628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78036" t="-243182" r="-91071" b="-4628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  <a:cs typeface="+mj-cs"/>
                            </a:rPr>
                            <a:t>-5,0,-82,7,…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+mj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802399"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Rational numbers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85621" t="-343182" r="-699346" b="-3628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78036" t="-343182" r="-91071" b="-3628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97036" t="-343182" r="-791" b="-3628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802399"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Irrational numbers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85621" t="-446565" r="-699346" b="-2656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78036" t="-446565" r="-91071" b="-2656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97036" t="-446565" r="-791" b="-26564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203599"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Real numbers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85621" t="-361616" r="-699346" b="-757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78036" t="-361616" r="-91071" b="-757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  <a:cs typeface="+mj-cs"/>
                            </a:rPr>
                            <a:t>All example listed above are real numbers.                                        </a:t>
                          </a:r>
                          <a:endParaRPr lang="en-US" sz="1800" dirty="0">
                            <a:effectLst/>
                            <a:latin typeface="Calibri"/>
                            <a:ea typeface="Calibri"/>
                            <a:cs typeface="+mj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877679"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  <a:latin typeface="Times New Roman" panose="02020603050405020304" pitchFamily="18" charset="0"/>
                              <a:ea typeface="Calibri"/>
                              <a:cs typeface="Times New Roman" panose="02020603050405020304" pitchFamily="18" charset="0"/>
                            </a:rPr>
                            <a:t>Complex number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85621" t="-634722" r="-699346" b="-41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78036" t="-634722" r="-91071" b="-41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97036" t="-634722" r="-791" b="-41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66774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0852"/>
    </mc:Choice>
    <mc:Fallback xmlns="">
      <p:transition spd="slow" advTm="250852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1428D5E-5911-42CD-98F8-90EA5C88C0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884" y="323557"/>
            <a:ext cx="7863840" cy="5795889"/>
          </a:xfrm>
        </p:spPr>
      </p:pic>
    </p:spTree>
    <p:extLst>
      <p:ext uri="{BB962C8B-B14F-4D97-AF65-F5344CB8AC3E}">
        <p14:creationId xmlns:p14="http://schemas.microsoft.com/office/powerpoint/2010/main" val="1766599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52AB25A-D835-4F9B-9E15-B84AA376A9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612" y="267286"/>
            <a:ext cx="8384345" cy="6049108"/>
          </a:xfrm>
        </p:spPr>
      </p:pic>
    </p:spTree>
    <p:extLst>
      <p:ext uri="{BB962C8B-B14F-4D97-AF65-F5344CB8AC3E}">
        <p14:creationId xmlns:p14="http://schemas.microsoft.com/office/powerpoint/2010/main" val="2133703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1B59D-8F9A-403E-9883-E5B0D126E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 Number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848B36E-206D-4FDF-915E-870DF2EF85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8628" y="1378634"/>
            <a:ext cx="7666891" cy="5114241"/>
          </a:xfrm>
        </p:spPr>
      </p:pic>
    </p:spTree>
    <p:extLst>
      <p:ext uri="{BB962C8B-B14F-4D97-AF65-F5344CB8AC3E}">
        <p14:creationId xmlns:p14="http://schemas.microsoft.com/office/powerpoint/2010/main" val="232681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400474D-4836-4F21-AB63-88EDB4B159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5243" y="337625"/>
            <a:ext cx="9129932" cy="5753686"/>
          </a:xfrm>
        </p:spPr>
      </p:pic>
    </p:spTree>
    <p:extLst>
      <p:ext uri="{BB962C8B-B14F-4D97-AF65-F5344CB8AC3E}">
        <p14:creationId xmlns:p14="http://schemas.microsoft.com/office/powerpoint/2010/main" val="2601009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027C730-9F33-42D0-8D45-4DEA49D419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077" y="1332914"/>
            <a:ext cx="7033846" cy="4192172"/>
          </a:xfrm>
        </p:spPr>
      </p:pic>
    </p:spTree>
    <p:extLst>
      <p:ext uri="{BB962C8B-B14F-4D97-AF65-F5344CB8AC3E}">
        <p14:creationId xmlns:p14="http://schemas.microsoft.com/office/powerpoint/2010/main" val="1608738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AD25AD7-4DAE-435E-8EFF-BE0DA59DE5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1846" y="590843"/>
            <a:ext cx="7863840" cy="5669280"/>
          </a:xfrm>
        </p:spPr>
      </p:pic>
    </p:spTree>
    <p:extLst>
      <p:ext uri="{BB962C8B-B14F-4D97-AF65-F5344CB8AC3E}">
        <p14:creationId xmlns:p14="http://schemas.microsoft.com/office/powerpoint/2010/main" val="1388313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5DB469D-58E2-42DF-8833-40951F9274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422031"/>
                <a:ext cx="10515600" cy="5754932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US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4. Multiplying Complex Numbers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 </a:t>
                </a: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multiply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two complex numbers just as we would multiply expressions of the form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together</a:t>
                </a:r>
              </a:p>
              <a:p>
                <a:pPr marL="0" indent="0">
                  <a:buNone/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5DB469D-58E2-42DF-8833-40951F9274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22031"/>
                <a:ext cx="10515600" cy="5754932"/>
              </a:xfrm>
              <a:blipFill>
                <a:blip r:embed="rId2"/>
                <a:stretch>
                  <a:fillRect l="-1217" t="-1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B36D4164-F740-41C6-B484-535C3EBE70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003" y="2349305"/>
            <a:ext cx="8074856" cy="341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678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174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Finite Mathematics I </vt:lpstr>
      <vt:lpstr>Sets of numbers</vt:lpstr>
      <vt:lpstr>PowerPoint Presentation</vt:lpstr>
      <vt:lpstr>PowerPoint Presentation</vt:lpstr>
      <vt:lpstr>Complex Number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Finite Mathematics I </dc:title>
  <dc:creator>raban doski</dc:creator>
  <cp:lastModifiedBy>Unknown User</cp:lastModifiedBy>
  <cp:revision>8</cp:revision>
  <dcterms:created xsi:type="dcterms:W3CDTF">2021-11-24T17:17:17Z</dcterms:created>
  <dcterms:modified xsi:type="dcterms:W3CDTF">2021-12-06T17:56:16Z</dcterms:modified>
</cp:coreProperties>
</file>