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72" r:id="rId1"/>
  </p:sldMasterIdLst>
  <p:notesMasterIdLst>
    <p:notesMasterId r:id="rId12"/>
  </p:notesMasterIdLst>
  <p:handoutMasterIdLst>
    <p:handoutMasterId r:id="rId13"/>
  </p:handoutMasterIdLst>
  <p:sldIdLst>
    <p:sldId id="256" r:id="rId2"/>
    <p:sldId id="270" r:id="rId3"/>
    <p:sldId id="271" r:id="rId4"/>
    <p:sldId id="272" r:id="rId5"/>
    <p:sldId id="273" r:id="rId6"/>
    <p:sldId id="283" r:id="rId7"/>
    <p:sldId id="274" r:id="rId8"/>
    <p:sldId id="275" r:id="rId9"/>
    <p:sldId id="276" r:id="rId10"/>
    <p:sldId id="277" r:id="rId11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7426" autoAdjust="0"/>
    <p:restoredTop sz="94660"/>
  </p:normalViewPr>
  <p:slideViewPr>
    <p:cSldViewPr snapToGrid="0">
      <p:cViewPr varScale="1">
        <p:scale>
          <a:sx n="75" d="100"/>
          <a:sy n="75" d="100"/>
        </p:scale>
        <p:origin x="63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2873061-BB25-4A07-8E34-F2ACA2DFD058}" type="datetimeFigureOut">
              <a:rPr lang="ar-IQ" smtClean="0"/>
              <a:t>30/03/1442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C4A858CE-5965-4CD5-A39A-B75A5597538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9158791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01484B2C-FAC2-4C7E-93B5-59383C94F2DE}" type="datetimeFigureOut">
              <a:rPr lang="ar-IQ" smtClean="0"/>
              <a:t>30/03/1442</a:t>
            </a:fld>
            <a:endParaRPr lang="ar-IQ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A8DC9246-5319-49BA-974D-47D3613095B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04166031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106667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565C5-7626-4E45-ACF6-375C846B03B7}" type="datetime8">
              <a:rPr lang="ar-IQ" smtClean="0"/>
              <a:t>15 تشرين الثاني، 20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8F21E-CF92-4BE5-B6CF-5C8E2993FAC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9045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689A4-6109-45F2-9594-E7D1DFDB308B}" type="datetime8">
              <a:rPr lang="ar-IQ" smtClean="0"/>
              <a:t>15 تشرين الثاني، 20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8F21E-CF92-4BE5-B6CF-5C8E2993FAC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65974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9C612-4F1E-42F1-9513-01971727DFAB}" type="datetime8">
              <a:rPr lang="ar-IQ" smtClean="0"/>
              <a:t>15 تشرين الثاني، 20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8F21E-CF92-4BE5-B6CF-5C8E2993FAC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631664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19E29-ACC9-4585-BABE-84AD3AD47199}" type="datetime8">
              <a:rPr lang="ar-IQ" smtClean="0"/>
              <a:t>15 تشرين الثاني، 20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8F21E-CF92-4BE5-B6CF-5C8E2993FAC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726194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8839E-F51D-428E-A404-9F42A40321BC}" type="datetime8">
              <a:rPr lang="ar-IQ" smtClean="0"/>
              <a:t>15 تشرين الثاني، 20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8F21E-CF92-4BE5-B6CF-5C8E2993FAC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470476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F67B0-4E2A-4922-8B74-D7EEAA9F95EC}" type="datetime8">
              <a:rPr lang="ar-IQ" smtClean="0"/>
              <a:t>15 تشرين الثاني، 20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8F21E-CF92-4BE5-B6CF-5C8E2993FAC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004741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08DCA-EA6E-4ED6-BA44-249C6A616904}" type="datetime8">
              <a:rPr lang="ar-IQ" smtClean="0"/>
              <a:t>15 تشرين الثاني، 20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8F21E-CF92-4BE5-B6CF-5C8E2993FAC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175783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0BA59-7D39-4B40-8D50-727429D7F3C4}" type="datetime8">
              <a:rPr lang="ar-IQ" smtClean="0"/>
              <a:t>15 تشرين الثاني، 20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8F21E-CF92-4BE5-B6CF-5C8E2993FAC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122455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57240-B46E-4EAD-9E51-7C7160045C11}" type="datetime8">
              <a:rPr lang="ar-IQ" smtClean="0"/>
              <a:t>15 تشرين الثاني، 20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8F21E-CF92-4BE5-B6CF-5C8E2993FAC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01087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ED1D4-2493-4E3C-B94A-F4F0AD51AB5D}" type="datetime8">
              <a:rPr lang="ar-IQ" smtClean="0"/>
              <a:t>15 تشرين الثاني، 20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B258F21E-CF92-4BE5-B6CF-5C8E2993FAC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06472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B9B46-32C6-43F1-8F0F-308FB03CA061}" type="datetime8">
              <a:rPr lang="ar-IQ" smtClean="0"/>
              <a:t>15 تشرين الثاني، 20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8F21E-CF92-4BE5-B6CF-5C8E2993FAC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75925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974C0-31E3-45C4-BEC4-F7084F99146F}" type="datetime8">
              <a:rPr lang="ar-IQ" smtClean="0"/>
              <a:t>15 تشرين الثاني، 20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8F21E-CF92-4BE5-B6CF-5C8E2993FAC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74611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FCD76-E2DF-4306-AD9A-943363D9F563}" type="datetime8">
              <a:rPr lang="ar-IQ" smtClean="0"/>
              <a:t>15 تشرين الثاني، 20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8F21E-CF92-4BE5-B6CF-5C8E2993FAC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94127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C0D08-0D6E-44CE-83C0-88C2DAAB4537}" type="datetime8">
              <a:rPr lang="ar-IQ" smtClean="0"/>
              <a:t>15 تشرين الثاني، 20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8F21E-CF92-4BE5-B6CF-5C8E2993FAC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01112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615CC-F1B8-47C9-B66B-BEEEE4AC6764}" type="datetime8">
              <a:rPr lang="ar-IQ" smtClean="0"/>
              <a:t>15 تشرين الثاني، 20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8F21E-CF92-4BE5-B6CF-5C8E2993FAC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29011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D46D1-7A00-4ED2-B39F-43F3EC6AE30D}" type="datetime8">
              <a:rPr lang="ar-IQ" smtClean="0"/>
              <a:t>15 تشرين الثاني، 20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8F21E-CF92-4BE5-B6CF-5C8E2993FAC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18973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40E98-1464-47C3-91DA-4344AF014482}" type="datetime8">
              <a:rPr lang="ar-IQ" smtClean="0"/>
              <a:t>15 تشرين الثاني، 20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8F21E-CF92-4BE5-B6CF-5C8E2993FAC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90100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423E86E-52C9-4EE3-9697-C6D37899801E}" type="datetime8">
              <a:rPr lang="ar-IQ" smtClean="0"/>
              <a:t>15 تشرين الثاني، 20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258F21E-CF92-4BE5-B6CF-5C8E2993FAC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32708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1" r:id="rId9"/>
    <p:sldLayoutId id="2147483782" r:id="rId10"/>
    <p:sldLayoutId id="2147483783" r:id="rId11"/>
    <p:sldLayoutId id="2147483784" r:id="rId12"/>
    <p:sldLayoutId id="2147483785" r:id="rId13"/>
    <p:sldLayoutId id="2147483786" r:id="rId14"/>
    <p:sldLayoutId id="2147483787" r:id="rId15"/>
    <p:sldLayoutId id="2147483788" r:id="rId16"/>
    <p:sldLayoutId id="2147483789" r:id="rId17"/>
  </p:sldLayoutIdLst>
  <p:hf sldNum="0" hdr="0" ftr="0" dt="0"/>
  <p:txStyles>
    <p:titleStyle>
      <a:lvl1pPr algn="ctr" defTabSz="457200" rtl="1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857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 rtl="0"/>
            <a:r>
              <a:rPr lang="en-US" sz="7200" b="1" dirty="0">
                <a:latin typeface="Times New Roman"/>
                <a:ea typeface="Calibri"/>
                <a:cs typeface="Arial"/>
              </a:rPr>
              <a:t>Cache Memory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 rtl="0"/>
            <a:r>
              <a:rPr lang="en-US" sz="4800" b="1" dirty="0">
                <a:latin typeface="Times New Roman"/>
                <a:ea typeface="Calibri"/>
                <a:cs typeface="Arial"/>
              </a:rPr>
              <a:t>Mapping Function</a:t>
            </a:r>
          </a:p>
          <a:p>
            <a:pPr algn="ctr" rtl="0"/>
            <a:endParaRPr lang="en-US" sz="7200" b="1" dirty="0">
              <a:latin typeface="Times New Roman"/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69641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7742" y="332723"/>
            <a:ext cx="9108000" cy="1011982"/>
          </a:xfrm>
        </p:spPr>
        <p:txBody>
          <a:bodyPr>
            <a:normAutofit/>
          </a:bodyPr>
          <a:lstStyle/>
          <a:p>
            <a:r>
              <a:rPr lang="en-US" b="1" dirty="0">
                <a:latin typeface="Times New Roman"/>
                <a:ea typeface="Calibri"/>
                <a:cs typeface="Arial"/>
              </a:rPr>
              <a:t>Direct Mapping</a:t>
            </a:r>
          </a:p>
        </p:txBody>
      </p:sp>
      <p:pic>
        <p:nvPicPr>
          <p:cNvPr id="6" name="Picture 2" descr="D:\Computer Organization &amp; Architecture\Lecture and Syllebus for 2nd year\Quation, Degree, Syllebus and Lecture 2014-2015\Lecture 2014-2015\Untitle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5592" y="1344705"/>
            <a:ext cx="8820150" cy="5400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5699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7742" y="332723"/>
            <a:ext cx="9108000" cy="1011982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Times New Roman"/>
                <a:ea typeface="Calibri"/>
                <a:cs typeface="Arial"/>
              </a:rPr>
              <a:t>Mapping Function</a:t>
            </a:r>
            <a:endParaRPr lang="en-US" b="1" dirty="0">
              <a:latin typeface="Times New Roman"/>
              <a:ea typeface="Calibri"/>
              <a:cs typeface="Arial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191872" y="1344705"/>
                <a:ext cx="9013870" cy="5230907"/>
              </a:xfrm>
            </p:spPr>
            <p:txBody>
              <a:bodyPr>
                <a:normAutofit lnSpcReduction="10000"/>
              </a:bodyPr>
              <a:lstStyle/>
              <a:p>
                <a:pPr algn="l" rtl="0"/>
                <a:r>
                  <a:rPr lang="en-US" dirty="0">
                    <a:solidFill>
                      <a:prstClr val="black"/>
                    </a:solidFill>
                    <a:latin typeface="Times New Roman"/>
                    <a:ea typeface="Calibri"/>
                    <a:cs typeface="Arial"/>
                  </a:rPr>
                  <a:t>Ex: suppose cache size= 1Kbyte, data is to be transfer between main memory and cache in block of 8byte, main memory size = 64Kbyte. Find number of blocks in main, number of slots in cache.</a:t>
                </a:r>
              </a:p>
              <a:p>
                <a:pPr algn="l" rtl="0"/>
                <a:endParaRPr lang="en-US" dirty="0">
                  <a:solidFill>
                    <a:prstClr val="black"/>
                  </a:solidFill>
                  <a:latin typeface="Times New Roman"/>
                  <a:ea typeface="Calibri"/>
                  <a:cs typeface="Arial"/>
                </a:endParaRPr>
              </a:p>
              <a:p>
                <a:pPr algn="l" rtl="0"/>
                <a:r>
                  <a:rPr lang="en-US" dirty="0">
                    <a:solidFill>
                      <a:prstClr val="black"/>
                    </a:solidFill>
                    <a:latin typeface="Times New Roman"/>
                    <a:ea typeface="Calibri"/>
                    <a:cs typeface="Arial"/>
                  </a:rPr>
                  <a:t>Sol:</a:t>
                </a:r>
              </a:p>
              <a:p>
                <a:pPr marL="0" indent="0" algn="l" rtl="0">
                  <a:buNone/>
                </a:pPr>
                <a:endParaRPr lang="en-US" dirty="0">
                  <a:solidFill>
                    <a:prstClr val="black"/>
                  </a:solidFill>
                  <a:latin typeface="Times New Roman"/>
                  <a:ea typeface="Calibri"/>
                  <a:cs typeface="Arial"/>
                </a:endParaRPr>
              </a:p>
              <a:p>
                <a:pPr algn="l" rtl="0"/>
                <a:r>
                  <a:rPr lang="en-US" dirty="0">
                    <a:solidFill>
                      <a:prstClr val="black"/>
                    </a:solidFill>
                    <a:latin typeface="Times New Roman"/>
                    <a:ea typeface="Calibri"/>
                    <a:cs typeface="Arial"/>
                  </a:rPr>
                  <a:t>No. of block in main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libri"/>
                            <a:cs typeface="Arial"/>
                          </a:rPr>
                        </m:ctrlPr>
                      </m:fPr>
                      <m:num>
                        <m:r>
                          <a:rPr lang="en-US">
                            <a:solidFill>
                              <a:prstClr val="black"/>
                            </a:solidFill>
                            <a:latin typeface="Cambria Math"/>
                            <a:ea typeface="Calibri"/>
                            <a:cs typeface="Arial"/>
                          </a:rPr>
                          <m:t>𝑆𝑖𝑧𝑒</m:t>
                        </m:r>
                        <m:r>
                          <a:rPr lang="en-US">
                            <a:solidFill>
                              <a:prstClr val="black"/>
                            </a:solidFill>
                            <a:latin typeface="Cambria Math"/>
                            <a:ea typeface="Calibri"/>
                            <a:cs typeface="Arial"/>
                          </a:rPr>
                          <m:t> </m:t>
                        </m:r>
                        <m:r>
                          <a:rPr lang="en-US">
                            <a:solidFill>
                              <a:prstClr val="black"/>
                            </a:solidFill>
                            <a:latin typeface="Cambria Math"/>
                            <a:ea typeface="Calibri"/>
                            <a:cs typeface="Arial"/>
                          </a:rPr>
                          <m:t>𝑚𝑎𝑖𝑛</m:t>
                        </m:r>
                        <m:r>
                          <a:rPr lang="en-US">
                            <a:solidFill>
                              <a:prstClr val="black"/>
                            </a:solidFill>
                            <a:latin typeface="Cambria Math"/>
                            <a:ea typeface="Calibri"/>
                            <a:cs typeface="Arial"/>
                          </a:rPr>
                          <m:t> 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>
                            <a:solidFill>
                              <a:prstClr val="black"/>
                            </a:solidFill>
                            <a:latin typeface="Cambria Math"/>
                            <a:ea typeface="Calibri"/>
                            <a:cs typeface="Arial"/>
                          </a:rPr>
                          <m:t>Size</m:t>
                        </m:r>
                        <m:r>
                          <a:rPr lang="en-US">
                            <a:solidFill>
                              <a:prstClr val="black"/>
                            </a:solidFill>
                            <a:latin typeface="Cambria Math"/>
                            <a:ea typeface="Calibri"/>
                            <a:cs typeface="Arial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>
                            <a:solidFill>
                              <a:prstClr val="black"/>
                            </a:solidFill>
                            <a:latin typeface="Cambria Math"/>
                            <a:ea typeface="Calibri"/>
                            <a:cs typeface="Arial"/>
                          </a:rPr>
                          <m:t>of</m:t>
                        </m:r>
                        <m:r>
                          <a:rPr lang="en-US">
                            <a:solidFill>
                              <a:prstClr val="black"/>
                            </a:solidFill>
                            <a:latin typeface="Cambria Math"/>
                            <a:ea typeface="Calibri"/>
                            <a:cs typeface="Arial"/>
                          </a:rPr>
                          <m:t> </m:t>
                        </m:r>
                        <m:r>
                          <a:rPr lang="en-US">
                            <a:solidFill>
                              <a:prstClr val="black"/>
                            </a:solidFill>
                            <a:latin typeface="Cambria Math"/>
                            <a:ea typeface="Calibri"/>
                            <a:cs typeface="Arial"/>
                          </a:rPr>
                          <m:t>𝐵𝑙𝑜𝑐𝑘</m:t>
                        </m:r>
                        <m:r>
                          <a:rPr lang="en-US">
                            <a:solidFill>
                              <a:prstClr val="black"/>
                            </a:solidFill>
                            <a:latin typeface="Cambria Math"/>
                            <a:ea typeface="Calibri"/>
                            <a:cs typeface="Arial"/>
                          </a:rPr>
                          <m:t> </m:t>
                        </m:r>
                      </m:den>
                    </m:f>
                  </m:oMath>
                </a14:m>
                <a:r>
                  <a:rPr lang="en-US" dirty="0">
                    <a:solidFill>
                      <a:prstClr val="black"/>
                    </a:solidFill>
                    <a:latin typeface="Times New Roman"/>
                    <a:ea typeface="Calibri"/>
                    <a:cs typeface="Arial"/>
                  </a:rPr>
                  <a:t>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libri"/>
                            <a:cs typeface="Arial"/>
                          </a:rPr>
                        </m:ctrlPr>
                      </m:fPr>
                      <m:num>
                        <m:r>
                          <a:rPr lang="en-US">
                            <a:solidFill>
                              <a:prstClr val="black"/>
                            </a:solidFill>
                            <a:latin typeface="Cambria Math"/>
                            <a:ea typeface="Calibri"/>
                            <a:cs typeface="Arial"/>
                          </a:rPr>
                          <m:t>64</m:t>
                        </m:r>
                        <m:r>
                          <m:rPr>
                            <m:sty m:val="p"/>
                          </m:rPr>
                          <a:rPr lang="en-US">
                            <a:solidFill>
                              <a:prstClr val="black"/>
                            </a:solidFill>
                            <a:latin typeface="Cambria Math"/>
                            <a:ea typeface="Calibri"/>
                            <a:cs typeface="Arial"/>
                          </a:rPr>
                          <m:t>Kbyte</m:t>
                        </m:r>
                        <m:r>
                          <a:rPr lang="en-US">
                            <a:solidFill>
                              <a:prstClr val="black"/>
                            </a:solidFill>
                            <a:latin typeface="Cambria Math"/>
                            <a:ea typeface="Calibri"/>
                            <a:cs typeface="Arial"/>
                          </a:rPr>
                          <m:t> </m:t>
                        </m:r>
                      </m:num>
                      <m:den>
                        <m:r>
                          <a:rPr lang="en-US">
                            <a:solidFill>
                              <a:prstClr val="black"/>
                            </a:solidFill>
                            <a:latin typeface="Cambria Math"/>
                            <a:ea typeface="Calibri"/>
                            <a:cs typeface="Arial"/>
                          </a:rPr>
                          <m:t>8</m:t>
                        </m:r>
                        <m:r>
                          <m:rPr>
                            <m:sty m:val="p"/>
                          </m:rPr>
                          <a:rPr lang="en-US">
                            <a:solidFill>
                              <a:prstClr val="black"/>
                            </a:solidFill>
                            <a:latin typeface="Cambria Math"/>
                            <a:ea typeface="Calibri"/>
                            <a:cs typeface="Arial"/>
                          </a:rPr>
                          <m:t>byte</m:t>
                        </m:r>
                        <m:r>
                          <a:rPr lang="en-US">
                            <a:solidFill>
                              <a:prstClr val="black"/>
                            </a:solidFill>
                            <a:latin typeface="Cambria Math"/>
                            <a:ea typeface="Calibri"/>
                            <a:cs typeface="Arial"/>
                          </a:rPr>
                          <m:t>  </m:t>
                        </m:r>
                      </m:den>
                    </m:f>
                  </m:oMath>
                </a14:m>
                <a:r>
                  <a:rPr lang="en-US" dirty="0">
                    <a:solidFill>
                      <a:prstClr val="black"/>
                    </a:solidFill>
                    <a:latin typeface="Times New Roman"/>
                    <a:ea typeface="Calibri"/>
                    <a:cs typeface="Arial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libri"/>
                            <a:cs typeface="Arial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libri"/>
                                <a:cs typeface="Arial"/>
                              </a:rPr>
                            </m:ctrlPr>
                          </m:sSupPr>
                          <m:e>
                            <m:r>
                              <a:rPr lang="en-US">
                                <a:solidFill>
                                  <a:prstClr val="black"/>
                                </a:solidFill>
                                <a:latin typeface="Cambria Math"/>
                                <a:ea typeface="Calibri"/>
                                <a:cs typeface="Arial"/>
                              </a:rPr>
                              <m:t>2</m:t>
                            </m:r>
                          </m:e>
                          <m:sup>
                            <m:r>
                              <a:rPr lang="en-US">
                                <a:solidFill>
                                  <a:prstClr val="black"/>
                                </a:solidFill>
                                <a:latin typeface="Cambria Math"/>
                                <a:ea typeface="Calibri"/>
                                <a:cs typeface="Arial"/>
                              </a:rPr>
                              <m:t>16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libri"/>
                                <a:cs typeface="Arial"/>
                              </a:rPr>
                            </m:ctrlPr>
                          </m:sSupPr>
                          <m:e>
                            <m:r>
                              <a:rPr lang="en-US">
                                <a:solidFill>
                                  <a:prstClr val="black"/>
                                </a:solidFill>
                                <a:latin typeface="Cambria Math"/>
                                <a:ea typeface="Calibri"/>
                                <a:cs typeface="Arial"/>
                              </a:rPr>
                              <m:t>2</m:t>
                            </m:r>
                          </m:e>
                          <m:sup>
                            <m:r>
                              <a:rPr lang="en-US">
                                <a:solidFill>
                                  <a:prstClr val="black"/>
                                </a:solidFill>
                                <a:latin typeface="Cambria Math"/>
                                <a:ea typeface="Calibri"/>
                                <a:cs typeface="Arial"/>
                              </a:rPr>
                              <m:t>3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dirty="0">
                    <a:solidFill>
                      <a:prstClr val="black"/>
                    </a:solidFill>
                    <a:latin typeface="Times New Roman"/>
                    <a:ea typeface="Calibri"/>
                    <a:cs typeface="Arial"/>
                  </a:rPr>
                  <a:t> =</a:t>
                </a:r>
                <a14:m>
                  <m:oMath xmlns:m="http://schemas.openxmlformats.org/officeDocument/2006/math">
                    <m:r>
                      <a:rPr lang="en-US">
                        <a:solidFill>
                          <a:prstClr val="black"/>
                        </a:solidFill>
                        <a:latin typeface="Cambria Math"/>
                        <a:ea typeface="Calibri"/>
                        <a:cs typeface="Arial"/>
                      </a:rPr>
                      <m:t> </m:t>
                    </m:r>
                    <m:f>
                      <m:fPr>
                        <m:ctrlP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libri"/>
                            <a:cs typeface="Arial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libri"/>
                                <a:cs typeface="Arial"/>
                              </a:rPr>
                            </m:ctrlPr>
                          </m:sSupPr>
                          <m:e>
                            <m:r>
                              <a:rPr lang="en-US">
                                <a:solidFill>
                                  <a:prstClr val="black"/>
                                </a:solidFill>
                                <a:latin typeface="Cambria Math"/>
                                <a:ea typeface="Calibri"/>
                                <a:cs typeface="Arial"/>
                              </a:rPr>
                              <m:t>2</m:t>
                            </m:r>
                          </m:e>
                          <m:sup>
                            <m:r>
                              <a:rPr lang="en-US">
                                <a:solidFill>
                                  <a:prstClr val="black"/>
                                </a:solidFill>
                                <a:latin typeface="Cambria Math"/>
                                <a:ea typeface="Calibri"/>
                                <a:cs typeface="Arial"/>
                              </a:rPr>
                              <m:t>6</m:t>
                            </m:r>
                          </m:sup>
                        </m:sSup>
                        <m:r>
                          <a:rPr lang="en-US">
                            <a:solidFill>
                              <a:prstClr val="black"/>
                            </a:solidFill>
                            <a:latin typeface="Cambria Math"/>
                            <a:ea typeface="Calibri"/>
                            <a:cs typeface="Arial"/>
                          </a:rPr>
                          <m:t>×</m:t>
                        </m:r>
                        <m:sSup>
                          <m:sSupPr>
                            <m:ctrlPr>
                              <a:rPr lang="en-US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libri"/>
                                <a:cs typeface="Arial"/>
                              </a:rPr>
                            </m:ctrlPr>
                          </m:sSupPr>
                          <m:e>
                            <m:r>
                              <a:rPr lang="en-US">
                                <a:solidFill>
                                  <a:prstClr val="black"/>
                                </a:solidFill>
                                <a:latin typeface="Cambria Math"/>
                                <a:ea typeface="Calibri"/>
                                <a:cs typeface="Arial"/>
                              </a:rPr>
                              <m:t>2</m:t>
                            </m:r>
                          </m:e>
                          <m:sup>
                            <m:r>
                              <a:rPr lang="en-US">
                                <a:solidFill>
                                  <a:prstClr val="black"/>
                                </a:solidFill>
                                <a:latin typeface="Cambria Math"/>
                                <a:ea typeface="Calibri"/>
                                <a:cs typeface="Arial"/>
                              </a:rPr>
                              <m:t>10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libri"/>
                                <a:cs typeface="Arial"/>
                              </a:rPr>
                            </m:ctrlPr>
                          </m:sSupPr>
                          <m:e>
                            <m:r>
                              <a:rPr lang="en-US">
                                <a:solidFill>
                                  <a:prstClr val="black"/>
                                </a:solidFill>
                                <a:latin typeface="Cambria Math"/>
                                <a:ea typeface="Calibri"/>
                                <a:cs typeface="Arial"/>
                              </a:rPr>
                              <m:t>2</m:t>
                            </m:r>
                          </m:e>
                          <m:sup>
                            <m:r>
                              <a:rPr lang="en-US">
                                <a:solidFill>
                                  <a:prstClr val="black"/>
                                </a:solidFill>
                                <a:latin typeface="Cambria Math"/>
                                <a:ea typeface="Calibri"/>
                                <a:cs typeface="Arial"/>
                              </a:rPr>
                              <m:t>3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dirty="0">
                    <a:solidFill>
                      <a:prstClr val="black"/>
                    </a:solidFill>
                    <a:latin typeface="Times New Roman"/>
                    <a:ea typeface="Calibri"/>
                    <a:cs typeface="Arial"/>
                  </a:rPr>
                  <a:t> = 2</a:t>
                </a:r>
                <a:r>
                  <a:rPr lang="en-US" baseline="30000" dirty="0">
                    <a:solidFill>
                      <a:prstClr val="black"/>
                    </a:solidFill>
                    <a:latin typeface="Times New Roman"/>
                    <a:ea typeface="Calibri"/>
                    <a:cs typeface="Arial"/>
                  </a:rPr>
                  <a:t>13</a:t>
                </a:r>
                <a:r>
                  <a:rPr lang="en-US" dirty="0">
                    <a:solidFill>
                      <a:prstClr val="black"/>
                    </a:solidFill>
                    <a:latin typeface="Times New Roman"/>
                    <a:ea typeface="Calibri"/>
                    <a:cs typeface="Arial"/>
                  </a:rPr>
                  <a:t> = 8KBlocks</a:t>
                </a:r>
              </a:p>
              <a:p>
                <a:pPr marL="0" indent="0" algn="l" rtl="0">
                  <a:buNone/>
                </a:pPr>
                <a:endParaRPr lang="en-US" dirty="0">
                  <a:solidFill>
                    <a:prstClr val="black"/>
                  </a:solidFill>
                  <a:latin typeface="Times New Roman"/>
                  <a:ea typeface="Calibri"/>
                  <a:cs typeface="Arial"/>
                </a:endParaRPr>
              </a:p>
              <a:p>
                <a:pPr algn="l" rtl="0"/>
                <a:r>
                  <a:rPr lang="en-US" dirty="0">
                    <a:solidFill>
                      <a:prstClr val="black"/>
                    </a:solidFill>
                    <a:latin typeface="Times New Roman"/>
                    <a:ea typeface="Calibri"/>
                    <a:cs typeface="Arial"/>
                  </a:rPr>
                  <a:t>No. of slot (lines) in cache=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libri"/>
                            <a:cs typeface="Arial"/>
                          </a:rPr>
                        </m:ctrlPr>
                      </m:fPr>
                      <m:num>
                        <m:r>
                          <a:rPr lang="en-US">
                            <a:solidFill>
                              <a:prstClr val="black"/>
                            </a:solidFill>
                            <a:latin typeface="Cambria Math"/>
                            <a:ea typeface="Calibri"/>
                            <a:cs typeface="Arial"/>
                          </a:rPr>
                          <m:t>𝑆𝑖𝑧𝑒</m:t>
                        </m:r>
                        <m:r>
                          <a:rPr lang="en-US">
                            <a:solidFill>
                              <a:prstClr val="black"/>
                            </a:solidFill>
                            <a:latin typeface="Cambria Math"/>
                            <a:ea typeface="Calibri"/>
                            <a:cs typeface="Arial"/>
                          </a:rPr>
                          <m:t> </m:t>
                        </m:r>
                        <m:r>
                          <a:rPr lang="en-US">
                            <a:solidFill>
                              <a:prstClr val="black"/>
                            </a:solidFill>
                            <a:latin typeface="Cambria Math"/>
                            <a:ea typeface="Calibri"/>
                            <a:cs typeface="Arial"/>
                          </a:rPr>
                          <m:t>𝑜𝑓</m:t>
                        </m:r>
                        <m:r>
                          <a:rPr lang="en-US">
                            <a:solidFill>
                              <a:prstClr val="black"/>
                            </a:solidFill>
                            <a:latin typeface="Cambria Math"/>
                            <a:ea typeface="Calibri"/>
                            <a:cs typeface="Arial"/>
                          </a:rPr>
                          <m:t> </m:t>
                        </m:r>
                        <m:r>
                          <a:rPr lang="en-US">
                            <a:solidFill>
                              <a:prstClr val="black"/>
                            </a:solidFill>
                            <a:latin typeface="Cambria Math"/>
                            <a:ea typeface="Calibri"/>
                            <a:cs typeface="Arial"/>
                          </a:rPr>
                          <m:t>𝑐𝑎𝑐</m:t>
                        </m:r>
                        <m:r>
                          <a:rPr lang="en-US">
                            <a:solidFill>
                              <a:prstClr val="black"/>
                            </a:solidFill>
                            <a:latin typeface="Cambria Math"/>
                            <a:ea typeface="Calibri"/>
                            <a:cs typeface="Arial"/>
                          </a:rPr>
                          <m:t>h</m:t>
                        </m:r>
                        <m:r>
                          <a:rPr lang="en-US">
                            <a:solidFill>
                              <a:prstClr val="black"/>
                            </a:solidFill>
                            <a:latin typeface="Cambria Math"/>
                            <a:ea typeface="Calibri"/>
                            <a:cs typeface="Arial"/>
                          </a:rPr>
                          <m:t>𝑒</m:t>
                        </m:r>
                        <m:r>
                          <a:rPr lang="en-US">
                            <a:solidFill>
                              <a:prstClr val="black"/>
                            </a:solidFill>
                            <a:latin typeface="Cambria Math"/>
                            <a:ea typeface="Calibri"/>
                            <a:cs typeface="Arial"/>
                          </a:rPr>
                          <m:t> </m:t>
                        </m:r>
                      </m:num>
                      <m:den>
                        <m:r>
                          <a:rPr lang="en-US">
                            <a:solidFill>
                              <a:prstClr val="black"/>
                            </a:solidFill>
                            <a:latin typeface="Cambria Math"/>
                            <a:ea typeface="Calibri"/>
                            <a:cs typeface="Arial"/>
                          </a:rPr>
                          <m:t>𝑆𝑖𝑧𝑒</m:t>
                        </m:r>
                        <m:r>
                          <a:rPr lang="en-US">
                            <a:solidFill>
                              <a:prstClr val="black"/>
                            </a:solidFill>
                            <a:latin typeface="Cambria Math"/>
                            <a:ea typeface="Calibri"/>
                            <a:cs typeface="Arial"/>
                          </a:rPr>
                          <m:t> </m:t>
                        </m:r>
                        <m:r>
                          <a:rPr lang="en-US">
                            <a:solidFill>
                              <a:prstClr val="black"/>
                            </a:solidFill>
                            <a:latin typeface="Cambria Math"/>
                            <a:ea typeface="Calibri"/>
                            <a:cs typeface="Arial"/>
                          </a:rPr>
                          <m:t>𝑜𝑓</m:t>
                        </m:r>
                        <m:r>
                          <a:rPr lang="en-US">
                            <a:solidFill>
                              <a:prstClr val="black"/>
                            </a:solidFill>
                            <a:latin typeface="Cambria Math"/>
                            <a:ea typeface="Calibri"/>
                            <a:cs typeface="Arial"/>
                          </a:rPr>
                          <m:t> </m:t>
                        </m:r>
                        <m:r>
                          <a:rPr lang="en-US">
                            <a:solidFill>
                              <a:prstClr val="black"/>
                            </a:solidFill>
                            <a:latin typeface="Cambria Math"/>
                            <a:ea typeface="Calibri"/>
                            <a:cs typeface="Arial"/>
                          </a:rPr>
                          <m:t>𝐵𝑙𝑜𝑐𝑘</m:t>
                        </m:r>
                        <m:r>
                          <a:rPr lang="en-US">
                            <a:solidFill>
                              <a:prstClr val="black"/>
                            </a:solidFill>
                            <a:latin typeface="Cambria Math"/>
                            <a:ea typeface="Calibri"/>
                            <a:cs typeface="Arial"/>
                          </a:rPr>
                          <m:t> </m:t>
                        </m:r>
                      </m:den>
                    </m:f>
                    <m:r>
                      <a:rPr lang="en-US">
                        <a:solidFill>
                          <a:prstClr val="black"/>
                        </a:solidFill>
                        <a:latin typeface="Cambria Math"/>
                        <a:ea typeface="Calibri"/>
                        <a:cs typeface="Arial"/>
                      </a:rPr>
                      <m:t>=</m:t>
                    </m:r>
                    <m:f>
                      <m:fPr>
                        <m:ctrlP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libri"/>
                            <a:cs typeface="Arial"/>
                          </a:rPr>
                        </m:ctrlPr>
                      </m:fPr>
                      <m:num>
                        <m:r>
                          <a:rPr lang="en-US">
                            <a:solidFill>
                              <a:prstClr val="black"/>
                            </a:solidFill>
                            <a:latin typeface="Cambria Math"/>
                            <a:ea typeface="Calibri"/>
                            <a:cs typeface="Arial"/>
                          </a:rPr>
                          <m:t>1</m:t>
                        </m:r>
                        <m:r>
                          <m:rPr>
                            <m:sty m:val="p"/>
                          </m:rPr>
                          <a:rPr lang="en-US">
                            <a:solidFill>
                              <a:prstClr val="black"/>
                            </a:solidFill>
                            <a:latin typeface="Cambria Math"/>
                            <a:ea typeface="Calibri"/>
                            <a:cs typeface="Arial"/>
                          </a:rPr>
                          <m:t>Kbyte</m:t>
                        </m:r>
                        <m:r>
                          <a:rPr lang="en-US">
                            <a:solidFill>
                              <a:prstClr val="black"/>
                            </a:solidFill>
                            <a:latin typeface="Cambria Math"/>
                            <a:ea typeface="Calibri"/>
                            <a:cs typeface="Arial"/>
                          </a:rPr>
                          <m:t> </m:t>
                        </m:r>
                      </m:num>
                      <m:den>
                        <m:r>
                          <a:rPr lang="en-US">
                            <a:solidFill>
                              <a:prstClr val="black"/>
                            </a:solidFill>
                            <a:latin typeface="Cambria Math"/>
                            <a:ea typeface="Calibri"/>
                            <a:cs typeface="Arial"/>
                          </a:rPr>
                          <m:t>8</m:t>
                        </m:r>
                        <m:r>
                          <m:rPr>
                            <m:sty m:val="p"/>
                          </m:rPr>
                          <a:rPr lang="en-US">
                            <a:solidFill>
                              <a:prstClr val="black"/>
                            </a:solidFill>
                            <a:latin typeface="Cambria Math"/>
                            <a:ea typeface="Calibri"/>
                            <a:cs typeface="Arial"/>
                          </a:rPr>
                          <m:t>byte</m:t>
                        </m:r>
                        <m:r>
                          <a:rPr lang="en-US">
                            <a:solidFill>
                              <a:prstClr val="black"/>
                            </a:solidFill>
                            <a:latin typeface="Cambria Math"/>
                            <a:ea typeface="Calibri"/>
                            <a:cs typeface="Arial"/>
                          </a:rPr>
                          <m:t>  </m:t>
                        </m:r>
                      </m:den>
                    </m:f>
                  </m:oMath>
                </a14:m>
                <a:r>
                  <a:rPr lang="en-US" dirty="0">
                    <a:solidFill>
                      <a:prstClr val="black"/>
                    </a:solidFill>
                    <a:latin typeface="Times New Roman"/>
                    <a:ea typeface="Calibri"/>
                    <a:cs typeface="Arial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libri"/>
                            <a:cs typeface="Arial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libri"/>
                                <a:cs typeface="Arial"/>
                              </a:rPr>
                            </m:ctrlPr>
                          </m:sSupPr>
                          <m:e>
                            <m:r>
                              <a:rPr lang="en-US">
                                <a:solidFill>
                                  <a:prstClr val="black"/>
                                </a:solidFill>
                                <a:latin typeface="Cambria Math"/>
                                <a:ea typeface="Calibri"/>
                                <a:cs typeface="Arial"/>
                              </a:rPr>
                              <m:t>2</m:t>
                            </m:r>
                          </m:e>
                          <m:sup>
                            <m:r>
                              <a:rPr lang="en-US">
                                <a:solidFill>
                                  <a:prstClr val="black"/>
                                </a:solidFill>
                                <a:latin typeface="Cambria Math"/>
                                <a:ea typeface="Calibri"/>
                                <a:cs typeface="Arial"/>
                              </a:rPr>
                              <m:t>10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libri"/>
                                <a:cs typeface="Arial"/>
                              </a:rPr>
                            </m:ctrlPr>
                          </m:sSupPr>
                          <m:e>
                            <m:r>
                              <a:rPr lang="en-US">
                                <a:solidFill>
                                  <a:prstClr val="black"/>
                                </a:solidFill>
                                <a:latin typeface="Cambria Math"/>
                                <a:ea typeface="Calibri"/>
                                <a:cs typeface="Arial"/>
                              </a:rPr>
                              <m:t>2</m:t>
                            </m:r>
                          </m:e>
                          <m:sup>
                            <m:r>
                              <a:rPr lang="en-US">
                                <a:solidFill>
                                  <a:prstClr val="black"/>
                                </a:solidFill>
                                <a:latin typeface="Cambria Math"/>
                                <a:ea typeface="Calibri"/>
                                <a:cs typeface="Arial"/>
                              </a:rPr>
                              <m:t>3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dirty="0">
                    <a:solidFill>
                      <a:prstClr val="black"/>
                    </a:solidFill>
                    <a:latin typeface="Times New Roman"/>
                    <a:ea typeface="Calibri"/>
                    <a:cs typeface="Arial"/>
                  </a:rPr>
                  <a:t> = 2</a:t>
                </a:r>
                <a:r>
                  <a:rPr lang="en-US" baseline="30000" dirty="0">
                    <a:solidFill>
                      <a:prstClr val="black"/>
                    </a:solidFill>
                    <a:latin typeface="Times New Roman"/>
                    <a:ea typeface="Calibri"/>
                    <a:cs typeface="Arial"/>
                  </a:rPr>
                  <a:t>7</a:t>
                </a:r>
                <a:r>
                  <a:rPr lang="en-US" dirty="0">
                    <a:solidFill>
                      <a:prstClr val="black"/>
                    </a:solidFill>
                    <a:latin typeface="Times New Roman"/>
                    <a:ea typeface="Calibri"/>
                    <a:cs typeface="Arial"/>
                  </a:rPr>
                  <a:t> = 128 Slots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191872" y="1344705"/>
                <a:ext cx="9013870" cy="5230907"/>
              </a:xfrm>
              <a:blipFill rotWithShape="0">
                <a:blip r:embed="rId2"/>
                <a:stretch>
                  <a:fillRect l="-1759" t="-2797" b="-1282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21667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7742" y="332723"/>
            <a:ext cx="9108000" cy="1011982"/>
          </a:xfrm>
        </p:spPr>
        <p:txBody>
          <a:bodyPr>
            <a:normAutofit/>
          </a:bodyPr>
          <a:lstStyle/>
          <a:p>
            <a:r>
              <a:rPr lang="en-US" b="1" dirty="0">
                <a:latin typeface="Times New Roman"/>
                <a:ea typeface="Calibri"/>
                <a:cs typeface="Arial"/>
              </a:rPr>
              <a:t>Associative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91872" y="1344705"/>
            <a:ext cx="9013870" cy="5230907"/>
          </a:xfrm>
        </p:spPr>
        <p:txBody>
          <a:bodyPr>
            <a:normAutofit/>
          </a:bodyPr>
          <a:lstStyle/>
          <a:p>
            <a:pPr marL="342900" indent="-342900" algn="l" rtl="0">
              <a:buFont typeface="Wingdings" panose="05000000000000000000" pitchFamily="2" charset="2"/>
              <a:buChar char="Ø"/>
            </a:pPr>
            <a:r>
              <a:rPr lang="en-US" dirty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The fastest and most flexible cache organization uses it.</a:t>
            </a:r>
          </a:p>
          <a:p>
            <a:pPr marL="342900" indent="-342900" algn="l" rtl="0">
              <a:buFont typeface="Wingdings" panose="05000000000000000000" pitchFamily="2" charset="2"/>
              <a:buChar char="Ø"/>
            </a:pPr>
            <a:endParaRPr lang="en-US" dirty="0">
              <a:solidFill>
                <a:prstClr val="black"/>
              </a:solidFill>
              <a:latin typeface="Times New Roman"/>
              <a:ea typeface="Calibri"/>
              <a:cs typeface="Arial"/>
            </a:endParaRPr>
          </a:p>
          <a:p>
            <a:pPr marL="342900" indent="-342900" algn="l" rtl="0">
              <a:buFont typeface="Wingdings" panose="05000000000000000000" pitchFamily="2" charset="2"/>
              <a:buChar char="Ø"/>
            </a:pPr>
            <a:r>
              <a:rPr lang="en-US" dirty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The associative memory stores both the address and content (data) of the memory word.</a:t>
            </a:r>
          </a:p>
          <a:p>
            <a:pPr marL="342900" indent="-342900" algn="l" rtl="0">
              <a:buFont typeface="Wingdings" panose="05000000000000000000" pitchFamily="2" charset="2"/>
              <a:buChar char="Ø"/>
            </a:pPr>
            <a:endParaRPr lang="en-US" dirty="0">
              <a:solidFill>
                <a:prstClr val="black"/>
              </a:solidFill>
              <a:latin typeface="Times New Roman"/>
              <a:ea typeface="Calibri"/>
              <a:cs typeface="Arial"/>
            </a:endParaRPr>
          </a:p>
          <a:p>
            <a:pPr marL="342900" indent="-342900" algn="l" rtl="0">
              <a:buFont typeface="Wingdings" panose="05000000000000000000" pitchFamily="2" charset="2"/>
              <a:buChar char="Ø"/>
            </a:pPr>
            <a:r>
              <a:rPr lang="en-US" dirty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Permits to store at any location in cache any word from main memory.</a:t>
            </a:r>
          </a:p>
          <a:p>
            <a:pPr marL="342900" indent="-342900" algn="l" rtl="0">
              <a:buFont typeface="Wingdings" panose="05000000000000000000" pitchFamily="2" charset="2"/>
              <a:buChar char="Ø"/>
            </a:pPr>
            <a:endParaRPr lang="en-US" dirty="0">
              <a:solidFill>
                <a:prstClr val="black"/>
              </a:solidFill>
              <a:latin typeface="Times New Roman"/>
              <a:ea typeface="Calibri"/>
              <a:cs typeface="Arial"/>
            </a:endParaRPr>
          </a:p>
          <a:p>
            <a:pPr marL="342900" indent="-342900" algn="l" rtl="0">
              <a:buFont typeface="Wingdings" panose="05000000000000000000" pitchFamily="2" charset="2"/>
              <a:buChar char="Ø"/>
            </a:pPr>
            <a:r>
              <a:rPr lang="en-US" dirty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A main memory block can be load (mapped) in any slot in the cache. Such as block0 can be mapped in </a:t>
            </a:r>
            <a:r>
              <a:rPr lang="en-US" dirty="0" smtClean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slot 0</a:t>
            </a:r>
            <a:r>
              <a:rPr lang="en-US" dirty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, or slote1, or any other slot in the cache</a:t>
            </a:r>
            <a:r>
              <a:rPr lang="en-US" dirty="0" smtClean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.</a:t>
            </a:r>
            <a:endParaRPr lang="en-US" dirty="0">
              <a:solidFill>
                <a:prstClr val="black"/>
              </a:solidFill>
              <a:latin typeface="Times New Roman"/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32420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2883" y="425823"/>
            <a:ext cx="8229600" cy="586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01230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7742" y="332723"/>
            <a:ext cx="9108000" cy="1011982"/>
          </a:xfrm>
        </p:spPr>
        <p:txBody>
          <a:bodyPr>
            <a:normAutofit/>
          </a:bodyPr>
          <a:lstStyle/>
          <a:p>
            <a:r>
              <a:rPr lang="en-US" b="1" dirty="0">
                <a:latin typeface="Times New Roman"/>
                <a:ea typeface="Calibri"/>
                <a:cs typeface="Arial"/>
              </a:rPr>
              <a:t>Associative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91871" y="1344705"/>
            <a:ext cx="9143999" cy="5230907"/>
          </a:xfrm>
        </p:spPr>
        <p:txBody>
          <a:bodyPr>
            <a:normAutofit fontScale="77500" lnSpcReduction="20000"/>
          </a:bodyPr>
          <a:lstStyle/>
          <a:p>
            <a:pPr marL="342900" indent="-342900" algn="l" rtl="0"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Tag: identifies which particular block is currently being stored. </a:t>
            </a:r>
          </a:p>
          <a:p>
            <a:pPr marL="342900" indent="-342900" algn="l" rtl="0">
              <a:buFont typeface="Courier New" panose="02070309020205020404" pitchFamily="49" charset="0"/>
              <a:buChar char="o"/>
            </a:pPr>
            <a:endParaRPr lang="en-US" dirty="0" smtClean="0">
              <a:solidFill>
                <a:prstClr val="black"/>
              </a:solidFill>
              <a:latin typeface="Times New Roman"/>
              <a:ea typeface="Calibri"/>
              <a:cs typeface="Arial"/>
            </a:endParaRPr>
          </a:p>
          <a:p>
            <a:pPr marL="342900" indent="-342900" algn="l" rtl="0"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The </a:t>
            </a:r>
            <a:r>
              <a:rPr lang="en-US" dirty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tag is usually a portion of the main memory address</a:t>
            </a:r>
          </a:p>
          <a:p>
            <a:pPr marL="342900" indent="-342900" algn="l" rtl="0">
              <a:buFont typeface="Courier New" panose="02070309020205020404" pitchFamily="49" charset="0"/>
              <a:buChar char="o"/>
            </a:pPr>
            <a:endParaRPr lang="en-US" dirty="0">
              <a:solidFill>
                <a:prstClr val="black"/>
              </a:solidFill>
              <a:latin typeface="Times New Roman"/>
              <a:ea typeface="Calibri"/>
              <a:cs typeface="Arial"/>
            </a:endParaRPr>
          </a:p>
          <a:p>
            <a:pPr marL="342900" indent="-342900" algn="l" rtl="0"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The main memory address in this method will be in two parts</a:t>
            </a:r>
          </a:p>
          <a:p>
            <a:pPr marL="342900" indent="-342900" algn="l" rtl="0">
              <a:buFont typeface="Courier New" panose="02070309020205020404" pitchFamily="49" charset="0"/>
              <a:buChar char="o"/>
            </a:pPr>
            <a:endParaRPr lang="en-US" dirty="0">
              <a:solidFill>
                <a:prstClr val="black"/>
              </a:solidFill>
              <a:latin typeface="Times New Roman"/>
              <a:ea typeface="Calibri"/>
              <a:cs typeface="Arial"/>
            </a:endParaRPr>
          </a:p>
          <a:p>
            <a:pPr marL="342900" indent="-342900" algn="l" rtl="0"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main memory address consist of 16 bits(64 kB), and the block (8 byte )can represent it by 3 bits, therefore the tag will be represent by 13 bits.</a:t>
            </a:r>
          </a:p>
          <a:p>
            <a:pPr marL="342900" indent="-342900" algn="l" rtl="0">
              <a:buFont typeface="Courier New" panose="02070309020205020404" pitchFamily="49" charset="0"/>
              <a:buChar char="o"/>
            </a:pPr>
            <a:endParaRPr lang="en-US" dirty="0">
              <a:solidFill>
                <a:prstClr val="black"/>
              </a:solidFill>
              <a:latin typeface="Times New Roman"/>
              <a:ea typeface="Calibri"/>
              <a:cs typeface="Arial"/>
            </a:endParaRPr>
          </a:p>
          <a:p>
            <a:pPr marL="342900" indent="-342900" algn="l" rtl="0"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The CPU sends an address for word to the cache</a:t>
            </a:r>
          </a:p>
          <a:p>
            <a:pPr marL="342900" indent="-342900" algn="l" rtl="0">
              <a:buFont typeface="Courier New" panose="02070309020205020404" pitchFamily="49" charset="0"/>
              <a:buChar char="o"/>
            </a:pPr>
            <a:endParaRPr lang="en-US" dirty="0">
              <a:solidFill>
                <a:prstClr val="black"/>
              </a:solidFill>
              <a:latin typeface="Times New Roman"/>
              <a:ea typeface="Calibri"/>
              <a:cs typeface="Arial"/>
            </a:endParaRPr>
          </a:p>
          <a:p>
            <a:pPr marL="342900" indent="-342900" algn="l" rtl="0"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If there is a match, then the word part will be picked up from the words part in block</a:t>
            </a:r>
          </a:p>
          <a:p>
            <a:pPr marL="342900" indent="-342900" algn="l" rtl="0">
              <a:buFont typeface="Courier New" panose="02070309020205020404" pitchFamily="49" charset="0"/>
              <a:buChar char="o"/>
            </a:pPr>
            <a:endParaRPr lang="en-US" dirty="0">
              <a:solidFill>
                <a:prstClr val="black"/>
              </a:solidFill>
              <a:latin typeface="Times New Roman"/>
              <a:ea typeface="Calibri"/>
              <a:cs typeface="Arial"/>
            </a:endParaRPr>
          </a:p>
          <a:p>
            <a:pPr marL="342900" indent="-342900" algn="l" rtl="0"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If there is no match, then by the tag part the CPU will fetch the specified block from the main memory </a:t>
            </a:r>
          </a:p>
        </p:txBody>
      </p:sp>
    </p:spTree>
    <p:extLst>
      <p:ext uri="{BB962C8B-B14F-4D97-AF65-F5344CB8AC3E}">
        <p14:creationId xmlns:p14="http://schemas.microsoft.com/office/powerpoint/2010/main" val="1427741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28" t="2938" r="3782" b="2577"/>
          <a:stretch/>
        </p:blipFill>
        <p:spPr>
          <a:xfrm>
            <a:off x="2286000" y="268941"/>
            <a:ext cx="9386047" cy="6145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594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7742" y="332723"/>
            <a:ext cx="9108000" cy="1011982"/>
          </a:xfrm>
        </p:spPr>
        <p:txBody>
          <a:bodyPr>
            <a:normAutofit/>
          </a:bodyPr>
          <a:lstStyle/>
          <a:p>
            <a:r>
              <a:rPr lang="en-US" b="1" dirty="0">
                <a:latin typeface="Times New Roman"/>
                <a:ea typeface="Calibri"/>
                <a:cs typeface="Arial"/>
              </a:rPr>
              <a:t>Direct Mapping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2213" y="1344705"/>
            <a:ext cx="9143999" cy="5230907"/>
          </a:xfrm>
        </p:spPr>
        <p:txBody>
          <a:bodyPr>
            <a:normAutofit fontScale="77500" lnSpcReduction="20000"/>
          </a:bodyPr>
          <a:lstStyle/>
          <a:p>
            <a:pPr marL="342900" indent="-342900" algn="l" rtl="0">
              <a:buFont typeface="Courier New" panose="02070309020205020404" pitchFamily="49" charset="0"/>
              <a:buChar char="o"/>
            </a:pPr>
            <a:r>
              <a:rPr lang="en-US" sz="2800" dirty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M</a:t>
            </a:r>
            <a:r>
              <a:rPr lang="en-US" dirty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aps each block of main memory into only one possible cache line</a:t>
            </a:r>
          </a:p>
          <a:p>
            <a:pPr marL="342900" indent="-342900" algn="l" rtl="0"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The mapping is expressed as 	</a:t>
            </a:r>
            <a:r>
              <a:rPr lang="en-US" dirty="0"/>
              <a:t>S</a:t>
            </a:r>
            <a:r>
              <a:rPr lang="en-US" dirty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 = A modulo C</a:t>
            </a:r>
          </a:p>
          <a:p>
            <a:pPr marL="342900" indent="-342900" algn="l" rtl="0"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Where</a:t>
            </a:r>
          </a:p>
          <a:p>
            <a:pPr marL="0" indent="0" algn="l" rtl="0">
              <a:buNone/>
            </a:pPr>
            <a:r>
              <a:rPr lang="en-US" dirty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		S= cache line (slot) number</a:t>
            </a:r>
          </a:p>
          <a:p>
            <a:pPr marL="0" indent="0" algn="l" rtl="0">
              <a:buNone/>
            </a:pPr>
            <a:r>
              <a:rPr lang="en-US" dirty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		A= main memory block number</a:t>
            </a:r>
          </a:p>
          <a:p>
            <a:pPr marL="0" indent="0" algn="l" rtl="0">
              <a:buNone/>
            </a:pPr>
            <a:r>
              <a:rPr lang="en-US" dirty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		C= number of lines (slots) in the cache</a:t>
            </a:r>
          </a:p>
          <a:p>
            <a:pPr algn="l" rtl="0"/>
            <a:endParaRPr lang="en-US" dirty="0"/>
          </a:p>
          <a:p>
            <a:pPr marL="0" indent="0" algn="l" rtl="0">
              <a:buNone/>
            </a:pPr>
            <a:r>
              <a:rPr lang="en-US" dirty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According to example:</a:t>
            </a:r>
          </a:p>
          <a:p>
            <a:pPr marL="0" indent="0" algn="l" rtl="0">
              <a:buNone/>
            </a:pPr>
            <a:r>
              <a:rPr lang="en-US" dirty="0" smtClean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	Block0</a:t>
            </a:r>
            <a:r>
              <a:rPr lang="en-US" dirty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		</a:t>
            </a:r>
            <a:r>
              <a:rPr lang="en-US" dirty="0" smtClean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     S</a:t>
            </a:r>
            <a:r>
              <a:rPr lang="en-US" dirty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= 0modulo 128 		 S=0</a:t>
            </a:r>
          </a:p>
          <a:p>
            <a:pPr marL="0" indent="0" algn="l" rtl="0">
              <a:buNone/>
            </a:pPr>
            <a:r>
              <a:rPr lang="en-US" dirty="0" smtClean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	Block1</a:t>
            </a:r>
            <a:r>
              <a:rPr lang="en-US" dirty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		</a:t>
            </a:r>
            <a:r>
              <a:rPr lang="en-US" dirty="0" smtClean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     S</a:t>
            </a:r>
            <a:r>
              <a:rPr lang="en-US" dirty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= 1modulo 128	 	 S=1</a:t>
            </a:r>
          </a:p>
          <a:p>
            <a:pPr marL="0" indent="0" algn="l" rtl="0">
              <a:buNone/>
            </a:pPr>
            <a:r>
              <a:rPr lang="en-US" dirty="0" smtClean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	:</a:t>
            </a:r>
            <a:endParaRPr lang="en-US" dirty="0">
              <a:solidFill>
                <a:prstClr val="black"/>
              </a:solidFill>
              <a:latin typeface="Times New Roman"/>
              <a:ea typeface="Calibri"/>
              <a:cs typeface="Arial"/>
            </a:endParaRPr>
          </a:p>
          <a:p>
            <a:pPr marL="0" indent="0" algn="l" rtl="0">
              <a:buNone/>
            </a:pPr>
            <a:r>
              <a:rPr lang="en-US" dirty="0" smtClean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	Block127</a:t>
            </a:r>
            <a:r>
              <a:rPr lang="en-US" dirty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	            S= 127modulo 128	 	 S=127</a:t>
            </a:r>
          </a:p>
          <a:p>
            <a:pPr marL="0" indent="0" algn="l" rtl="0">
              <a:buNone/>
            </a:pPr>
            <a:r>
              <a:rPr lang="en-US" dirty="0" smtClean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	Block128</a:t>
            </a:r>
            <a:r>
              <a:rPr lang="en-US" dirty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		</a:t>
            </a:r>
            <a:r>
              <a:rPr lang="en-US" dirty="0" smtClean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    S</a:t>
            </a:r>
            <a:r>
              <a:rPr lang="en-US" dirty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= 128 modulo 128		 S=0</a:t>
            </a:r>
          </a:p>
          <a:p>
            <a:pPr marL="0" indent="0" algn="l" rtl="0">
              <a:buNone/>
            </a:pPr>
            <a:r>
              <a:rPr lang="en-US" dirty="0" smtClean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	Block129</a:t>
            </a:r>
            <a:r>
              <a:rPr lang="en-US" dirty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		</a:t>
            </a:r>
            <a:r>
              <a:rPr lang="en-US" dirty="0" smtClean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    S</a:t>
            </a:r>
            <a:r>
              <a:rPr lang="en-US" dirty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= 129modulo 128 		 S=1</a:t>
            </a:r>
          </a:p>
        </p:txBody>
      </p:sp>
    </p:spTree>
    <p:extLst>
      <p:ext uri="{BB962C8B-B14F-4D97-AF65-F5344CB8AC3E}">
        <p14:creationId xmlns:p14="http://schemas.microsoft.com/office/powerpoint/2010/main" val="634272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7742" y="332723"/>
            <a:ext cx="9108000" cy="1011982"/>
          </a:xfrm>
        </p:spPr>
        <p:txBody>
          <a:bodyPr>
            <a:normAutofit/>
          </a:bodyPr>
          <a:lstStyle/>
          <a:p>
            <a:r>
              <a:rPr lang="en-US" b="1" dirty="0">
                <a:latin typeface="Times New Roman"/>
                <a:ea typeface="Calibri"/>
                <a:cs typeface="Arial"/>
              </a:rPr>
              <a:t>Direct Mapping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91871" y="1344705"/>
            <a:ext cx="9143999" cy="1963271"/>
          </a:xfrm>
        </p:spPr>
        <p:txBody>
          <a:bodyPr>
            <a:normAutofit fontScale="85000" lnSpcReduction="20000"/>
          </a:bodyPr>
          <a:lstStyle/>
          <a:p>
            <a:pPr algn="l" rtl="0"/>
            <a:r>
              <a:rPr lang="en-US" dirty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Therefore </a:t>
            </a:r>
          </a:p>
          <a:p>
            <a:pPr marL="0" indent="0" algn="l" rtl="0">
              <a:buNone/>
            </a:pPr>
            <a:r>
              <a:rPr lang="en-US" dirty="0" smtClean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	Block </a:t>
            </a:r>
            <a:r>
              <a:rPr lang="en-US" dirty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		0,128,256,384………….. Mapping on slot 0</a:t>
            </a:r>
          </a:p>
          <a:p>
            <a:pPr marL="0" indent="0" algn="l" rtl="0">
              <a:buNone/>
            </a:pPr>
            <a:r>
              <a:rPr lang="en-US" dirty="0" smtClean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	Block</a:t>
            </a:r>
            <a:r>
              <a:rPr lang="en-US" dirty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		1,129,257,385………….. Mapping on slot 1</a:t>
            </a:r>
          </a:p>
          <a:p>
            <a:pPr marL="0" indent="0" algn="l" rtl="0">
              <a:buNone/>
            </a:pPr>
            <a:r>
              <a:rPr lang="en-US" dirty="0" smtClean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	:</a:t>
            </a:r>
            <a:endParaRPr lang="en-US" dirty="0">
              <a:solidFill>
                <a:prstClr val="black"/>
              </a:solidFill>
              <a:latin typeface="Times New Roman"/>
              <a:ea typeface="Calibri"/>
              <a:cs typeface="Arial"/>
            </a:endParaRPr>
          </a:p>
          <a:p>
            <a:pPr marL="0" indent="0" algn="l" rtl="0">
              <a:buNone/>
            </a:pPr>
            <a:r>
              <a:rPr lang="en-US" dirty="0" smtClean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	Block</a:t>
            </a:r>
            <a:r>
              <a:rPr lang="en-US" dirty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		127, 255… 8191………. Mapping on slot </a:t>
            </a:r>
            <a:r>
              <a:rPr lang="en-US" dirty="0" smtClean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127</a:t>
            </a:r>
            <a:endParaRPr lang="en-US" dirty="0">
              <a:solidFill>
                <a:prstClr val="black"/>
              </a:solidFill>
              <a:latin typeface="Times New Roman"/>
              <a:ea typeface="Calibri"/>
              <a:cs typeface="Arial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1871" y="3617258"/>
            <a:ext cx="9092523" cy="31208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1490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1871" y="225146"/>
            <a:ext cx="9108000" cy="1011982"/>
          </a:xfrm>
        </p:spPr>
        <p:txBody>
          <a:bodyPr>
            <a:normAutofit/>
          </a:bodyPr>
          <a:lstStyle/>
          <a:p>
            <a:r>
              <a:rPr lang="en-US" b="1" dirty="0">
                <a:latin typeface="Times New Roman"/>
                <a:ea typeface="Calibri"/>
                <a:cs typeface="Arial"/>
              </a:rPr>
              <a:t>Direct Mapping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191871" y="1237128"/>
                <a:ext cx="9507070" cy="5405719"/>
              </a:xfrm>
            </p:spPr>
            <p:txBody>
              <a:bodyPr>
                <a:normAutofit fontScale="85000" lnSpcReduction="20000"/>
              </a:bodyPr>
              <a:lstStyle/>
              <a:p>
                <a:pPr marL="342900" indent="-342900" algn="l" rtl="0">
                  <a:buFont typeface="Courier New" panose="02070309020205020404" pitchFamily="49" charset="0"/>
                  <a:buChar char="o"/>
                </a:pPr>
                <a:r>
                  <a:rPr lang="en-US" dirty="0">
                    <a:solidFill>
                      <a:prstClr val="black"/>
                    </a:solidFill>
                    <a:latin typeface="Times New Roman"/>
                    <a:ea typeface="Calibri"/>
                    <a:cs typeface="Arial"/>
                  </a:rPr>
                  <a:t>The slot part will be index on cache to determine the desired </a:t>
                </a:r>
                <a:r>
                  <a:rPr lang="en-US" dirty="0" smtClean="0">
                    <a:solidFill>
                      <a:prstClr val="black"/>
                    </a:solidFill>
                    <a:latin typeface="Times New Roman"/>
                    <a:ea typeface="Calibri"/>
                    <a:cs typeface="Arial"/>
                  </a:rPr>
                  <a:t>slot</a:t>
                </a:r>
              </a:p>
              <a:p>
                <a:pPr marL="457200" lvl="1" indent="0" algn="l" rtl="0">
                  <a:buNone/>
                </a:pPr>
                <a:r>
                  <a:rPr lang="en-US" dirty="0" smtClean="0">
                    <a:solidFill>
                      <a:prstClr val="black"/>
                    </a:solidFill>
                    <a:latin typeface="Times New Roman"/>
                    <a:ea typeface="Calibri"/>
                    <a:cs typeface="Arial"/>
                  </a:rPr>
                  <a:t>128 </a:t>
                </a:r>
                <a:r>
                  <a:rPr lang="en-US" dirty="0">
                    <a:solidFill>
                      <a:prstClr val="black"/>
                    </a:solidFill>
                    <a:latin typeface="Times New Roman"/>
                    <a:ea typeface="Calibri"/>
                    <a:cs typeface="Arial"/>
                  </a:rPr>
                  <a:t>slots 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libri"/>
                            <a:cs typeface="Arial"/>
                          </a:rPr>
                        </m:ctrlPr>
                      </m:sSupPr>
                      <m:e>
                        <m:r>
                          <a:rPr lang="en-US">
                            <a:solidFill>
                              <a:prstClr val="black"/>
                            </a:solidFill>
                            <a:latin typeface="Cambria Math"/>
                            <a:ea typeface="Calibri"/>
                            <a:cs typeface="Arial"/>
                          </a:rPr>
                          <m:t>2</m:t>
                        </m:r>
                      </m:e>
                      <m:sup>
                        <m:r>
                          <a:rPr lang="en-US">
                            <a:solidFill>
                              <a:prstClr val="black"/>
                            </a:solidFill>
                            <a:latin typeface="Cambria Math"/>
                            <a:ea typeface="Calibri"/>
                            <a:cs typeface="Arial"/>
                          </a:rPr>
                          <m:t>7</m:t>
                        </m:r>
                      </m:sup>
                    </m:sSup>
                  </m:oMath>
                </a14:m>
                <a:r>
                  <a:rPr lang="en-US" dirty="0">
                    <a:solidFill>
                      <a:prstClr val="black"/>
                    </a:solidFill>
                    <a:latin typeface="Times New Roman"/>
                    <a:ea typeface="Calibri"/>
                    <a:cs typeface="Arial"/>
                  </a:rPr>
                  <a:t>		7 bit address lines(line </a:t>
                </a:r>
              </a:p>
              <a:p>
                <a:pPr marL="342900" indent="-342900" algn="l" rtl="0">
                  <a:buFont typeface="Courier New" panose="02070309020205020404" pitchFamily="49" charset="0"/>
                  <a:buChar char="o"/>
                </a:pPr>
                <a:r>
                  <a:rPr lang="en-US" dirty="0">
                    <a:solidFill>
                      <a:prstClr val="black"/>
                    </a:solidFill>
                    <a:latin typeface="Times New Roman"/>
                    <a:ea typeface="Calibri"/>
                    <a:cs typeface="Arial"/>
                  </a:rPr>
                  <a:t>The word part determines which desire word in block </a:t>
                </a:r>
                <a:endParaRPr lang="en-US" dirty="0" smtClean="0">
                  <a:solidFill>
                    <a:prstClr val="black"/>
                  </a:solidFill>
                  <a:latin typeface="Times New Roman"/>
                  <a:ea typeface="Calibri"/>
                  <a:cs typeface="Arial"/>
                </a:endParaRPr>
              </a:p>
              <a:p>
                <a:pPr marL="457200" lvl="1" indent="0" algn="l" rtl="0">
                  <a:buNone/>
                </a:pPr>
                <a:r>
                  <a:rPr lang="en-US" dirty="0" smtClean="0">
                    <a:solidFill>
                      <a:prstClr val="black"/>
                    </a:solidFill>
                    <a:latin typeface="Times New Roman"/>
                    <a:ea typeface="Calibri"/>
                    <a:cs typeface="Arial"/>
                  </a:rPr>
                  <a:t>8 </a:t>
                </a:r>
                <a:r>
                  <a:rPr lang="en-US" dirty="0">
                    <a:solidFill>
                      <a:prstClr val="black"/>
                    </a:solidFill>
                    <a:latin typeface="Times New Roman"/>
                    <a:ea typeface="Calibri"/>
                    <a:cs typeface="Arial"/>
                  </a:rPr>
                  <a:t>byte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libri"/>
                            <a:cs typeface="Arial"/>
                          </a:rPr>
                        </m:ctrlPr>
                      </m:sSupPr>
                      <m:e>
                        <m:r>
                          <a:rPr lang="en-US">
                            <a:solidFill>
                              <a:prstClr val="black"/>
                            </a:solidFill>
                            <a:latin typeface="Cambria Math"/>
                            <a:ea typeface="Calibri"/>
                            <a:cs typeface="Arial"/>
                          </a:rPr>
                          <m:t>2</m:t>
                        </m:r>
                      </m:e>
                      <m:sup>
                        <m:r>
                          <a:rPr lang="en-US">
                            <a:solidFill>
                              <a:prstClr val="black"/>
                            </a:solidFill>
                            <a:latin typeface="Cambria Math"/>
                            <a:ea typeface="Calibri"/>
                            <a:cs typeface="Arial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dirty="0">
                    <a:solidFill>
                      <a:prstClr val="black"/>
                    </a:solidFill>
                    <a:latin typeface="Times New Roman"/>
                    <a:ea typeface="Calibri"/>
                    <a:cs typeface="Arial"/>
                  </a:rPr>
                  <a:t> 		3 bit address lines</a:t>
                </a:r>
              </a:p>
              <a:p>
                <a:pPr marL="342900" indent="-342900" algn="l" rtl="0">
                  <a:buFont typeface="Courier New" panose="02070309020205020404" pitchFamily="49" charset="0"/>
                  <a:buChar char="o"/>
                </a:pPr>
                <a:r>
                  <a:rPr lang="en-US" dirty="0">
                    <a:solidFill>
                      <a:prstClr val="black"/>
                    </a:solidFill>
                    <a:latin typeface="Times New Roman"/>
                    <a:ea typeface="Calibri"/>
                    <a:cs typeface="Arial"/>
                  </a:rPr>
                  <a:t>The tag part preference which block in the current slot7 bit for slots address line 3 bit for word address line, then 6 bits for tag part or by using this </a:t>
                </a:r>
                <a:r>
                  <a:rPr lang="en-US" dirty="0" smtClean="0">
                    <a:solidFill>
                      <a:prstClr val="black"/>
                    </a:solidFill>
                    <a:latin typeface="Times New Roman"/>
                    <a:ea typeface="Calibri"/>
                    <a:cs typeface="Arial"/>
                  </a:rPr>
                  <a:t>formula:</a:t>
                </a:r>
              </a:p>
              <a:p>
                <a:pPr marL="457200" lvl="1" indent="0" algn="l" rtl="0">
                  <a:buNone/>
                </a:pPr>
                <a:r>
                  <a:rPr lang="en-US" dirty="0" smtClean="0">
                    <a:solidFill>
                      <a:prstClr val="black"/>
                    </a:solidFill>
                    <a:latin typeface="Times New Roman"/>
                    <a:ea typeface="Calibri"/>
                    <a:cs typeface="Arial"/>
                  </a:rPr>
                  <a:t>No</a:t>
                </a:r>
                <a:r>
                  <a:rPr lang="en-US" dirty="0">
                    <a:solidFill>
                      <a:prstClr val="black"/>
                    </a:solidFill>
                    <a:latin typeface="Times New Roman"/>
                    <a:ea typeface="Calibri"/>
                    <a:cs typeface="Arial"/>
                  </a:rPr>
                  <a:t>. of blocks that can mapped in each block cache= (no. of </a:t>
                </a:r>
                <a:r>
                  <a:rPr lang="en-US" dirty="0" smtClean="0">
                    <a:solidFill>
                      <a:prstClr val="black"/>
                    </a:solidFill>
                    <a:latin typeface="Times New Roman"/>
                    <a:ea typeface="Calibri"/>
                    <a:cs typeface="Arial"/>
                  </a:rPr>
                  <a:t> </a:t>
                </a:r>
                <a:r>
                  <a:rPr lang="en-US" dirty="0">
                    <a:solidFill>
                      <a:prstClr val="black"/>
                    </a:solidFill>
                    <a:latin typeface="Times New Roman"/>
                    <a:ea typeface="Calibri"/>
                    <a:cs typeface="Arial"/>
                  </a:rPr>
                  <a:t>block in main )/(no of Block cache) =(8Kbyte )/128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libri"/>
                            <a:cs typeface="Arial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libri"/>
                                <a:cs typeface="Arial"/>
                              </a:rPr>
                            </m:ctrlPr>
                          </m:sSupPr>
                          <m:e>
                            <m:r>
                              <a:rPr lang="en-US">
                                <a:solidFill>
                                  <a:prstClr val="black"/>
                                </a:solidFill>
                                <a:latin typeface="Cambria Math"/>
                                <a:ea typeface="Calibri"/>
                                <a:cs typeface="Arial"/>
                              </a:rPr>
                              <m:t>2</m:t>
                            </m:r>
                          </m:e>
                          <m:sup>
                            <m:r>
                              <a:rPr lang="en-US">
                                <a:solidFill>
                                  <a:prstClr val="black"/>
                                </a:solidFill>
                                <a:latin typeface="Cambria Math"/>
                                <a:ea typeface="Calibri"/>
                                <a:cs typeface="Arial"/>
                              </a:rPr>
                              <m:t>13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libri"/>
                                <a:cs typeface="Arial"/>
                              </a:rPr>
                            </m:ctrlPr>
                          </m:sSupPr>
                          <m:e>
                            <m:r>
                              <a:rPr lang="en-US">
                                <a:solidFill>
                                  <a:prstClr val="black"/>
                                </a:solidFill>
                                <a:latin typeface="Cambria Math"/>
                                <a:ea typeface="Calibri"/>
                                <a:cs typeface="Arial"/>
                              </a:rPr>
                              <m:t>2</m:t>
                            </m:r>
                          </m:e>
                          <m:sup>
                            <m:r>
                              <a:rPr lang="en-US">
                                <a:solidFill>
                                  <a:prstClr val="black"/>
                                </a:solidFill>
                                <a:latin typeface="Cambria Math"/>
                                <a:ea typeface="Calibri"/>
                                <a:cs typeface="Arial"/>
                              </a:rPr>
                              <m:t>7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dirty="0">
                    <a:solidFill>
                      <a:prstClr val="black"/>
                    </a:solidFill>
                    <a:latin typeface="Times New Roman"/>
                    <a:ea typeface="Calibri"/>
                    <a:cs typeface="Arial"/>
                  </a:rPr>
                  <a:t> 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libri"/>
                            <a:cs typeface="Arial"/>
                          </a:rPr>
                        </m:ctrlPr>
                      </m:sSupPr>
                      <m:e>
                        <m:r>
                          <a:rPr lang="en-US">
                            <a:solidFill>
                              <a:prstClr val="black"/>
                            </a:solidFill>
                            <a:latin typeface="Cambria Math"/>
                            <a:ea typeface="Calibri"/>
                            <a:cs typeface="Arial"/>
                          </a:rPr>
                          <m:t>2</m:t>
                        </m:r>
                      </m:e>
                      <m:sup>
                        <m:r>
                          <a:rPr lang="en-US">
                            <a:solidFill>
                              <a:prstClr val="black"/>
                            </a:solidFill>
                            <a:latin typeface="Cambria Math"/>
                            <a:ea typeface="Calibri"/>
                            <a:cs typeface="Arial"/>
                          </a:rPr>
                          <m:t>6</m:t>
                        </m:r>
                      </m:sup>
                    </m:sSup>
                  </m:oMath>
                </a14:m>
                <a:endParaRPr lang="en-US" dirty="0">
                  <a:solidFill>
                    <a:prstClr val="black"/>
                  </a:solidFill>
                  <a:latin typeface="Times New Roman"/>
                  <a:ea typeface="Calibri"/>
                  <a:cs typeface="Arial"/>
                </a:endParaRPr>
              </a:p>
              <a:p>
                <a:pPr marL="342900" indent="-342900" algn="l" rtl="0">
                  <a:buFont typeface="Courier New" panose="02070309020205020404" pitchFamily="49" charset="0"/>
                  <a:buChar char="o"/>
                </a:pPr>
                <a:r>
                  <a:rPr lang="en-US" dirty="0">
                    <a:solidFill>
                      <a:prstClr val="black"/>
                    </a:solidFill>
                    <a:latin typeface="Times New Roman"/>
                    <a:ea typeface="Calibri"/>
                    <a:cs typeface="Arial"/>
                  </a:rPr>
                  <a:t>The CPU send </a:t>
                </a:r>
                <a:r>
                  <a:rPr lang="en-US" dirty="0" smtClean="0">
                    <a:solidFill>
                      <a:prstClr val="black"/>
                    </a:solidFill>
                    <a:latin typeface="Times New Roman"/>
                    <a:ea typeface="Calibri"/>
                    <a:cs typeface="Arial"/>
                  </a:rPr>
                  <a:t>an </a:t>
                </a:r>
                <a:r>
                  <a:rPr lang="en-US" dirty="0">
                    <a:solidFill>
                      <a:prstClr val="black"/>
                    </a:solidFill>
                    <a:latin typeface="Times New Roman"/>
                    <a:ea typeface="Calibri"/>
                    <a:cs typeface="Arial"/>
                  </a:rPr>
                  <a:t>address to the cache, </a:t>
                </a:r>
              </a:p>
              <a:p>
                <a:pPr marL="342900" indent="-342900" algn="l" rtl="0">
                  <a:buFont typeface="Courier New" panose="02070309020205020404" pitchFamily="49" charset="0"/>
                  <a:buChar char="o"/>
                </a:pPr>
                <a:r>
                  <a:rPr lang="en-US" dirty="0">
                    <a:solidFill>
                      <a:prstClr val="black"/>
                    </a:solidFill>
                    <a:latin typeface="Times New Roman"/>
                    <a:ea typeface="Calibri"/>
                    <a:cs typeface="Arial"/>
                  </a:rPr>
                  <a:t>First compare the slot part to determine the block in which slot </a:t>
                </a:r>
              </a:p>
              <a:p>
                <a:pPr marL="342900" indent="-342900" algn="l" rtl="0">
                  <a:buFont typeface="Courier New" panose="02070309020205020404" pitchFamily="49" charset="0"/>
                  <a:buChar char="o"/>
                </a:pPr>
                <a:r>
                  <a:rPr lang="en-US" dirty="0">
                    <a:solidFill>
                      <a:prstClr val="black"/>
                    </a:solidFill>
                    <a:latin typeface="Times New Roman"/>
                    <a:ea typeface="Calibri"/>
                    <a:cs typeface="Arial"/>
                  </a:rPr>
                  <a:t>Second compare the tag part of the address with the tag part in cache to determine which block is in the cache now, </a:t>
                </a:r>
              </a:p>
              <a:p>
                <a:pPr marL="342900" indent="-342900" algn="l" rtl="0">
                  <a:buFont typeface="Courier New" panose="02070309020205020404" pitchFamily="49" charset="0"/>
                  <a:buChar char="o"/>
                </a:pPr>
                <a:r>
                  <a:rPr lang="en-US" dirty="0">
                    <a:solidFill>
                      <a:prstClr val="black"/>
                    </a:solidFill>
                    <a:latin typeface="Times New Roman"/>
                    <a:ea typeface="Calibri"/>
                    <a:cs typeface="Arial"/>
                  </a:rPr>
                  <a:t>If match, this means the desired block exits (hit), </a:t>
                </a:r>
              </a:p>
              <a:p>
                <a:pPr marL="342900" indent="-342900" algn="l" rtl="0">
                  <a:buFont typeface="Courier New" panose="02070309020205020404" pitchFamily="49" charset="0"/>
                  <a:buChar char="o"/>
                </a:pPr>
                <a:r>
                  <a:rPr lang="en-US" dirty="0">
                    <a:solidFill>
                      <a:prstClr val="black"/>
                    </a:solidFill>
                    <a:latin typeface="Times New Roman"/>
                    <a:ea typeface="Calibri"/>
                    <a:cs typeface="Arial"/>
                  </a:rPr>
                  <a:t>If not match (miss), then the slot part and the tag part will merge to form the desired block address (13- bit) to get the block from main memory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191871" y="1237128"/>
                <a:ext cx="9507070" cy="5405719"/>
              </a:xfrm>
              <a:blipFill>
                <a:blip r:embed="rId2"/>
                <a:stretch>
                  <a:fillRect l="-1283" t="-2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36106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4311</TotalTime>
  <Words>301</Words>
  <Application>Microsoft Office PowerPoint</Application>
  <PresentationFormat>Widescreen</PresentationFormat>
  <Paragraphs>66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Arial</vt:lpstr>
      <vt:lpstr>Calibri</vt:lpstr>
      <vt:lpstr>Cambria Math</vt:lpstr>
      <vt:lpstr>Corbel</vt:lpstr>
      <vt:lpstr>Courier New</vt:lpstr>
      <vt:lpstr>Tahoma</vt:lpstr>
      <vt:lpstr>Times New Roman</vt:lpstr>
      <vt:lpstr>Wingdings</vt:lpstr>
      <vt:lpstr>Parallax</vt:lpstr>
      <vt:lpstr>Cache Memory</vt:lpstr>
      <vt:lpstr>Mapping Function</vt:lpstr>
      <vt:lpstr>Associative</vt:lpstr>
      <vt:lpstr>PowerPoint Presentation</vt:lpstr>
      <vt:lpstr>Associative</vt:lpstr>
      <vt:lpstr>PowerPoint Presentation</vt:lpstr>
      <vt:lpstr>Direct Mapping</vt:lpstr>
      <vt:lpstr>Direct Mapping</vt:lpstr>
      <vt:lpstr>Direct Mapping</vt:lpstr>
      <vt:lpstr>Direct Mapping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Organization and Architecture</dc:title>
  <dc:creator>O.A.O</dc:creator>
  <cp:lastModifiedBy>OAO</cp:lastModifiedBy>
  <cp:revision>115</cp:revision>
  <dcterms:created xsi:type="dcterms:W3CDTF">2015-10-10T09:04:47Z</dcterms:created>
  <dcterms:modified xsi:type="dcterms:W3CDTF">2020-11-15T20:48:30Z</dcterms:modified>
</cp:coreProperties>
</file>